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07" r:id="rId4"/>
    <p:sldId id="333" r:id="rId5"/>
    <p:sldId id="329" r:id="rId6"/>
    <p:sldId id="348" r:id="rId7"/>
    <p:sldId id="331" r:id="rId8"/>
    <p:sldId id="332" r:id="rId9"/>
    <p:sldId id="261" r:id="rId10"/>
    <p:sldId id="338" r:id="rId11"/>
    <p:sldId id="347" r:id="rId12"/>
    <p:sldId id="263" r:id="rId13"/>
    <p:sldId id="264" r:id="rId14"/>
    <p:sldId id="265" r:id="rId15"/>
    <p:sldId id="262" r:id="rId16"/>
    <p:sldId id="272" r:id="rId17"/>
    <p:sldId id="269" r:id="rId18"/>
    <p:sldId id="313" r:id="rId19"/>
    <p:sldId id="268" r:id="rId20"/>
    <p:sldId id="271" r:id="rId21"/>
    <p:sldId id="308" r:id="rId22"/>
    <p:sldId id="266" r:id="rId23"/>
    <p:sldId id="267" r:id="rId24"/>
    <p:sldId id="339" r:id="rId25"/>
    <p:sldId id="340" r:id="rId26"/>
    <p:sldId id="341" r:id="rId27"/>
    <p:sldId id="342" r:id="rId28"/>
    <p:sldId id="316" r:id="rId29"/>
    <p:sldId id="344" r:id="rId30"/>
    <p:sldId id="274" r:id="rId31"/>
    <p:sldId id="275" r:id="rId32"/>
    <p:sldId id="276" r:id="rId33"/>
    <p:sldId id="279" r:id="rId34"/>
    <p:sldId id="270" r:id="rId35"/>
    <p:sldId id="314" r:id="rId36"/>
    <p:sldId id="281" r:id="rId37"/>
    <p:sldId id="282" r:id="rId38"/>
    <p:sldId id="277" r:id="rId39"/>
    <p:sldId id="278" r:id="rId40"/>
    <p:sldId id="280" r:id="rId41"/>
    <p:sldId id="306" r:id="rId42"/>
    <p:sldId id="345" r:id="rId43"/>
    <p:sldId id="346" r:id="rId44"/>
    <p:sldId id="304" r:id="rId45"/>
    <p:sldId id="311" r:id="rId46"/>
    <p:sldId id="312" r:id="rId47"/>
    <p:sldId id="309" r:id="rId48"/>
    <p:sldId id="310" r:id="rId49"/>
    <p:sldId id="349" r:id="rId50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86420" autoAdjust="0"/>
  </p:normalViewPr>
  <p:slideViewPr>
    <p:cSldViewPr>
      <p:cViewPr varScale="1">
        <p:scale>
          <a:sx n="74" d="100"/>
          <a:sy n="74" d="100"/>
        </p:scale>
        <p:origin x="172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11621"/>
    </p:cViewPr>
  </p:sorterViewPr>
  <p:notesViewPr>
    <p:cSldViewPr>
      <p:cViewPr varScale="1">
        <p:scale>
          <a:sx n="63" d="100"/>
          <a:sy n="63" d="100"/>
        </p:scale>
        <p:origin x="2366" y="58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smtClean="0"/>
            <a:t>“Best of </a:t>
          </a:r>
          <a:r>
            <a:rPr lang="en-GB" dirty="0" smtClean="0"/>
            <a:t>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8FA236AF-B2CA-45A0-BF02-B48D3AC6E8D7}">
      <dgm:prSet phldrT="[Text]"/>
      <dgm:spPr/>
      <dgm:t>
        <a:bodyPr/>
        <a:lstStyle/>
        <a:p>
          <a:r>
            <a:rPr lang="en-GB" dirty="0" smtClean="0"/>
            <a:t>DONE</a:t>
          </a:r>
          <a:endParaRPr lang="en-GB" dirty="0"/>
        </a:p>
      </dgm:t>
    </dgm:pt>
    <dgm:pt modelId="{3ABD5158-E235-41B3-9CBF-EEFCFB8DA735}" type="parTrans" cxnId="{5DD75F4C-AA37-44D6-8B14-781D2974D9FB}">
      <dgm:prSet/>
      <dgm:spPr/>
      <dgm:t>
        <a:bodyPr/>
        <a:lstStyle/>
        <a:p>
          <a:endParaRPr lang="en-GB"/>
        </a:p>
      </dgm:t>
    </dgm:pt>
    <dgm:pt modelId="{03E2928F-5199-4B2B-84BE-E779417844CE}" type="sibTrans" cxnId="{5DD75F4C-AA37-44D6-8B14-781D2974D9FB}">
      <dgm:prSet/>
      <dgm:spPr/>
      <dgm:t>
        <a:bodyPr/>
        <a:lstStyle/>
        <a:p>
          <a:endParaRPr lang="en-GB"/>
        </a:p>
      </dgm:t>
    </dgm:pt>
    <dgm:pt modelId="{D999555A-1B15-49BC-81A8-9FB0046984DE}">
      <dgm:prSet phldrT="[Text]"/>
      <dgm:spPr/>
      <dgm:t>
        <a:bodyPr/>
        <a:lstStyle/>
        <a:p>
          <a:r>
            <a:rPr lang="en-GB" smtClean="0"/>
            <a:t>Tableau </a:t>
          </a:r>
          <a:r>
            <a:rPr lang="en-GB" dirty="0" smtClean="0"/>
            <a:t>des </a:t>
          </a:r>
          <a:r>
            <a:rPr lang="en-GB" dirty="0" err="1" smtClean="0"/>
            <a:t>itérations</a:t>
          </a:r>
          <a:endParaRPr lang="en-GB" dirty="0"/>
        </a:p>
      </dgm:t>
    </dgm:pt>
    <dgm:pt modelId="{901C760E-D2AE-4941-8226-0A4CCA4506A9}" type="parTrans" cxnId="{5DC57D9E-C322-4055-9EE3-55239D6F653F}">
      <dgm:prSet/>
      <dgm:spPr/>
      <dgm:t>
        <a:bodyPr/>
        <a:lstStyle/>
        <a:p>
          <a:endParaRPr lang="en-GB"/>
        </a:p>
      </dgm:t>
    </dgm:pt>
    <dgm:pt modelId="{1C7C6B8E-2659-4346-B7E8-3465449FA0B9}" type="sibTrans" cxnId="{5DC57D9E-C322-4055-9EE3-55239D6F653F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6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6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6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6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6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6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6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6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8" presStyleCnt="26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9" presStyleCnt="26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CF836-B593-4E6B-8C90-5698557398DC}" type="pres">
      <dgm:prSet presAssocID="{901C760E-D2AE-4941-8226-0A4CCA4506A9}" presName="Name13" presStyleLbl="parChTrans1D2" presStyleIdx="10" presStyleCnt="26"/>
      <dgm:spPr/>
      <dgm:t>
        <a:bodyPr/>
        <a:lstStyle/>
        <a:p>
          <a:endParaRPr lang="en-GB"/>
        </a:p>
      </dgm:t>
    </dgm:pt>
    <dgm:pt modelId="{EEA5B580-CE97-4E5F-8202-A89A43E616C5}" type="pres">
      <dgm:prSet presAssocID="{D999555A-1B15-49BC-81A8-9FB0046984DE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6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D8812-90CF-428A-B29B-7BB2FBCC222C}" type="pres">
      <dgm:prSet presAssocID="{3ABD5158-E235-41B3-9CBF-EEFCFB8DA735}" presName="Name13" presStyleLbl="parChTrans1D2" presStyleIdx="12" presStyleCnt="26"/>
      <dgm:spPr/>
      <dgm:t>
        <a:bodyPr/>
        <a:lstStyle/>
        <a:p>
          <a:endParaRPr lang="en-GB"/>
        </a:p>
      </dgm:t>
    </dgm:pt>
    <dgm:pt modelId="{3CB8B7D2-65DC-450F-B52B-E76868CE7BF4}" type="pres">
      <dgm:prSet presAssocID="{8FA236AF-B2CA-45A0-BF02-B48D3AC6E8D7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3" presStyleCnt="26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4" presStyleCnt="26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5" presStyleCnt="26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6" presStyleCnt="26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7" presStyleCnt="26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8" presStyleCnt="26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9" presStyleCnt="26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20" presStyleCnt="26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1" presStyleCnt="26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2" presStyleCnt="26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3" presStyleCnt="26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4" presStyleCnt="26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5" presStyleCnt="26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6FAF54EE-EBE6-4C68-86B1-86677DAF7D0B}" type="presOf" srcId="{8FA236AF-B2CA-45A0-BF02-B48D3AC6E8D7}" destId="{3CB8B7D2-65DC-450F-B52B-E76868CE7BF4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1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5DC57D9E-C322-4055-9EE3-55239D6F653F}" srcId="{D7EA4A84-8604-43F1-B2DF-68BFAF69924B}" destId="{D999555A-1B15-49BC-81A8-9FB0046984DE}" srcOrd="3" destOrd="0" parTransId="{901C760E-D2AE-4941-8226-0A4CCA4506A9}" sibTransId="{1C7C6B8E-2659-4346-B7E8-3465449FA0B9}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5DD75F4C-AA37-44D6-8B14-781D2974D9FB}" srcId="{D7EA4A84-8604-43F1-B2DF-68BFAF69924B}" destId="{8FA236AF-B2CA-45A0-BF02-B48D3AC6E8D7}" srcOrd="5" destOrd="0" parTransId="{3ABD5158-E235-41B3-9CBF-EEFCFB8DA735}" sibTransId="{03E2928F-5199-4B2B-84BE-E779417844CE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375C3976-03F1-4BDE-AECC-F390A71F68C4}" type="presOf" srcId="{D999555A-1B15-49BC-81A8-9FB0046984DE}" destId="{EEA5B580-CE97-4E5F-8202-A89A43E616C5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59B44792-FCF6-4206-BC68-A999D9BE3D27}" type="presOf" srcId="{901C760E-D2AE-4941-8226-0A4CCA4506A9}" destId="{C88CF836-B593-4E6B-8C90-5698557398DC}" srcOrd="0" destOrd="0" presId="urn:microsoft.com/office/officeart/2005/8/layout/hierarchy3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2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4F0B4DB2-0837-492B-994A-7264484C5238}" type="presOf" srcId="{3ABD5158-E235-41B3-9CBF-EEFCFB8DA735}" destId="{78ED8812-90CF-428A-B29B-7BB2FBCC222C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B0214350-294C-4A8B-ACEE-FCD455F7A2D0}" type="presParOf" srcId="{0A9721E4-3A94-4E70-880A-A645CDF33F7D}" destId="{39863972-412D-40FB-B42A-8BDE859D56F0}" srcOrd="2" destOrd="0" presId="urn:microsoft.com/office/officeart/2005/8/layout/hierarchy3"/>
    <dgm:cxn modelId="{12B91ECA-AB22-4232-BC5F-9EAA160003A8}" type="presParOf" srcId="{0A9721E4-3A94-4E70-880A-A645CDF33F7D}" destId="{37B5DC29-38EF-4F6C-9ED6-C8702127B65C}" srcOrd="3" destOrd="0" presId="urn:microsoft.com/office/officeart/2005/8/layout/hierarchy3"/>
    <dgm:cxn modelId="{419A8432-800E-4DEE-8950-533471395A08}" type="presParOf" srcId="{0A9721E4-3A94-4E70-880A-A645CDF33F7D}" destId="{3BB99859-2D9C-42D3-933D-F41A2381E164}" srcOrd="4" destOrd="0" presId="urn:microsoft.com/office/officeart/2005/8/layout/hierarchy3"/>
    <dgm:cxn modelId="{35BF5936-94BB-4952-87AE-6E01E985B97A}" type="presParOf" srcId="{0A9721E4-3A94-4E70-880A-A645CDF33F7D}" destId="{CF10F904-7962-4594-B4FF-1D4DC354D8FE}" srcOrd="5" destOrd="0" presId="urn:microsoft.com/office/officeart/2005/8/layout/hierarchy3"/>
    <dgm:cxn modelId="{4CF53184-03AD-493B-812E-AAED84B3A461}" type="presParOf" srcId="{0A9721E4-3A94-4E70-880A-A645CDF33F7D}" destId="{C88CF836-B593-4E6B-8C90-5698557398DC}" srcOrd="6" destOrd="0" presId="urn:microsoft.com/office/officeart/2005/8/layout/hierarchy3"/>
    <dgm:cxn modelId="{936B5456-9088-4FCA-8683-C879415B191D}" type="presParOf" srcId="{0A9721E4-3A94-4E70-880A-A645CDF33F7D}" destId="{EEA5B580-CE97-4E5F-8202-A89A43E616C5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E1A4B09C-5E89-4800-A1C4-81FC9C3105B9}" type="presParOf" srcId="{0A9721E4-3A94-4E70-880A-A645CDF33F7D}" destId="{78ED8812-90CF-428A-B29B-7BB2FBCC222C}" srcOrd="10" destOrd="0" presId="urn:microsoft.com/office/officeart/2005/8/layout/hierarchy3"/>
    <dgm:cxn modelId="{AC3B4C0D-CFC1-4C3C-9934-92FF871499B8}" type="presParOf" srcId="{0A9721E4-3A94-4E70-880A-A645CDF33F7D}" destId="{3CB8B7D2-65DC-450F-B52B-E76868CE7BF4}" srcOrd="11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23-04-15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23-04-15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8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53923"/>
            <a:ext cx="6705600" cy="65547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logo-blanc-pyxis-pp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536" y="1126934"/>
            <a:ext cx="2739264" cy="788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_Kan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5" name="Straight Connector 4"/>
          <p:cNvCxnSpPr/>
          <p:nvPr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4786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6814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To Do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In Progress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Done</a:t>
            </a:r>
            <a:endParaRPr lang="en-US" dirty="0">
              <a:latin typeface="Kristen ITC" panose="03050502040202030202" pitchFamily="66" charset="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47864" y="1412776"/>
            <a:ext cx="0" cy="41044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868144" y="1484784"/>
            <a:ext cx="0" cy="40324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Kristen ITC" panose="03050502040202030202" pitchFamily="66" charset="0"/>
              </a:rPr>
              <a:t>To Do</a:t>
            </a:r>
            <a:endParaRPr lang="en-US" dirty="0">
              <a:solidFill>
                <a:srgbClr val="FFFFFF"/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In Progress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Kristen ITC" panose="03050502040202030202" pitchFamily="66" charset="0"/>
              </a:rPr>
              <a:t>Done</a:t>
            </a:r>
            <a:endParaRPr lang="en-US" b="1" dirty="0">
              <a:solidFill>
                <a:schemeClr val="bg1"/>
              </a:solidFill>
              <a:latin typeface="Kristen ITC" panose="03050502040202030202" pitchFamily="66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68144" y="548680"/>
            <a:ext cx="0" cy="936103"/>
          </a:xfrm>
          <a:prstGeom prst="line">
            <a:avLst/>
          </a:prstGeom>
          <a:ln w="57658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347864" y="548680"/>
            <a:ext cx="0" cy="936103"/>
          </a:xfrm>
          <a:prstGeom prst="line">
            <a:avLst/>
          </a:prstGeom>
          <a:ln w="57658">
            <a:solidFill>
              <a:schemeClr val="bg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r-FR" smtClean="0"/>
              <a:t>Drag picture to placeholder or click icon to add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fr-FR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fr-FR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fr-FR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pic>
        <p:nvPicPr>
          <p:cNvPr id="9" name="Picture 8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pic>
        <p:nvPicPr>
          <p:cNvPr id="8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_Kanb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11560" y="1412776"/>
            <a:ext cx="777686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334786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5868144" y="836712"/>
            <a:ext cx="0" cy="46805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611560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To Do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41987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In Progress</a:t>
            </a:r>
            <a:endParaRPr lang="en-US" dirty="0">
              <a:latin typeface="Kristen ITC" panose="03050502040202030202" pitchFamily="66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940152" y="836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Kristen ITC" panose="03050502040202030202" pitchFamily="66" charset="0"/>
              </a:rPr>
              <a:t>Done</a:t>
            </a:r>
            <a:endParaRPr lang="en-US" dirty="0">
              <a:latin typeface="Kristen ITC" panose="03050502040202030202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1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70888" y="209924"/>
            <a:ext cx="8418004" cy="1280545"/>
          </a:xfrm>
        </p:spPr>
        <p:txBody>
          <a:bodyPr/>
          <a:lstStyle>
            <a:lvl1pPr>
              <a:defRPr sz="3000"/>
            </a:lvl1pPr>
          </a:lstStyle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 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EEF3B3A-C3CE-0040-A41F-402285FECA6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1000" y="355847"/>
            <a:ext cx="8454242" cy="105439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FC6C-E59B-6D49-A489-420BE683DE90}" type="datetimeFigureOut">
              <a:rPr lang="en-US" smtClean="0"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F3B3A-C3CE-0040-A41F-402285FECA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6693" y="3679758"/>
            <a:ext cx="30267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mesure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FORTS</a:t>
            </a:r>
            <a:r>
              <a:rPr lang="en-US" sz="2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0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111086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smtClean="0"/>
              <a:t>2013-10-18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0072" y="6355080"/>
            <a:ext cx="421434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EF3B3A-C3CE-0040-A41F-402285FECA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-pyxis-pour-ppt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42" y="6356350"/>
            <a:ext cx="1142671" cy="313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2248" y="6355080"/>
            <a:ext cx="1394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Pyxis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Technologies </a:t>
            </a:r>
            <a:r>
              <a:rPr lang="en-US" sz="8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71" r:id="rId17"/>
    <p:sldLayoutId id="2147483672" r:id="rId18"/>
    <p:sldLayoutId id="2147483673" r:id="rId19"/>
    <p:sldLayoutId id="2147483661" r:id="rId20"/>
    <p:sldLayoutId id="2147483657" r:id="rId21"/>
    <p:sldLayoutId id="2147483656" r:id="rId22"/>
    <p:sldLayoutId id="2147483658" r:id="rId23"/>
    <p:sldLayoutId id="2147483659" r:id="rId24"/>
    <p:sldLayoutId id="2147483660" r:id="rId25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Pierre-Emmanuel </a:t>
            </a:r>
            <a:r>
              <a:rPr lang="fr-BE" dirty="0" smtClean="0"/>
              <a:t>Dautreppe</a:t>
            </a:r>
          </a:p>
          <a:p>
            <a:r>
              <a:rPr lang="fr-BE" dirty="0" smtClean="0"/>
              <a:t>Norman Deschauwer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149080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98438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3834085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184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2283 -0.0055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22257 -4.0740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 smtClean="0"/>
              <a:t>3 rôles</a:t>
            </a:r>
          </a:p>
          <a:p>
            <a:pPr lvl="1"/>
            <a:r>
              <a:rPr lang="fr-BE" sz="1800" dirty="0" err="1" smtClean="0"/>
              <a:t>Scrum</a:t>
            </a:r>
            <a:r>
              <a:rPr lang="fr-BE" sz="1800" dirty="0" smtClean="0"/>
              <a:t> Master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Owner</a:t>
            </a:r>
            <a:endParaRPr lang="fr-BE" sz="1800" dirty="0" smtClean="0"/>
          </a:p>
          <a:p>
            <a:pPr lvl="1"/>
            <a:r>
              <a:rPr lang="fr-BE" sz="1800" dirty="0" smtClean="0"/>
              <a:t>Développeur</a:t>
            </a:r>
          </a:p>
          <a:p>
            <a:r>
              <a:rPr lang="fr-BE" dirty="0" smtClean="0"/>
              <a:t>5 évènements</a:t>
            </a:r>
          </a:p>
          <a:p>
            <a:pPr lvl="1"/>
            <a:r>
              <a:rPr lang="fr-BE" sz="1800" dirty="0" smtClean="0"/>
              <a:t>Sprint</a:t>
            </a:r>
          </a:p>
          <a:p>
            <a:pPr lvl="1"/>
            <a:r>
              <a:rPr lang="fr-BE" sz="1800" dirty="0" smtClean="0"/>
              <a:t>Sprint Planning</a:t>
            </a:r>
          </a:p>
          <a:p>
            <a:pPr lvl="1"/>
            <a:r>
              <a:rPr lang="fr-BE" sz="1800" dirty="0" smtClean="0"/>
              <a:t>Daily </a:t>
            </a:r>
            <a:r>
              <a:rPr lang="fr-BE" sz="1800" dirty="0" err="1" smtClean="0"/>
              <a:t>Scrum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Review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Retrospective</a:t>
            </a:r>
            <a:endParaRPr lang="fr-BE" sz="1800" dirty="0" smtClean="0"/>
          </a:p>
          <a:p>
            <a:r>
              <a:rPr lang="fr-BE" dirty="0" smtClean="0"/>
              <a:t>3 artéfacts</a:t>
            </a:r>
          </a:p>
          <a:p>
            <a:pPr lvl="1"/>
            <a:r>
              <a:rPr lang="fr-BE" sz="1800" dirty="0" smtClean="0"/>
              <a:t>Product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Sprint </a:t>
            </a:r>
            <a:r>
              <a:rPr lang="fr-BE" sz="1800" dirty="0" err="1" smtClean="0"/>
              <a:t>Backlog</a:t>
            </a:r>
            <a:endParaRPr lang="fr-BE" sz="1800" dirty="0" smtClean="0"/>
          </a:p>
          <a:p>
            <a:pPr lvl="1"/>
            <a:r>
              <a:rPr lang="fr-BE" sz="1800" dirty="0" smtClean="0"/>
              <a:t>Incrément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Scrum</a:t>
            </a:r>
            <a:r>
              <a:rPr lang="fr-BE" dirty="0" smtClean="0"/>
              <a:t> en un </a:t>
            </a:r>
            <a:r>
              <a:rPr lang="fr-BE" dirty="0" err="1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35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 b="2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7" b="1317"/>
          <a:stretch/>
        </p:blipFill>
        <p:spPr>
          <a:xfrm>
            <a:off x="827584" y="1628800"/>
            <a:ext cx="7358264" cy="464739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734" r="-72734"/>
          <a:stretch>
            <a:fillRect/>
          </a:stretch>
        </p:blipFill>
        <p:spPr>
          <a:xfrm>
            <a:off x="381000" y="1719263"/>
            <a:ext cx="8407400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3059"/>
          <a:stretch>
            <a:fillRect/>
          </a:stretch>
        </p:blipFill>
        <p:spPr>
          <a:xfrm>
            <a:off x="971352" y="1571879"/>
            <a:ext cx="6769000" cy="495346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process SCRUM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 rot="18430443">
            <a:off x="1464653" y="361613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6657139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271466" y="43204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Planning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6222507" y="34828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Review</a:t>
            </a:r>
          </a:p>
          <a:p>
            <a:pPr algn="ctr"/>
            <a:r>
              <a:rPr lang="en-GB" dirty="0" smtClean="0"/>
              <a:t>Sprint Retrospective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5" b="20815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</a:t>
            </a:r>
            <a:br>
              <a:rPr lang="en-GB" dirty="0" smtClean="0"/>
            </a:br>
            <a:r>
              <a:rPr lang="en-GB" dirty="0" smtClean="0"/>
              <a:t>Sprint Backlog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Sprint Planning</a:t>
            </a:r>
            <a:endParaRPr lang="en-GB" dirty="0"/>
          </a:p>
        </p:txBody>
      </p:sp>
      <p:pic>
        <p:nvPicPr>
          <p:cNvPr id="5" name="Picture 4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8" y="1556792"/>
            <a:ext cx="8244652" cy="461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 b="3059"/>
          <a:stretch>
            <a:fillRect/>
          </a:stretch>
        </p:blipFill>
        <p:spPr>
          <a:xfrm>
            <a:off x="971352" y="1571879"/>
            <a:ext cx="6769000" cy="4953465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8430443">
            <a:off x="1464653" y="361613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Arrow 12"/>
          <p:cNvSpPr/>
          <p:nvPr/>
        </p:nvSpPr>
        <p:spPr>
          <a:xfrm rot="7190033">
            <a:off x="6657139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52904">
            <a:off x="271466" y="43204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Planning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 rot="1833119">
            <a:off x="6222507" y="348281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Sprint Review</a:t>
            </a:r>
          </a:p>
          <a:p>
            <a:pPr algn="ctr"/>
            <a:r>
              <a:rPr lang="en-GB" dirty="0" smtClean="0"/>
              <a:t>Sprint Retrospective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4514" y="1631178"/>
            <a:ext cx="6460724" cy="359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40700" y="5365665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000" dirty="0" smtClean="0"/>
              <a:t>Quels </a:t>
            </a:r>
            <a:r>
              <a:rPr lang="fr-BE" sz="20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000" dirty="0" smtClean="0"/>
              <a:t>Que vais-je faire aujourd’hui ?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Pierre-Emmanuel</a:t>
            </a:r>
          </a:p>
          <a:p>
            <a:r>
              <a:rPr lang="en-US" b="1" dirty="0" err="1" smtClean="0"/>
              <a:t>Dautreppe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Architecte</a:t>
            </a:r>
            <a:r>
              <a:rPr lang="en-US" dirty="0" smtClean="0"/>
              <a:t> .NET</a:t>
            </a:r>
          </a:p>
          <a:p>
            <a:r>
              <a:rPr lang="en-US" dirty="0" smtClean="0"/>
              <a:t>Coach &amp; </a:t>
            </a:r>
            <a:r>
              <a:rPr lang="en-US" dirty="0" err="1" smtClean="0"/>
              <a:t>Formateur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Norman</a:t>
            </a:r>
          </a:p>
          <a:p>
            <a:r>
              <a:rPr lang="en-US" b="1" dirty="0" err="1" smtClean="0"/>
              <a:t>Deschauwer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Scrum Practitioner</a:t>
            </a:r>
          </a:p>
          <a:p>
            <a:r>
              <a:rPr lang="en-US" dirty="0" smtClean="0"/>
              <a:t>Manager 3.0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NOUS</a:t>
            </a:r>
            <a:endParaRPr lang="en-US" dirty="0"/>
          </a:p>
        </p:txBody>
      </p:sp>
      <p:pic>
        <p:nvPicPr>
          <p:cNvPr id="7" name="Picture 6" descr="Norma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1" t="7265" r="27035" b="21338"/>
          <a:stretch/>
        </p:blipFill>
        <p:spPr>
          <a:xfrm>
            <a:off x="5796136" y="3645024"/>
            <a:ext cx="1800200" cy="26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" r="21783" b="1455"/>
          <a:stretch/>
        </p:blipFill>
        <p:spPr bwMode="auto">
          <a:xfrm>
            <a:off x="1331640" y="3717032"/>
            <a:ext cx="1792238" cy="2628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994" r="-40994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460" b="-2446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</a:t>
            </a:r>
            <a:r>
              <a:rPr lang="en-GB" dirty="0" err="1" smtClean="0"/>
              <a:t>cochons</a:t>
            </a:r>
            <a:r>
              <a:rPr lang="en-GB" dirty="0" smtClean="0"/>
              <a:t> et les </a:t>
            </a:r>
            <a:r>
              <a:rPr lang="en-GB" dirty="0" err="1" smtClean="0"/>
              <a:t>poulets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38" r="-2153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078" r="-2207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3834085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278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40955 -1.48148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40052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383408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929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23142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0.22257 4.8148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383408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742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40955 4.8148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40052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3834085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58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23142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2257 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Votre</a:t>
            </a:r>
            <a:r>
              <a:rPr lang="en-GB" dirty="0" smtClean="0"/>
              <a:t> devoir</a:t>
            </a:r>
            <a:endParaRPr lang="en-GB" dirty="0"/>
          </a:p>
        </p:txBody>
      </p:sp>
      <p:pic>
        <p:nvPicPr>
          <p:cNvPr id="15" name="Picture 2" descr="C:\Users\pda.DEVDH2\AppData\Local\Microsoft\Windows\Temporary Internet Files\Content.IE5\VJLLVUX8\1315506280scrum-pictofigo-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2" y="1412776"/>
            <a:ext cx="6222695" cy="4848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16" name="Oval Callout 15"/>
          <p:cNvSpPr/>
          <p:nvPr/>
        </p:nvSpPr>
        <p:spPr>
          <a:xfrm>
            <a:off x="35496" y="548680"/>
            <a:ext cx="2952328" cy="1800200"/>
          </a:xfrm>
          <a:prstGeom prst="wedgeEllipseCallout">
            <a:avLst>
              <a:gd name="adj1" fmla="val 89954"/>
              <a:gd name="adj2" fmla="val 57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Kristen ITC" pitchFamily="66" charset="0"/>
              </a:rPr>
              <a:t>Une</a:t>
            </a:r>
            <a:r>
              <a:rPr lang="en-GB" sz="2400" dirty="0" smtClean="0">
                <a:latin typeface="Kristen ITC" pitchFamily="66" charset="0"/>
              </a:rPr>
              <a:t> question </a:t>
            </a:r>
            <a:r>
              <a:rPr lang="en-GB" sz="2400" dirty="0" err="1" smtClean="0">
                <a:latin typeface="Kristen ITC" pitchFamily="66" charset="0"/>
              </a:rPr>
              <a:t>chacun</a:t>
            </a:r>
            <a:r>
              <a:rPr lang="en-GB" sz="2400" dirty="0" smtClean="0">
                <a:latin typeface="Kristen ITC" pitchFamily="66" charset="0"/>
              </a:rPr>
              <a:t> pour </a:t>
            </a:r>
            <a:r>
              <a:rPr lang="en-GB" sz="2400" dirty="0" err="1" smtClean="0">
                <a:latin typeface="Kristen ITC" pitchFamily="66" charset="0"/>
              </a:rPr>
              <a:t>demain</a:t>
            </a:r>
            <a:r>
              <a:rPr lang="en-GB" sz="2400" dirty="0" smtClean="0">
                <a:latin typeface="Kristen ITC" pitchFamily="66" charset="0"/>
              </a:rPr>
              <a:t>!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3834085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106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40955 1.11111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0052 -2.59259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31" r="-1813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545449"/>
              </p:ext>
            </p:extLst>
          </p:nvPr>
        </p:nvGraphicFramePr>
        <p:xfrm>
          <a:off x="381000" y="1719263"/>
          <a:ext cx="84074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54452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354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807" y="46531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8275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99" r="-198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4" b="11574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99" r="-243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JIRA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2571583"/>
            <a:ext cx="7320148" cy="42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6449469" cy="38496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539552" y="1635346"/>
            <a:ext cx="8048939" cy="4385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147" r="-7714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3" r="-2160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9" r="-1069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798438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1798438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798438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171991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1798438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171991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171991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171991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171991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72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6368 0.003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0.6368 0.003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40833 0.0050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171" r="-2117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502" r="-122502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7566599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3828033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1798438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220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23697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22188 -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 txBox="1">
            <a:spLocks/>
          </p:cNvSpPr>
          <p:nvPr/>
        </p:nvSpPr>
        <p:spPr bwMode="auto">
          <a:xfrm>
            <a:off x="3828033" y="4374007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 “</a:t>
            </a:r>
            <a:r>
              <a:rPr lang="en-US" sz="1400" dirty="0" err="1" smtClean="0"/>
              <a:t>Goulot</a:t>
            </a:r>
            <a:r>
              <a:rPr lang="en-US" sz="1400" dirty="0" smtClean="0"/>
              <a:t> </a:t>
            </a:r>
            <a:r>
              <a:rPr lang="en-US" sz="1400" dirty="0" err="1" smtClean="0"/>
              <a:t>d’étranglement</a:t>
            </a:r>
            <a:r>
              <a:rPr lang="en-US" sz="1400" dirty="0" smtClean="0"/>
              <a:t>”</a:t>
            </a:r>
            <a:endParaRPr lang="en-US" sz="1400" dirty="0"/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7566599" y="3662829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Lever les </a:t>
            </a:r>
            <a:r>
              <a:rPr lang="en-US" sz="1400" i="1" dirty="0" smtClean="0"/>
              <a:t>impediments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Kanban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566599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Présentation</a:t>
            </a:r>
            <a:r>
              <a:rPr lang="en-US" sz="1400" dirty="0" smtClean="0"/>
              <a:t> CEFORA</a:t>
            </a:r>
            <a:endParaRPr lang="en-US" sz="1400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7566599" y="2240473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Introduction SCRUM</a:t>
            </a:r>
            <a:endParaRPr lang="en-US" sz="1400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7556305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Toutou</a:t>
            </a:r>
            <a:r>
              <a:rPr lang="en-US" sz="1400" dirty="0" smtClean="0"/>
              <a:t> Chic”</a:t>
            </a:r>
            <a:endParaRPr lang="en-US" sz="1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49699" y="3662829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Partons</a:t>
            </a:r>
            <a:r>
              <a:rPr lang="en-US" sz="1400" dirty="0" smtClean="0"/>
              <a:t> </a:t>
            </a:r>
            <a:r>
              <a:rPr lang="en-US" sz="1400" dirty="0" err="1" smtClean="0"/>
              <a:t>sur</a:t>
            </a:r>
            <a:r>
              <a:rPr lang="en-US" sz="1400" dirty="0" smtClean="0"/>
              <a:t> un </a:t>
            </a:r>
            <a:r>
              <a:rPr lang="en-US" sz="1400" dirty="0" err="1" smtClean="0"/>
              <a:t>jeu</a:t>
            </a:r>
            <a:endParaRPr lang="en-US" sz="1400" dirty="0"/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5949699" y="4374007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Des </a:t>
            </a:r>
            <a:r>
              <a:rPr lang="en-US" sz="1400" dirty="0" err="1" smtClean="0"/>
              <a:t>outils</a:t>
            </a:r>
            <a:r>
              <a:rPr lang="en-US" sz="1400" dirty="0" smtClean="0"/>
              <a:t> </a:t>
            </a:r>
            <a:r>
              <a:rPr lang="en-US" sz="1400" dirty="0" err="1" smtClean="0"/>
              <a:t>agiles</a:t>
            </a:r>
            <a:endParaRPr lang="en-US" sz="1400" dirty="0"/>
          </a:p>
        </p:txBody>
      </p:sp>
      <p:sp>
        <p:nvSpPr>
          <p:cNvPr id="13" name="Text Placeholder 3"/>
          <p:cNvSpPr txBox="1">
            <a:spLocks/>
          </p:cNvSpPr>
          <p:nvPr/>
        </p:nvSpPr>
        <p:spPr bwMode="auto">
          <a:xfrm>
            <a:off x="171991" y="5085184"/>
            <a:ext cx="1477418" cy="580103"/>
          </a:xfrm>
          <a:prstGeom prst="snip1Rect">
            <a:avLst>
              <a:gd name="adj" fmla="val 0"/>
            </a:avLst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Rétrospective</a:t>
            </a:r>
            <a:endParaRPr lang="en-US" sz="1400" dirty="0"/>
          </a:p>
        </p:txBody>
      </p:sp>
      <p:sp>
        <p:nvSpPr>
          <p:cNvPr id="14" name="Text Placeholder 3"/>
          <p:cNvSpPr txBox="1">
            <a:spLocks/>
          </p:cNvSpPr>
          <p:nvPr/>
        </p:nvSpPr>
        <p:spPr bwMode="auto">
          <a:xfrm>
            <a:off x="5949699" y="2240473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L’agilité</a:t>
            </a:r>
            <a:r>
              <a:rPr lang="en-US" sz="1400" dirty="0" smtClean="0"/>
              <a:t> ?</a:t>
            </a:r>
            <a:endParaRPr lang="en-US" sz="1400" dirty="0"/>
          </a:p>
        </p:txBody>
      </p:sp>
      <p:sp>
        <p:nvSpPr>
          <p:cNvPr id="15" name="Text Placeholder 3"/>
          <p:cNvSpPr txBox="1">
            <a:spLocks/>
          </p:cNvSpPr>
          <p:nvPr/>
        </p:nvSpPr>
        <p:spPr bwMode="auto">
          <a:xfrm>
            <a:off x="5940152" y="1529295"/>
            <a:ext cx="1477418" cy="580103"/>
          </a:xfrm>
          <a:prstGeom prst="snip1Rect">
            <a:avLst/>
          </a:prstGeom>
          <a:gradFill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 smtClean="0"/>
              <a:t>Vous</a:t>
            </a:r>
            <a:r>
              <a:rPr lang="en-US" sz="1400" dirty="0" smtClean="0"/>
              <a:t> &amp; Nous</a:t>
            </a:r>
            <a:endParaRPr lang="en-US" sz="1400" dirty="0"/>
          </a:p>
        </p:txBody>
      </p:sp>
      <p:sp>
        <p:nvSpPr>
          <p:cNvPr id="16" name="Text Placeholder 3"/>
          <p:cNvSpPr txBox="1">
            <a:spLocks/>
          </p:cNvSpPr>
          <p:nvPr/>
        </p:nvSpPr>
        <p:spPr bwMode="auto">
          <a:xfrm>
            <a:off x="5949699" y="2951651"/>
            <a:ext cx="1477418" cy="580103"/>
          </a:xfrm>
          <a:prstGeom prst="snip1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itchFamily="2" charset="2"/>
              <a:buNone/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Atelier “</a:t>
            </a:r>
            <a:r>
              <a:rPr lang="en-US" sz="1400" dirty="0" err="1" smtClean="0"/>
              <a:t>Kanban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2506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41024 -2.59259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40052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86" r="-18986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70" b="-1587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43" r="-3934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t="17024" r="19081" b="13363"/>
          <a:stretch/>
        </p:blipFill>
        <p:spPr>
          <a:xfrm>
            <a:off x="4866337" y="1634738"/>
            <a:ext cx="1769774" cy="20196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1" y="1655126"/>
            <a:ext cx="1705499" cy="208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530694" y="3917624"/>
            <a:ext cx="1728956" cy="2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792938" y="1651120"/>
            <a:ext cx="1578195" cy="2086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699792" y="3917624"/>
            <a:ext cx="1754527" cy="23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788024" y="3910256"/>
            <a:ext cx="1731756" cy="2289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1307" y="1652577"/>
            <a:ext cx="1577093" cy="208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3096"/>
            <a:ext cx="1700193" cy="20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84" y="1704020"/>
            <a:ext cx="2526736" cy="383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4128" y="1813548"/>
            <a:ext cx="2549593" cy="3713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53451"/>
            <a:ext cx="6607035" cy="51054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41900" y="5858886"/>
            <a:ext cx="2446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pyxis</a:t>
            </a:r>
            <a:r>
              <a:rPr lang="en-US" sz="2800" dirty="0" err="1">
                <a:solidFill>
                  <a:schemeClr val="bg2"/>
                </a:solidFill>
                <a:latin typeface="Calibri" panose="020F0502020204030204" pitchFamily="34" charset="0"/>
              </a:rPr>
              <a:t>-</a:t>
            </a:r>
            <a:r>
              <a:rPr lang="en-US" sz="2800" dirty="0" err="1" smtClean="0">
                <a:solidFill>
                  <a:schemeClr val="bg2"/>
                </a:solidFill>
                <a:latin typeface="Calibri" panose="020F0502020204030204" pitchFamily="34" charset="0"/>
              </a:rPr>
              <a:t>tech.com</a:t>
            </a:r>
            <a:endParaRPr lang="en-US" sz="28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 descr="logo-social-3-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64" y="4911679"/>
            <a:ext cx="3285473" cy="82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Qu’est-ce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l’agilité</a:t>
            </a:r>
            <a:r>
              <a:rPr lang="en-US" dirty="0" smtClean="0"/>
              <a:t> ?</a:t>
            </a:r>
          </a:p>
          <a:p>
            <a:endParaRPr lang="en-US" dirty="0"/>
          </a:p>
          <a:p>
            <a:r>
              <a:rPr lang="en-US" dirty="0" smtClean="0"/>
              <a:t>Et Scrum 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Définitions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9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fr-BE" dirty="0"/>
          </a:p>
          <a:p>
            <a:r>
              <a:rPr lang="fr-BE" dirty="0"/>
              <a:t>La capacité de répondre rapidement et délibérément à une demande changeante, tout en contrôlant le risque</a:t>
            </a:r>
          </a:p>
          <a:p>
            <a:r>
              <a:rPr lang="fr-BE" dirty="0"/>
              <a:t>La flexibilité, la capacité et possibilité de s’adapter rapidement et efficacement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Agilité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099" y="3992909"/>
            <a:ext cx="9029803" cy="173785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sz="2400" dirty="0" smtClean="0"/>
              <a:t>Le courage d’être suffisamment honnête </a:t>
            </a:r>
          </a:p>
          <a:p>
            <a:pPr algn="ctr"/>
            <a:r>
              <a:rPr lang="fr-BE" sz="2400" dirty="0" smtClean="0"/>
              <a:t>pour admettre que la construction de logiciels est complexe, </a:t>
            </a:r>
          </a:p>
          <a:p>
            <a:pPr algn="ctr"/>
            <a:r>
              <a:rPr lang="fr-BE" sz="2400" dirty="0" smtClean="0"/>
              <a:t>et que cela ne peut pas être planifié parfaitement, </a:t>
            </a:r>
          </a:p>
          <a:p>
            <a:pPr algn="ctr"/>
            <a:r>
              <a:rPr lang="fr-BE" sz="2400" dirty="0" smtClean="0"/>
              <a:t>puisque les </a:t>
            </a:r>
            <a:r>
              <a:rPr lang="fr-BE" sz="2400" dirty="0" err="1" smtClean="0"/>
              <a:t>requirements</a:t>
            </a:r>
            <a:r>
              <a:rPr lang="fr-BE" sz="2400" dirty="0" smtClean="0"/>
              <a:t> changent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40530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smtClean="0"/>
              <a:t>Un </a:t>
            </a:r>
            <a:r>
              <a:rPr lang="fr-BE" dirty="0" err="1" smtClean="0"/>
              <a:t>framework</a:t>
            </a:r>
            <a:r>
              <a:rPr lang="fr-BE" dirty="0" smtClean="0"/>
              <a:t> avec lequel les personnes peuvent adresser des problèmes complexes, et délivrer de façon créative et productive des produits avec la plus haute valeur possible</a:t>
            </a:r>
          </a:p>
          <a:p>
            <a:pPr lvl="1"/>
            <a:endParaRPr lang="fr-BE" dirty="0"/>
          </a:p>
          <a:p>
            <a:r>
              <a:rPr lang="fr-BE" dirty="0" smtClean="0"/>
              <a:t>Framework Léger</a:t>
            </a:r>
          </a:p>
          <a:p>
            <a:r>
              <a:rPr lang="fr-BE" dirty="0" smtClean="0"/>
              <a:t>Extrêmement simple à comprendre</a:t>
            </a:r>
          </a:p>
          <a:p>
            <a:r>
              <a:rPr lang="fr-BE" dirty="0" smtClean="0"/>
              <a:t>Extrêmement difficile à maitriser</a:t>
            </a:r>
            <a:endParaRPr lang="fr-B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Scrum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1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Vous êtes responsable de garder une salle de 8m x 5m à une température constante de 22°C tout au long de la journée.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A 8h00, vous devez programmer le chauffage, l’air conditionné, l’ouverture / fermeture des fenêtres et volets afin que la température reste contante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b="1" dirty="0" smtClean="0"/>
              <a:t>Quelles variables devez-vous prendre en compte ?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400" dirty="0" smtClean="0"/>
              <a:t>Exercice: Prédictions dans un environnement complexe</a:t>
            </a: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920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697488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yxis">
  <a:themeElements>
    <a:clrScheme name="Custom 4">
      <a:dk1>
        <a:srgbClr val="2D2E2F"/>
      </a:dk1>
      <a:lt1>
        <a:sysClr val="window" lastClr="FFFFFF"/>
      </a:lt1>
      <a:dk2>
        <a:srgbClr val="2D2E2F"/>
      </a:dk2>
      <a:lt2>
        <a:srgbClr val="DEE3E7"/>
      </a:lt2>
      <a:accent1>
        <a:srgbClr val="CE162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9F171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13429</TotalTime>
  <Words>769</Words>
  <Application>Microsoft Office PowerPoint</Application>
  <PresentationFormat>On-screen Show (4:3)</PresentationFormat>
  <Paragraphs>255</Paragraphs>
  <Slides>49</Slides>
  <Notes>1</Notes>
  <HiddenSlides>8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Consolas</vt:lpstr>
      <vt:lpstr>Franklin Gothic Medium</vt:lpstr>
      <vt:lpstr>Kristen ITC</vt:lpstr>
      <vt:lpstr>Wingdings</vt:lpstr>
      <vt:lpstr>Wingdings 2</vt:lpstr>
      <vt:lpstr>Pyxis</vt:lpstr>
      <vt:lpstr> SCRUM</vt:lpstr>
      <vt:lpstr>NOUS</vt:lpstr>
      <vt:lpstr>PowerPoint Presentation</vt:lpstr>
      <vt:lpstr>KANBAN</vt:lpstr>
      <vt:lpstr>Définitions</vt:lpstr>
      <vt:lpstr>Agilité</vt:lpstr>
      <vt:lpstr>Scrum</vt:lpstr>
      <vt:lpstr>Exercice: Prédictions dans un environnement complexe</vt:lpstr>
      <vt:lpstr>Le manifeste Agile</vt:lpstr>
      <vt:lpstr>Kanban</vt:lpstr>
      <vt:lpstr>Scrum en un slide</vt:lpstr>
      <vt:lpstr>Scrum Master</vt:lpstr>
      <vt:lpstr>Product Owner</vt:lpstr>
      <vt:lpstr>Coéquipier</vt:lpstr>
      <vt:lpstr>Le process SCRUM</vt:lpstr>
      <vt:lpstr>Product Backlog Sprint Backlog</vt:lpstr>
      <vt:lpstr>Sprint Planning</vt:lpstr>
      <vt:lpstr>Itération - Sprint</vt:lpstr>
      <vt:lpstr>Daily Scrum</vt:lpstr>
      <vt:lpstr>Revue de sprint</vt:lpstr>
      <vt:lpstr>Les cochons et les poulets</vt:lpstr>
      <vt:lpstr>Taille de l’équipe</vt:lpstr>
      <vt:lpstr>Scrum de Scrum</vt:lpstr>
      <vt:lpstr>Kanban</vt:lpstr>
      <vt:lpstr>Kanban</vt:lpstr>
      <vt:lpstr>Kanban</vt:lpstr>
      <vt:lpstr>Kanban</vt:lpstr>
      <vt:lpstr>Votre devoir</vt:lpstr>
      <vt:lpstr>Kanban</vt:lpstr>
      <vt:lpstr>Des outils “Agiles”</vt:lpstr>
      <vt:lpstr>PowerPoint Presentation</vt:lpstr>
      <vt:lpstr>Poker Planning</vt:lpstr>
      <vt:lpstr>Burndown Chart</vt:lpstr>
      <vt:lpstr>Terminé</vt:lpstr>
      <vt:lpstr>JIRA</vt:lpstr>
      <vt:lpstr>Binomage</vt:lpstr>
      <vt:lpstr>Post-It</vt:lpstr>
      <vt:lpstr>Kanban – 1/2</vt:lpstr>
      <vt:lpstr>Kanban – 2/2</vt:lpstr>
      <vt:lpstr>ROTI (Return On Time Investment)</vt:lpstr>
      <vt:lpstr>Balsamiq Mockup</vt:lpstr>
      <vt:lpstr>Kanban</vt:lpstr>
      <vt:lpstr>Kanban</vt:lpstr>
      <vt:lpstr>Les “5M”</vt:lpstr>
      <vt:lpstr>Niko-Niko</vt:lpstr>
      <vt:lpstr>Keep Drop Start</vt:lpstr>
      <vt:lpstr>Quelques références – 1/2</vt:lpstr>
      <vt:lpstr>Quelques références – 2/2</vt:lpstr>
      <vt:lpstr>Merci !</vt:lpstr>
    </vt:vector>
  </TitlesOfParts>
  <Company>DotNetHub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94</cp:revision>
  <cp:lastPrinted>2010-09-20T11:32:30Z</cp:lastPrinted>
  <dcterms:created xsi:type="dcterms:W3CDTF">2012-02-10T22:02:03Z</dcterms:created>
  <dcterms:modified xsi:type="dcterms:W3CDTF">2015-04-23T12:40:12Z</dcterms:modified>
</cp:coreProperties>
</file>