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7" r:id="rId4"/>
    <p:sldId id="333" r:id="rId5"/>
    <p:sldId id="329" r:id="rId6"/>
    <p:sldId id="348" r:id="rId7"/>
    <p:sldId id="331" r:id="rId8"/>
    <p:sldId id="332" r:id="rId9"/>
    <p:sldId id="261" r:id="rId10"/>
    <p:sldId id="338" r:id="rId11"/>
    <p:sldId id="347" r:id="rId12"/>
    <p:sldId id="263" r:id="rId13"/>
    <p:sldId id="264" r:id="rId14"/>
    <p:sldId id="265" r:id="rId15"/>
    <p:sldId id="262" r:id="rId16"/>
    <p:sldId id="272" r:id="rId17"/>
    <p:sldId id="269" r:id="rId18"/>
    <p:sldId id="313" r:id="rId19"/>
    <p:sldId id="268" r:id="rId20"/>
    <p:sldId id="271" r:id="rId21"/>
    <p:sldId id="308" r:id="rId22"/>
    <p:sldId id="266" r:id="rId23"/>
    <p:sldId id="267" r:id="rId24"/>
    <p:sldId id="339" r:id="rId25"/>
    <p:sldId id="340" r:id="rId26"/>
    <p:sldId id="341" r:id="rId27"/>
    <p:sldId id="342" r:id="rId28"/>
    <p:sldId id="316" r:id="rId29"/>
    <p:sldId id="344" r:id="rId30"/>
    <p:sldId id="274" r:id="rId31"/>
    <p:sldId id="275" r:id="rId32"/>
    <p:sldId id="276" r:id="rId33"/>
    <p:sldId id="279" r:id="rId34"/>
    <p:sldId id="270" r:id="rId35"/>
    <p:sldId id="314" r:id="rId36"/>
    <p:sldId id="281" r:id="rId37"/>
    <p:sldId id="282" r:id="rId38"/>
    <p:sldId id="277" r:id="rId39"/>
    <p:sldId id="278" r:id="rId40"/>
    <p:sldId id="280" r:id="rId41"/>
    <p:sldId id="306" r:id="rId42"/>
    <p:sldId id="345" r:id="rId43"/>
    <p:sldId id="346" r:id="rId44"/>
    <p:sldId id="304" r:id="rId45"/>
    <p:sldId id="311" r:id="rId46"/>
    <p:sldId id="312" r:id="rId47"/>
    <p:sldId id="309" r:id="rId48"/>
    <p:sldId id="310" r:id="rId49"/>
    <p:sldId id="349" r:id="rId50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420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3686"/>
    </p:cViewPr>
  </p:sorterViewPr>
  <p:notesViewPr>
    <p:cSldViewPr>
      <p:cViewPr varScale="1">
        <p:scale>
          <a:sx n="63" d="100"/>
          <a:sy n="63" d="100"/>
        </p:scale>
        <p:origin x="2366" y="5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dirty="0" smtClean="0"/>
            <a:t>“Shame of 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8FA236AF-B2CA-45A0-BF02-B48D3AC6E8D7}">
      <dgm:prSet phldrT="[Text]"/>
      <dgm:spPr/>
      <dgm:t>
        <a:bodyPr/>
        <a:lstStyle/>
        <a:p>
          <a:r>
            <a:rPr lang="en-GB" dirty="0" smtClean="0"/>
            <a:t>DONE</a:t>
          </a:r>
          <a:endParaRPr lang="en-GB" dirty="0"/>
        </a:p>
      </dgm:t>
    </dgm:pt>
    <dgm:pt modelId="{3ABD5158-E235-41B3-9CBF-EEFCFB8DA735}" type="parTrans" cxnId="{5DD75F4C-AA37-44D6-8B14-781D2974D9FB}">
      <dgm:prSet/>
      <dgm:spPr/>
      <dgm:t>
        <a:bodyPr/>
        <a:lstStyle/>
        <a:p>
          <a:endParaRPr lang="en-GB"/>
        </a:p>
      </dgm:t>
    </dgm:pt>
    <dgm:pt modelId="{03E2928F-5199-4B2B-84BE-E779417844CE}" type="sibTrans" cxnId="{5DD75F4C-AA37-44D6-8B14-781D2974D9FB}">
      <dgm:prSet/>
      <dgm:spPr/>
      <dgm:t>
        <a:bodyPr/>
        <a:lstStyle/>
        <a:p>
          <a:endParaRPr lang="en-GB"/>
        </a:p>
      </dgm:t>
    </dgm:pt>
    <dgm:pt modelId="{D999555A-1B15-49BC-81A8-9FB0046984DE}">
      <dgm:prSet phldrT="[Text]"/>
      <dgm:spPr/>
      <dgm:t>
        <a:bodyPr/>
        <a:lstStyle/>
        <a:p>
          <a:r>
            <a:rPr lang="en-GB" smtClean="0"/>
            <a:t>Tableau </a:t>
          </a:r>
          <a:r>
            <a:rPr lang="en-GB" dirty="0" smtClean="0"/>
            <a:t>des </a:t>
          </a:r>
          <a:r>
            <a:rPr lang="en-GB" dirty="0" err="1" smtClean="0"/>
            <a:t>itérations</a:t>
          </a:r>
          <a:endParaRPr lang="en-GB" dirty="0"/>
        </a:p>
      </dgm:t>
    </dgm:pt>
    <dgm:pt modelId="{901C760E-D2AE-4941-8226-0A4CCA4506A9}" type="parTrans" cxnId="{5DC57D9E-C322-4055-9EE3-55239D6F653F}">
      <dgm:prSet/>
      <dgm:spPr/>
      <dgm:t>
        <a:bodyPr/>
        <a:lstStyle/>
        <a:p>
          <a:endParaRPr lang="en-GB"/>
        </a:p>
      </dgm:t>
    </dgm:pt>
    <dgm:pt modelId="{1C7C6B8E-2659-4346-B7E8-3465449FA0B9}" type="sibTrans" cxnId="{5DC57D9E-C322-4055-9EE3-55239D6F653F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6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6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6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6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6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6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6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6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8" presStyleCnt="26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9" presStyleCnt="26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CF836-B593-4E6B-8C90-5698557398DC}" type="pres">
      <dgm:prSet presAssocID="{901C760E-D2AE-4941-8226-0A4CCA4506A9}" presName="Name13" presStyleLbl="parChTrans1D2" presStyleIdx="10" presStyleCnt="26"/>
      <dgm:spPr/>
      <dgm:t>
        <a:bodyPr/>
        <a:lstStyle/>
        <a:p>
          <a:endParaRPr lang="en-GB"/>
        </a:p>
      </dgm:t>
    </dgm:pt>
    <dgm:pt modelId="{EEA5B580-CE97-4E5F-8202-A89A43E616C5}" type="pres">
      <dgm:prSet presAssocID="{D999555A-1B15-49BC-81A8-9FB0046984DE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6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D8812-90CF-428A-B29B-7BB2FBCC222C}" type="pres">
      <dgm:prSet presAssocID="{3ABD5158-E235-41B3-9CBF-EEFCFB8DA735}" presName="Name13" presStyleLbl="parChTrans1D2" presStyleIdx="12" presStyleCnt="26"/>
      <dgm:spPr/>
      <dgm:t>
        <a:bodyPr/>
        <a:lstStyle/>
        <a:p>
          <a:endParaRPr lang="en-GB"/>
        </a:p>
      </dgm:t>
    </dgm:pt>
    <dgm:pt modelId="{3CB8B7D2-65DC-450F-B52B-E76868CE7BF4}" type="pres">
      <dgm:prSet presAssocID="{8FA236AF-B2CA-45A0-BF02-B48D3AC6E8D7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3" presStyleCnt="26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4" presStyleCnt="26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5" presStyleCnt="26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6" presStyleCnt="26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7" presStyleCnt="26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8" presStyleCnt="26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9" presStyleCnt="26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20" presStyleCnt="26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1" presStyleCnt="26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2" presStyleCnt="26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3" presStyleCnt="26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4" presStyleCnt="26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5" presStyleCnt="26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6FAF54EE-EBE6-4C68-86B1-86677DAF7D0B}" type="presOf" srcId="{8FA236AF-B2CA-45A0-BF02-B48D3AC6E8D7}" destId="{3CB8B7D2-65DC-450F-B52B-E76868CE7BF4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1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5DC57D9E-C322-4055-9EE3-55239D6F653F}" srcId="{D7EA4A84-8604-43F1-B2DF-68BFAF69924B}" destId="{D999555A-1B15-49BC-81A8-9FB0046984DE}" srcOrd="3" destOrd="0" parTransId="{901C760E-D2AE-4941-8226-0A4CCA4506A9}" sibTransId="{1C7C6B8E-2659-4346-B7E8-3465449FA0B9}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5DD75F4C-AA37-44D6-8B14-781D2974D9FB}" srcId="{D7EA4A84-8604-43F1-B2DF-68BFAF69924B}" destId="{8FA236AF-B2CA-45A0-BF02-B48D3AC6E8D7}" srcOrd="5" destOrd="0" parTransId="{3ABD5158-E235-41B3-9CBF-EEFCFB8DA735}" sibTransId="{03E2928F-5199-4B2B-84BE-E779417844CE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375C3976-03F1-4BDE-AECC-F390A71F68C4}" type="presOf" srcId="{D999555A-1B15-49BC-81A8-9FB0046984DE}" destId="{EEA5B580-CE97-4E5F-8202-A89A43E616C5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59B44792-FCF6-4206-BC68-A999D9BE3D27}" type="presOf" srcId="{901C760E-D2AE-4941-8226-0A4CCA4506A9}" destId="{C88CF836-B593-4E6B-8C90-5698557398DC}" srcOrd="0" destOrd="0" presId="urn:microsoft.com/office/officeart/2005/8/layout/hierarchy3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2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4F0B4DB2-0837-492B-994A-7264484C5238}" type="presOf" srcId="{3ABD5158-E235-41B3-9CBF-EEFCFB8DA735}" destId="{78ED8812-90CF-428A-B29B-7BB2FBCC222C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B0214350-294C-4A8B-ACEE-FCD455F7A2D0}" type="presParOf" srcId="{0A9721E4-3A94-4E70-880A-A645CDF33F7D}" destId="{39863972-412D-40FB-B42A-8BDE859D56F0}" srcOrd="2" destOrd="0" presId="urn:microsoft.com/office/officeart/2005/8/layout/hierarchy3"/>
    <dgm:cxn modelId="{12B91ECA-AB22-4232-BC5F-9EAA160003A8}" type="presParOf" srcId="{0A9721E4-3A94-4E70-880A-A645CDF33F7D}" destId="{37B5DC29-38EF-4F6C-9ED6-C8702127B65C}" srcOrd="3" destOrd="0" presId="urn:microsoft.com/office/officeart/2005/8/layout/hierarchy3"/>
    <dgm:cxn modelId="{419A8432-800E-4DEE-8950-533471395A08}" type="presParOf" srcId="{0A9721E4-3A94-4E70-880A-A645CDF33F7D}" destId="{3BB99859-2D9C-42D3-933D-F41A2381E164}" srcOrd="4" destOrd="0" presId="urn:microsoft.com/office/officeart/2005/8/layout/hierarchy3"/>
    <dgm:cxn modelId="{35BF5936-94BB-4952-87AE-6E01E985B97A}" type="presParOf" srcId="{0A9721E4-3A94-4E70-880A-A645CDF33F7D}" destId="{CF10F904-7962-4594-B4FF-1D4DC354D8FE}" srcOrd="5" destOrd="0" presId="urn:microsoft.com/office/officeart/2005/8/layout/hierarchy3"/>
    <dgm:cxn modelId="{4CF53184-03AD-493B-812E-AAED84B3A461}" type="presParOf" srcId="{0A9721E4-3A94-4E70-880A-A645CDF33F7D}" destId="{C88CF836-B593-4E6B-8C90-5698557398DC}" srcOrd="6" destOrd="0" presId="urn:microsoft.com/office/officeart/2005/8/layout/hierarchy3"/>
    <dgm:cxn modelId="{936B5456-9088-4FCA-8683-C879415B191D}" type="presParOf" srcId="{0A9721E4-3A94-4E70-880A-A645CDF33F7D}" destId="{EEA5B580-CE97-4E5F-8202-A89A43E616C5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E1A4B09C-5E89-4800-A1C4-81FC9C3105B9}" type="presParOf" srcId="{0A9721E4-3A94-4E70-880A-A645CDF33F7D}" destId="{78ED8812-90CF-428A-B29B-7BB2FBCC222C}" srcOrd="10" destOrd="0" presId="urn:microsoft.com/office/officeart/2005/8/layout/hierarchy3"/>
    <dgm:cxn modelId="{AC3B4C0D-CFC1-4C3C-9934-92FF871499B8}" type="presParOf" srcId="{0A9721E4-3A94-4E70-880A-A645CDF33F7D}" destId="{3CB8B7D2-65DC-450F-B52B-E76868CE7BF4}" srcOrd="11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B9F7-0EF1-4C02-A13F-EEFA10FCC463}">
      <dsp:nvSpPr>
        <dsp:cNvPr id="0" name=""/>
        <dsp:cNvSpPr/>
      </dsp:nvSpPr>
      <dsp:spPr>
        <a:xfrm>
          <a:off x="446181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Planning Game</a:t>
          </a:r>
          <a:endParaRPr lang="en-GB" sz="1100" kern="1200" dirty="0"/>
        </a:p>
      </dsp:txBody>
      <dsp:txXfrm>
        <a:off x="461361" y="15946"/>
        <a:ext cx="1006196" cy="487918"/>
      </dsp:txXfrm>
    </dsp:sp>
    <dsp:sp modelId="{A5A66081-1719-436B-A0D8-11D64F6DC5C3}">
      <dsp:nvSpPr>
        <dsp:cNvPr id="0" name=""/>
        <dsp:cNvSpPr/>
      </dsp:nvSpPr>
      <dsp:spPr>
        <a:xfrm>
          <a:off x="549836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CB0D9-6D7D-4AE4-B9D0-B863AAF7D58E}">
      <dsp:nvSpPr>
        <dsp:cNvPr id="0" name=""/>
        <dsp:cNvSpPr/>
      </dsp:nvSpPr>
      <dsp:spPr>
        <a:xfrm>
          <a:off x="653492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Poker Planning</a:t>
          </a:r>
          <a:endParaRPr lang="en-GB" sz="1000" kern="1200" dirty="0"/>
        </a:p>
      </dsp:txBody>
      <dsp:txXfrm>
        <a:off x="668672" y="663794"/>
        <a:ext cx="798885" cy="487918"/>
      </dsp:txXfrm>
    </dsp:sp>
    <dsp:sp modelId="{D8537521-3673-4A5B-ADBA-1AB0A81CB9C5}">
      <dsp:nvSpPr>
        <dsp:cNvPr id="0" name=""/>
        <dsp:cNvSpPr/>
      </dsp:nvSpPr>
      <dsp:spPr>
        <a:xfrm>
          <a:off x="549836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C54EA-DCA6-4922-90BD-CD2300F9AB1C}">
      <dsp:nvSpPr>
        <dsp:cNvPr id="0" name=""/>
        <dsp:cNvSpPr/>
      </dsp:nvSpPr>
      <dsp:spPr>
        <a:xfrm>
          <a:off x="653492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Main </a:t>
          </a:r>
          <a:r>
            <a:rPr lang="en-GB" sz="1000" kern="1200" dirty="0" err="1" smtClean="0"/>
            <a:t>Levée</a:t>
          </a:r>
          <a:endParaRPr lang="en-GB" sz="1000" kern="1200" dirty="0"/>
        </a:p>
      </dsp:txBody>
      <dsp:txXfrm>
        <a:off x="668672" y="1311642"/>
        <a:ext cx="798885" cy="487918"/>
      </dsp:txXfrm>
    </dsp:sp>
    <dsp:sp modelId="{1996568D-9F19-4959-AE0F-AF4691172ABF}">
      <dsp:nvSpPr>
        <dsp:cNvPr id="0" name=""/>
        <dsp:cNvSpPr/>
      </dsp:nvSpPr>
      <dsp:spPr>
        <a:xfrm>
          <a:off x="549836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70D6C-1CC0-4B2D-B1FC-C1C67D02E7CB}">
      <dsp:nvSpPr>
        <dsp:cNvPr id="0" name=""/>
        <dsp:cNvSpPr/>
      </dsp:nvSpPr>
      <dsp:spPr>
        <a:xfrm>
          <a:off x="653492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“Mur”</a:t>
          </a:r>
          <a:endParaRPr lang="en-GB" sz="1000" kern="1200" dirty="0"/>
        </a:p>
      </dsp:txBody>
      <dsp:txXfrm>
        <a:off x="668672" y="1959490"/>
        <a:ext cx="798885" cy="487918"/>
      </dsp:txXfrm>
    </dsp:sp>
    <dsp:sp modelId="{F747ED02-3E33-48E2-BACD-8C842A587D4E}">
      <dsp:nvSpPr>
        <dsp:cNvPr id="0" name=""/>
        <dsp:cNvSpPr/>
      </dsp:nvSpPr>
      <dsp:spPr>
        <a:xfrm>
          <a:off x="1741877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Partage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d’information</a:t>
          </a:r>
          <a:endParaRPr lang="en-GB" sz="1100" kern="1200" dirty="0"/>
        </a:p>
      </dsp:txBody>
      <dsp:txXfrm>
        <a:off x="1757057" y="15946"/>
        <a:ext cx="1006196" cy="487918"/>
      </dsp:txXfrm>
    </dsp:sp>
    <dsp:sp modelId="{62C8316A-1939-47DA-B1FE-45456A2D7BFE}">
      <dsp:nvSpPr>
        <dsp:cNvPr id="0" name=""/>
        <dsp:cNvSpPr/>
      </dsp:nvSpPr>
      <dsp:spPr>
        <a:xfrm>
          <a:off x="1845533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B500-E218-4290-87B2-B93E322C6DF1}">
      <dsp:nvSpPr>
        <dsp:cNvPr id="0" name=""/>
        <dsp:cNvSpPr/>
      </dsp:nvSpPr>
      <dsp:spPr>
        <a:xfrm>
          <a:off x="1949188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Post It</a:t>
          </a:r>
          <a:endParaRPr lang="en-GB" sz="1000" kern="1200" dirty="0"/>
        </a:p>
      </dsp:txBody>
      <dsp:txXfrm>
        <a:off x="1964368" y="663794"/>
        <a:ext cx="798885" cy="487918"/>
      </dsp:txXfrm>
    </dsp:sp>
    <dsp:sp modelId="{43938E99-CCF3-4E3E-9B0B-DEA867D1E65A}">
      <dsp:nvSpPr>
        <dsp:cNvPr id="0" name=""/>
        <dsp:cNvSpPr/>
      </dsp:nvSpPr>
      <dsp:spPr>
        <a:xfrm>
          <a:off x="1845533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662A-6C1A-4F68-96AF-C0559BA3CF8C}">
      <dsp:nvSpPr>
        <dsp:cNvPr id="0" name=""/>
        <dsp:cNvSpPr/>
      </dsp:nvSpPr>
      <dsp:spPr>
        <a:xfrm>
          <a:off x="1949188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Stand up</a:t>
          </a:r>
          <a:endParaRPr lang="en-GB" sz="1000" kern="1200" dirty="0"/>
        </a:p>
      </dsp:txBody>
      <dsp:txXfrm>
        <a:off x="1964368" y="1311642"/>
        <a:ext cx="798885" cy="487918"/>
      </dsp:txXfrm>
    </dsp:sp>
    <dsp:sp modelId="{53BB6954-6D56-47C0-BC5D-745829649B39}">
      <dsp:nvSpPr>
        <dsp:cNvPr id="0" name=""/>
        <dsp:cNvSpPr/>
      </dsp:nvSpPr>
      <dsp:spPr>
        <a:xfrm>
          <a:off x="1845533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181B-787E-4DDB-8B74-4BB28B8A1503}">
      <dsp:nvSpPr>
        <dsp:cNvPr id="0" name=""/>
        <dsp:cNvSpPr/>
      </dsp:nvSpPr>
      <dsp:spPr>
        <a:xfrm>
          <a:off x="1949188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Point Technique</a:t>
          </a:r>
          <a:endParaRPr lang="en-GB" sz="1000" kern="1200" dirty="0"/>
        </a:p>
      </dsp:txBody>
      <dsp:txXfrm>
        <a:off x="1964368" y="1959490"/>
        <a:ext cx="798885" cy="487918"/>
      </dsp:txXfrm>
    </dsp:sp>
    <dsp:sp modelId="{93CF3240-4EFE-41D5-B02F-910C8BF950EA}">
      <dsp:nvSpPr>
        <dsp:cNvPr id="0" name=""/>
        <dsp:cNvSpPr/>
      </dsp:nvSpPr>
      <dsp:spPr>
        <a:xfrm>
          <a:off x="1845533" y="519045"/>
          <a:ext cx="103655" cy="23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52"/>
              </a:lnTo>
              <a:lnTo>
                <a:pt x="103655" y="23322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5F5E-2A39-4C9E-A87D-EFC152BA7897}">
      <dsp:nvSpPr>
        <dsp:cNvPr id="0" name=""/>
        <dsp:cNvSpPr/>
      </dsp:nvSpPr>
      <dsp:spPr>
        <a:xfrm>
          <a:off x="1949188" y="2592158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Revue de sprint</a:t>
          </a:r>
          <a:endParaRPr lang="en-GB" sz="1000" kern="1200" dirty="0"/>
        </a:p>
      </dsp:txBody>
      <dsp:txXfrm>
        <a:off x="1964368" y="2607338"/>
        <a:ext cx="798885" cy="487918"/>
      </dsp:txXfrm>
    </dsp:sp>
    <dsp:sp modelId="{D974F8F6-AA16-406F-A6C9-E23C206E8936}">
      <dsp:nvSpPr>
        <dsp:cNvPr id="0" name=""/>
        <dsp:cNvSpPr/>
      </dsp:nvSpPr>
      <dsp:spPr>
        <a:xfrm>
          <a:off x="3037573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Communication</a:t>
          </a:r>
          <a:endParaRPr lang="en-GB" sz="1100" kern="1200" dirty="0"/>
        </a:p>
      </dsp:txBody>
      <dsp:txXfrm>
        <a:off x="3052753" y="15946"/>
        <a:ext cx="1006196" cy="487918"/>
      </dsp:txXfrm>
    </dsp:sp>
    <dsp:sp modelId="{B07F4C91-9E9C-4CD4-B7BD-0D7266678D5D}">
      <dsp:nvSpPr>
        <dsp:cNvPr id="0" name=""/>
        <dsp:cNvSpPr/>
      </dsp:nvSpPr>
      <dsp:spPr>
        <a:xfrm>
          <a:off x="3141229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B940-4A3F-402C-BFA0-2CF9B548CDA8}">
      <dsp:nvSpPr>
        <dsp:cNvPr id="0" name=""/>
        <dsp:cNvSpPr/>
      </dsp:nvSpPr>
      <dsp:spPr>
        <a:xfrm>
          <a:off x="3244884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Vélocité</a:t>
          </a:r>
          <a:endParaRPr lang="en-GB" sz="1000" kern="1200" dirty="0"/>
        </a:p>
      </dsp:txBody>
      <dsp:txXfrm>
        <a:off x="3260064" y="663794"/>
        <a:ext cx="798885" cy="487918"/>
      </dsp:txXfrm>
    </dsp:sp>
    <dsp:sp modelId="{39863972-412D-40FB-B42A-8BDE859D56F0}">
      <dsp:nvSpPr>
        <dsp:cNvPr id="0" name=""/>
        <dsp:cNvSpPr/>
      </dsp:nvSpPr>
      <dsp:spPr>
        <a:xfrm>
          <a:off x="3141229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DC29-38EF-4F6C-9ED6-C8702127B65C}">
      <dsp:nvSpPr>
        <dsp:cNvPr id="0" name=""/>
        <dsp:cNvSpPr/>
      </dsp:nvSpPr>
      <dsp:spPr>
        <a:xfrm>
          <a:off x="3244884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Burndown</a:t>
          </a:r>
          <a:r>
            <a:rPr lang="en-GB" sz="1000" kern="1200" dirty="0" smtClean="0"/>
            <a:t> Chart</a:t>
          </a:r>
          <a:endParaRPr lang="en-GB" sz="1000" kern="1200" dirty="0"/>
        </a:p>
      </dsp:txBody>
      <dsp:txXfrm>
        <a:off x="3260064" y="1311642"/>
        <a:ext cx="798885" cy="487918"/>
      </dsp:txXfrm>
    </dsp:sp>
    <dsp:sp modelId="{3BB99859-2D9C-42D3-933D-F41A2381E164}">
      <dsp:nvSpPr>
        <dsp:cNvPr id="0" name=""/>
        <dsp:cNvSpPr/>
      </dsp:nvSpPr>
      <dsp:spPr>
        <a:xfrm>
          <a:off x="3141229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0F904-7962-4594-B4FF-1D4DC354D8FE}">
      <dsp:nvSpPr>
        <dsp:cNvPr id="0" name=""/>
        <dsp:cNvSpPr/>
      </dsp:nvSpPr>
      <dsp:spPr>
        <a:xfrm>
          <a:off x="3244884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Kanban</a:t>
          </a:r>
          <a:endParaRPr lang="en-GB" sz="1000" kern="1200" dirty="0"/>
        </a:p>
      </dsp:txBody>
      <dsp:txXfrm>
        <a:off x="3260064" y="1959490"/>
        <a:ext cx="798885" cy="487918"/>
      </dsp:txXfrm>
    </dsp:sp>
    <dsp:sp modelId="{C88CF836-B593-4E6B-8C90-5698557398DC}">
      <dsp:nvSpPr>
        <dsp:cNvPr id="0" name=""/>
        <dsp:cNvSpPr/>
      </dsp:nvSpPr>
      <dsp:spPr>
        <a:xfrm>
          <a:off x="3141229" y="519045"/>
          <a:ext cx="103655" cy="23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52"/>
              </a:lnTo>
              <a:lnTo>
                <a:pt x="103655" y="23322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B580-CE97-4E5F-8202-A89A43E616C5}">
      <dsp:nvSpPr>
        <dsp:cNvPr id="0" name=""/>
        <dsp:cNvSpPr/>
      </dsp:nvSpPr>
      <dsp:spPr>
        <a:xfrm>
          <a:off x="3244884" y="2592158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Tableau </a:t>
          </a:r>
          <a:r>
            <a:rPr lang="en-GB" sz="1000" kern="1200" dirty="0" smtClean="0"/>
            <a:t>des </a:t>
          </a:r>
          <a:r>
            <a:rPr lang="en-GB" sz="1000" kern="1200" dirty="0" err="1" smtClean="0"/>
            <a:t>itérations</a:t>
          </a:r>
          <a:endParaRPr lang="en-GB" sz="1000" kern="1200" dirty="0"/>
        </a:p>
      </dsp:txBody>
      <dsp:txXfrm>
        <a:off x="3260064" y="2607338"/>
        <a:ext cx="798885" cy="487918"/>
      </dsp:txXfrm>
    </dsp:sp>
    <dsp:sp modelId="{AE571F63-EBEE-443E-B750-BAF0BD998C1D}">
      <dsp:nvSpPr>
        <dsp:cNvPr id="0" name=""/>
        <dsp:cNvSpPr/>
      </dsp:nvSpPr>
      <dsp:spPr>
        <a:xfrm>
          <a:off x="3141229" y="519045"/>
          <a:ext cx="103655" cy="29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101"/>
              </a:lnTo>
              <a:lnTo>
                <a:pt x="103655" y="29801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07A9-2E79-4486-840F-FE04486570F9}">
      <dsp:nvSpPr>
        <dsp:cNvPr id="0" name=""/>
        <dsp:cNvSpPr/>
      </dsp:nvSpPr>
      <dsp:spPr>
        <a:xfrm>
          <a:off x="3244884" y="3240006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ROTI</a:t>
          </a:r>
          <a:endParaRPr lang="en-GB" sz="1000" kern="1200" dirty="0"/>
        </a:p>
      </dsp:txBody>
      <dsp:txXfrm>
        <a:off x="3260064" y="3255186"/>
        <a:ext cx="798885" cy="487918"/>
      </dsp:txXfrm>
    </dsp:sp>
    <dsp:sp modelId="{78ED8812-90CF-428A-B29B-7BB2FBCC222C}">
      <dsp:nvSpPr>
        <dsp:cNvPr id="0" name=""/>
        <dsp:cNvSpPr/>
      </dsp:nvSpPr>
      <dsp:spPr>
        <a:xfrm>
          <a:off x="3141229" y="519045"/>
          <a:ext cx="103655" cy="362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949"/>
              </a:lnTo>
              <a:lnTo>
                <a:pt x="103655" y="3627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B7D2-65DC-450F-B52B-E76868CE7BF4}">
      <dsp:nvSpPr>
        <dsp:cNvPr id="0" name=""/>
        <dsp:cNvSpPr/>
      </dsp:nvSpPr>
      <dsp:spPr>
        <a:xfrm>
          <a:off x="3244884" y="388785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DONE</a:t>
          </a:r>
          <a:endParaRPr lang="en-GB" sz="1000" kern="1200" dirty="0"/>
        </a:p>
      </dsp:txBody>
      <dsp:txXfrm>
        <a:off x="3260064" y="3903034"/>
        <a:ext cx="798885" cy="487918"/>
      </dsp:txXfrm>
    </dsp:sp>
    <dsp:sp modelId="{A94C76C0-8375-4454-BAED-81E31C5A435E}">
      <dsp:nvSpPr>
        <dsp:cNvPr id="0" name=""/>
        <dsp:cNvSpPr/>
      </dsp:nvSpPr>
      <dsp:spPr>
        <a:xfrm>
          <a:off x="4333269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Documentation</a:t>
          </a:r>
          <a:endParaRPr lang="en-GB" sz="1100" kern="1200" dirty="0"/>
        </a:p>
      </dsp:txBody>
      <dsp:txXfrm>
        <a:off x="4348449" y="15946"/>
        <a:ext cx="1006196" cy="487918"/>
      </dsp:txXfrm>
    </dsp:sp>
    <dsp:sp modelId="{F19A61FD-5EE7-4D89-B837-F76B215847CA}">
      <dsp:nvSpPr>
        <dsp:cNvPr id="0" name=""/>
        <dsp:cNvSpPr/>
      </dsp:nvSpPr>
      <dsp:spPr>
        <a:xfrm>
          <a:off x="4436925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EA12-6E8C-4D6C-B777-CA6ECCD2B569}">
      <dsp:nvSpPr>
        <dsp:cNvPr id="0" name=""/>
        <dsp:cNvSpPr/>
      </dsp:nvSpPr>
      <dsp:spPr>
        <a:xfrm>
          <a:off x="4540580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JIRA</a:t>
          </a:r>
          <a:endParaRPr lang="en-GB" sz="1000" kern="1200" dirty="0"/>
        </a:p>
      </dsp:txBody>
      <dsp:txXfrm>
        <a:off x="4555760" y="663794"/>
        <a:ext cx="798885" cy="487918"/>
      </dsp:txXfrm>
    </dsp:sp>
    <dsp:sp modelId="{D0B0E8D8-C321-4D37-B1E4-1508D55BFB8F}">
      <dsp:nvSpPr>
        <dsp:cNvPr id="0" name=""/>
        <dsp:cNvSpPr/>
      </dsp:nvSpPr>
      <dsp:spPr>
        <a:xfrm>
          <a:off x="4436925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D194-253F-4988-898B-43A28EEE4A0B}">
      <dsp:nvSpPr>
        <dsp:cNvPr id="0" name=""/>
        <dsp:cNvSpPr/>
      </dsp:nvSpPr>
      <dsp:spPr>
        <a:xfrm>
          <a:off x="4540580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GreenHopper</a:t>
          </a:r>
          <a:endParaRPr lang="en-GB" sz="1000" kern="1200" dirty="0"/>
        </a:p>
      </dsp:txBody>
      <dsp:txXfrm>
        <a:off x="4555760" y="1311642"/>
        <a:ext cx="798885" cy="487918"/>
      </dsp:txXfrm>
    </dsp:sp>
    <dsp:sp modelId="{02A4EF9E-1CC8-4825-A6F5-B7BC220BE93A}">
      <dsp:nvSpPr>
        <dsp:cNvPr id="0" name=""/>
        <dsp:cNvSpPr/>
      </dsp:nvSpPr>
      <dsp:spPr>
        <a:xfrm>
          <a:off x="4436925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6BA3-828A-4C28-BE53-93CBB42588F7}">
      <dsp:nvSpPr>
        <dsp:cNvPr id="0" name=""/>
        <dsp:cNvSpPr/>
      </dsp:nvSpPr>
      <dsp:spPr>
        <a:xfrm>
          <a:off x="4540580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Confluence</a:t>
          </a:r>
          <a:endParaRPr lang="en-GB" sz="1000" kern="1200" dirty="0"/>
        </a:p>
      </dsp:txBody>
      <dsp:txXfrm>
        <a:off x="4555760" y="1959490"/>
        <a:ext cx="798885" cy="487918"/>
      </dsp:txXfrm>
    </dsp:sp>
    <dsp:sp modelId="{67BA9D8D-CF0F-4163-8E1C-8B6ECB402860}">
      <dsp:nvSpPr>
        <dsp:cNvPr id="0" name=""/>
        <dsp:cNvSpPr/>
      </dsp:nvSpPr>
      <dsp:spPr>
        <a:xfrm>
          <a:off x="4436925" y="519045"/>
          <a:ext cx="103655" cy="23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52"/>
              </a:lnTo>
              <a:lnTo>
                <a:pt x="103655" y="23322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15F6-885E-4924-A38F-B289F4D1EC96}">
      <dsp:nvSpPr>
        <dsp:cNvPr id="0" name=""/>
        <dsp:cNvSpPr/>
      </dsp:nvSpPr>
      <dsp:spPr>
        <a:xfrm>
          <a:off x="4540580" y="2592158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Balsamiq</a:t>
          </a:r>
          <a:r>
            <a:rPr lang="en-GB" sz="1000" kern="1200" dirty="0" smtClean="0"/>
            <a:t> </a:t>
          </a:r>
          <a:r>
            <a:rPr lang="en-GB" sz="1000" kern="1200" dirty="0" err="1" smtClean="0"/>
            <a:t>Mockup</a:t>
          </a:r>
          <a:endParaRPr lang="en-GB" sz="1000" kern="1200" dirty="0"/>
        </a:p>
      </dsp:txBody>
      <dsp:txXfrm>
        <a:off x="4555760" y="2607338"/>
        <a:ext cx="798885" cy="487918"/>
      </dsp:txXfrm>
    </dsp:sp>
    <dsp:sp modelId="{387B048C-F53D-4740-858B-CE43825A4644}">
      <dsp:nvSpPr>
        <dsp:cNvPr id="0" name=""/>
        <dsp:cNvSpPr/>
      </dsp:nvSpPr>
      <dsp:spPr>
        <a:xfrm>
          <a:off x="5628965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Amélioration</a:t>
          </a:r>
          <a:r>
            <a:rPr lang="en-GB" sz="1100" kern="1200" dirty="0" smtClean="0"/>
            <a:t> Technique</a:t>
          </a:r>
          <a:endParaRPr lang="en-GB" sz="1100" kern="1200" dirty="0"/>
        </a:p>
      </dsp:txBody>
      <dsp:txXfrm>
        <a:off x="5644145" y="15946"/>
        <a:ext cx="1006196" cy="487918"/>
      </dsp:txXfrm>
    </dsp:sp>
    <dsp:sp modelId="{ED45029D-AC9A-499A-B3A0-7497BD872CB1}">
      <dsp:nvSpPr>
        <dsp:cNvPr id="0" name=""/>
        <dsp:cNvSpPr/>
      </dsp:nvSpPr>
      <dsp:spPr>
        <a:xfrm>
          <a:off x="5732621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2BEF-7C10-4FC1-822C-261476B2AF2F}">
      <dsp:nvSpPr>
        <dsp:cNvPr id="0" name=""/>
        <dsp:cNvSpPr/>
      </dsp:nvSpPr>
      <dsp:spPr>
        <a:xfrm>
          <a:off x="5836277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Tableau Blanc</a:t>
          </a:r>
          <a:endParaRPr lang="en-GB" sz="1000" kern="1200" dirty="0"/>
        </a:p>
      </dsp:txBody>
      <dsp:txXfrm>
        <a:off x="5851457" y="663794"/>
        <a:ext cx="798885" cy="487918"/>
      </dsp:txXfrm>
    </dsp:sp>
    <dsp:sp modelId="{09E9AEA7-3915-4C54-B0BB-564993947FF3}">
      <dsp:nvSpPr>
        <dsp:cNvPr id="0" name=""/>
        <dsp:cNvSpPr/>
      </dsp:nvSpPr>
      <dsp:spPr>
        <a:xfrm>
          <a:off x="5732621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6E17-CB85-43D9-9BAC-83FBC7A8D76D}">
      <dsp:nvSpPr>
        <dsp:cNvPr id="0" name=""/>
        <dsp:cNvSpPr/>
      </dsp:nvSpPr>
      <dsp:spPr>
        <a:xfrm>
          <a:off x="5836277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Dojo</a:t>
          </a:r>
          <a:endParaRPr lang="en-GB" sz="1000" kern="1200" dirty="0"/>
        </a:p>
      </dsp:txBody>
      <dsp:txXfrm>
        <a:off x="5851457" y="1311642"/>
        <a:ext cx="798885" cy="487918"/>
      </dsp:txXfrm>
    </dsp:sp>
    <dsp:sp modelId="{533686EC-65F8-4603-A7B4-19163998E0BF}">
      <dsp:nvSpPr>
        <dsp:cNvPr id="0" name=""/>
        <dsp:cNvSpPr/>
      </dsp:nvSpPr>
      <dsp:spPr>
        <a:xfrm>
          <a:off x="5732621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C8E0-3F01-4421-AF1F-A37EDC443DBD}">
      <dsp:nvSpPr>
        <dsp:cNvPr id="0" name=""/>
        <dsp:cNvSpPr/>
      </dsp:nvSpPr>
      <dsp:spPr>
        <a:xfrm>
          <a:off x="5836277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Journée</a:t>
          </a:r>
          <a:r>
            <a:rPr lang="en-GB" sz="1000" kern="1200" dirty="0" smtClean="0"/>
            <a:t> </a:t>
          </a:r>
          <a:r>
            <a:rPr lang="en-GB" sz="1000" kern="1200" dirty="0" err="1" smtClean="0"/>
            <a:t>eXtreme</a:t>
          </a:r>
          <a:endParaRPr lang="en-GB" sz="1000" kern="1200" dirty="0"/>
        </a:p>
      </dsp:txBody>
      <dsp:txXfrm>
        <a:off x="5851457" y="1959490"/>
        <a:ext cx="798885" cy="487918"/>
      </dsp:txXfrm>
    </dsp:sp>
    <dsp:sp modelId="{A9E0E567-CFA7-4B61-AFC2-BDC4A28F02FD}">
      <dsp:nvSpPr>
        <dsp:cNvPr id="0" name=""/>
        <dsp:cNvSpPr/>
      </dsp:nvSpPr>
      <dsp:spPr>
        <a:xfrm>
          <a:off x="5732621" y="519045"/>
          <a:ext cx="103655" cy="23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52"/>
              </a:lnTo>
              <a:lnTo>
                <a:pt x="103655" y="23322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0E5B-9672-4886-A328-F5E4D968FEB8}">
      <dsp:nvSpPr>
        <dsp:cNvPr id="0" name=""/>
        <dsp:cNvSpPr/>
      </dsp:nvSpPr>
      <dsp:spPr>
        <a:xfrm>
          <a:off x="5836277" y="2592158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“Shame of the Day”</a:t>
          </a:r>
          <a:endParaRPr lang="en-GB" sz="1000" kern="1200" dirty="0"/>
        </a:p>
      </dsp:txBody>
      <dsp:txXfrm>
        <a:off x="5851457" y="2607338"/>
        <a:ext cx="798885" cy="487918"/>
      </dsp:txXfrm>
    </dsp:sp>
    <dsp:sp modelId="{2FAA32C6-6FE5-4760-83CC-7BC55AF882AE}">
      <dsp:nvSpPr>
        <dsp:cNvPr id="0" name=""/>
        <dsp:cNvSpPr/>
      </dsp:nvSpPr>
      <dsp:spPr>
        <a:xfrm>
          <a:off x="6924661" y="766"/>
          <a:ext cx="1036556" cy="51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Qualité</a:t>
          </a:r>
          <a:r>
            <a:rPr lang="en-GB" sz="1100" kern="1200" dirty="0" smtClean="0"/>
            <a:t> technique</a:t>
          </a:r>
          <a:endParaRPr lang="en-GB" sz="1100" kern="1200" dirty="0"/>
        </a:p>
      </dsp:txBody>
      <dsp:txXfrm>
        <a:off x="6939841" y="15946"/>
        <a:ext cx="1006196" cy="487918"/>
      </dsp:txXfrm>
    </dsp:sp>
    <dsp:sp modelId="{19814AC2-F828-4521-B39E-E0B95337816E}">
      <dsp:nvSpPr>
        <dsp:cNvPr id="0" name=""/>
        <dsp:cNvSpPr/>
      </dsp:nvSpPr>
      <dsp:spPr>
        <a:xfrm>
          <a:off x="7028317" y="519045"/>
          <a:ext cx="103655" cy="38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8"/>
              </a:lnTo>
              <a:lnTo>
                <a:pt x="103655" y="388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32F-7CE8-4AA1-BFEC-6AD91C9DFAB8}">
      <dsp:nvSpPr>
        <dsp:cNvPr id="0" name=""/>
        <dsp:cNvSpPr/>
      </dsp:nvSpPr>
      <dsp:spPr>
        <a:xfrm>
          <a:off x="7131973" y="648614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Intégration</a:t>
          </a:r>
          <a:r>
            <a:rPr lang="en-GB" sz="1000" kern="1200" dirty="0" smtClean="0"/>
            <a:t> Continue</a:t>
          </a:r>
          <a:endParaRPr lang="en-GB" sz="1000" kern="1200" dirty="0"/>
        </a:p>
      </dsp:txBody>
      <dsp:txXfrm>
        <a:off x="7147153" y="663794"/>
        <a:ext cx="798885" cy="487918"/>
      </dsp:txXfrm>
    </dsp:sp>
    <dsp:sp modelId="{CCE8FC53-4995-4DD2-9C5C-DCAACDE6E7B6}">
      <dsp:nvSpPr>
        <dsp:cNvPr id="0" name=""/>
        <dsp:cNvSpPr/>
      </dsp:nvSpPr>
      <dsp:spPr>
        <a:xfrm>
          <a:off x="7028317" y="519045"/>
          <a:ext cx="103655" cy="10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556"/>
              </a:lnTo>
              <a:lnTo>
                <a:pt x="103655" y="10365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943-909C-4498-B058-6AC5631D170E}">
      <dsp:nvSpPr>
        <dsp:cNvPr id="0" name=""/>
        <dsp:cNvSpPr/>
      </dsp:nvSpPr>
      <dsp:spPr>
        <a:xfrm>
          <a:off x="7131973" y="1296462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Refactoring</a:t>
          </a:r>
          <a:endParaRPr lang="en-GB" sz="1000" kern="1200" dirty="0"/>
        </a:p>
      </dsp:txBody>
      <dsp:txXfrm>
        <a:off x="7147153" y="1311642"/>
        <a:ext cx="798885" cy="487918"/>
      </dsp:txXfrm>
    </dsp:sp>
    <dsp:sp modelId="{B9D077ED-4895-4696-A36C-9F780FEEB24E}">
      <dsp:nvSpPr>
        <dsp:cNvPr id="0" name=""/>
        <dsp:cNvSpPr/>
      </dsp:nvSpPr>
      <dsp:spPr>
        <a:xfrm>
          <a:off x="7028317" y="519045"/>
          <a:ext cx="103655" cy="168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404"/>
              </a:lnTo>
              <a:lnTo>
                <a:pt x="103655" y="168440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96F1-7753-4B76-9737-8F5DA58B5DB4}">
      <dsp:nvSpPr>
        <dsp:cNvPr id="0" name=""/>
        <dsp:cNvSpPr/>
      </dsp:nvSpPr>
      <dsp:spPr>
        <a:xfrm>
          <a:off x="7131973" y="1944310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Tests </a:t>
          </a:r>
          <a:r>
            <a:rPr lang="en-GB" sz="1000" kern="1200" dirty="0" err="1" smtClean="0"/>
            <a:t>Unitaires</a:t>
          </a:r>
          <a:endParaRPr lang="en-GB" sz="1000" kern="1200" dirty="0"/>
        </a:p>
      </dsp:txBody>
      <dsp:txXfrm>
        <a:off x="7147153" y="1959490"/>
        <a:ext cx="798885" cy="487918"/>
      </dsp:txXfrm>
    </dsp:sp>
    <dsp:sp modelId="{0481601F-9E62-4907-AD1D-2FB01AC7E3E2}">
      <dsp:nvSpPr>
        <dsp:cNvPr id="0" name=""/>
        <dsp:cNvSpPr/>
      </dsp:nvSpPr>
      <dsp:spPr>
        <a:xfrm>
          <a:off x="7028317" y="519045"/>
          <a:ext cx="103655" cy="233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52"/>
              </a:lnTo>
              <a:lnTo>
                <a:pt x="103655" y="233225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C2A17-88B1-4359-A4DF-A6F6B30F0B6B}">
      <dsp:nvSpPr>
        <dsp:cNvPr id="0" name=""/>
        <dsp:cNvSpPr/>
      </dsp:nvSpPr>
      <dsp:spPr>
        <a:xfrm>
          <a:off x="7131973" y="2592158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Tests </a:t>
          </a:r>
          <a:r>
            <a:rPr lang="en-GB" sz="1000" kern="1200" dirty="0" err="1" smtClean="0"/>
            <a:t>Fonctionnels</a:t>
          </a:r>
          <a:r>
            <a:rPr lang="en-GB" sz="1000" kern="1200" dirty="0" smtClean="0"/>
            <a:t> (</a:t>
          </a:r>
          <a:r>
            <a:rPr lang="en-GB" sz="1000" kern="1200" dirty="0" err="1" smtClean="0"/>
            <a:t>automatisés</a:t>
          </a:r>
          <a:r>
            <a:rPr lang="en-GB" sz="1000" kern="1200" dirty="0" smtClean="0"/>
            <a:t>)</a:t>
          </a:r>
          <a:endParaRPr lang="en-GB" sz="1000" kern="1200" dirty="0"/>
        </a:p>
      </dsp:txBody>
      <dsp:txXfrm>
        <a:off x="7147153" y="2607338"/>
        <a:ext cx="798885" cy="487918"/>
      </dsp:txXfrm>
    </dsp:sp>
    <dsp:sp modelId="{510639CC-5263-4087-8972-5C540C33FBEA}">
      <dsp:nvSpPr>
        <dsp:cNvPr id="0" name=""/>
        <dsp:cNvSpPr/>
      </dsp:nvSpPr>
      <dsp:spPr>
        <a:xfrm>
          <a:off x="7028317" y="519045"/>
          <a:ext cx="103655" cy="29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101"/>
              </a:lnTo>
              <a:lnTo>
                <a:pt x="103655" y="29801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CB13-BBC7-46C7-BEA0-734BD4F7EF69}">
      <dsp:nvSpPr>
        <dsp:cNvPr id="0" name=""/>
        <dsp:cNvSpPr/>
      </dsp:nvSpPr>
      <dsp:spPr>
        <a:xfrm>
          <a:off x="7131973" y="3240006"/>
          <a:ext cx="829245" cy="5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Binomage</a:t>
          </a:r>
          <a:endParaRPr lang="en-GB" sz="1000" kern="1200" dirty="0"/>
        </a:p>
      </dsp:txBody>
      <dsp:txXfrm>
        <a:off x="7147153" y="3255186"/>
        <a:ext cx="798885" cy="487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15/11/13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15/11/13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8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6705600" cy="6554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logo-blanc-pyxis-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36" y="1126934"/>
            <a:ext cx="2739264" cy="78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_Kan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To Do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In Progress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Done</a:t>
            </a:r>
            <a:endParaRPr lang="en-US" dirty="0">
              <a:latin typeface="Kristen ITC" panose="03050502040202030202" pitchFamily="66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47864" y="1412776"/>
            <a:ext cx="0" cy="410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868144" y="1484784"/>
            <a:ext cx="0" cy="40324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Kristen ITC" panose="03050502040202030202" pitchFamily="66" charset="0"/>
              </a:rPr>
              <a:t>To Do</a:t>
            </a:r>
            <a:endParaRPr lang="en-US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In Progress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Done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8144" y="548680"/>
            <a:ext cx="0" cy="936103"/>
          </a:xfrm>
          <a:prstGeom prst="line">
            <a:avLst/>
          </a:prstGeom>
          <a:ln w="57658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347864" y="548680"/>
            <a:ext cx="0" cy="936103"/>
          </a:xfrm>
          <a:prstGeom prst="line">
            <a:avLst/>
          </a:prstGeom>
          <a:ln w="57658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fr-FR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fr-FR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fr-F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pic>
        <p:nvPicPr>
          <p:cNvPr id="9" name="Picture 8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pic>
        <p:nvPicPr>
          <p:cNvPr id="8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_Kan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34786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86814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To Do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In Progress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Done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70888" y="209924"/>
            <a:ext cx="8418004" cy="1280545"/>
          </a:xfrm>
        </p:spPr>
        <p:txBody>
          <a:bodyPr/>
          <a:lstStyle>
            <a:lvl1pPr>
              <a:defRPr sz="3000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 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55847"/>
            <a:ext cx="8454242" cy="10543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FC6C-E59B-6D49-A489-420BE683DE90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6693" y="3679758"/>
            <a:ext cx="3026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111086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072" y="6355080"/>
            <a:ext cx="421434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pyxis-pour-ppt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42" y="6356350"/>
            <a:ext cx="1142671" cy="313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2248" y="6355080"/>
            <a:ext cx="1394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Pyxis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71" r:id="rId17"/>
    <p:sldLayoutId id="2147483672" r:id="rId18"/>
    <p:sldLayoutId id="2147483673" r:id="rId19"/>
    <p:sldLayoutId id="2147483661" r:id="rId20"/>
    <p:sldLayoutId id="2147483657" r:id="rId21"/>
    <p:sldLayoutId id="2147483656" r:id="rId22"/>
    <p:sldLayoutId id="2147483658" r:id="rId23"/>
    <p:sldLayoutId id="2147483659" r:id="rId24"/>
    <p:sldLayoutId id="2147483660" r:id="rId25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gestion</a:t>
            </a:r>
            <a:r>
              <a:rPr lang="en-GB" dirty="0" smtClean="0"/>
              <a:t> de </a:t>
            </a:r>
            <a:r>
              <a:rPr lang="en-GB" dirty="0" err="1" smtClean="0"/>
              <a:t>projet</a:t>
            </a:r>
            <a:r>
              <a:rPr lang="en-GB" dirty="0" smtClean="0"/>
              <a:t> ICT </a:t>
            </a:r>
            <a:r>
              <a:rPr lang="en-GB" dirty="0" err="1" smtClean="0"/>
              <a:t>selon</a:t>
            </a:r>
            <a:r>
              <a:rPr lang="en-GB" dirty="0" smtClean="0"/>
              <a:t> 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Pierre-Emmanuel </a:t>
            </a:r>
            <a:r>
              <a:rPr lang="fr-BE" dirty="0" smtClean="0"/>
              <a:t>Dautreppe</a:t>
            </a:r>
          </a:p>
          <a:p>
            <a:r>
              <a:rPr lang="fr-BE" dirty="0" smtClean="0"/>
              <a:t>Norman Deschauwer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49080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98438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3834085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8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283 -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22257 -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3 rôles</a:t>
            </a:r>
          </a:p>
          <a:p>
            <a:pPr lvl="1"/>
            <a:r>
              <a:rPr lang="fr-BE" sz="1800" dirty="0" err="1" smtClean="0"/>
              <a:t>Scrum</a:t>
            </a:r>
            <a:r>
              <a:rPr lang="fr-BE" sz="1800" dirty="0" smtClean="0"/>
              <a:t> Master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Owner</a:t>
            </a:r>
            <a:endParaRPr lang="fr-BE" sz="1800" dirty="0" smtClean="0"/>
          </a:p>
          <a:p>
            <a:pPr lvl="1"/>
            <a:r>
              <a:rPr lang="fr-BE" sz="1800" dirty="0" smtClean="0"/>
              <a:t>Développeur</a:t>
            </a:r>
          </a:p>
          <a:p>
            <a:r>
              <a:rPr lang="fr-BE" dirty="0" smtClean="0"/>
              <a:t>5 évènements</a:t>
            </a:r>
          </a:p>
          <a:p>
            <a:pPr lvl="1"/>
            <a:r>
              <a:rPr lang="fr-BE" sz="1800" dirty="0" smtClean="0"/>
              <a:t>Sprint</a:t>
            </a:r>
          </a:p>
          <a:p>
            <a:pPr lvl="1"/>
            <a:r>
              <a:rPr lang="fr-BE" sz="1800" dirty="0" smtClean="0"/>
              <a:t>Sprint Planning</a:t>
            </a:r>
          </a:p>
          <a:p>
            <a:pPr lvl="1"/>
            <a:r>
              <a:rPr lang="fr-BE" sz="1800" dirty="0" smtClean="0"/>
              <a:t>Daily </a:t>
            </a:r>
            <a:r>
              <a:rPr lang="fr-BE" sz="1800" dirty="0" err="1" smtClean="0"/>
              <a:t>Scrum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Review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Retrospective</a:t>
            </a:r>
            <a:endParaRPr lang="fr-BE" sz="1800" dirty="0" smtClean="0"/>
          </a:p>
          <a:p>
            <a:r>
              <a:rPr lang="fr-BE" dirty="0" smtClean="0"/>
              <a:t>3 artéfacts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Incrément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Scrum</a:t>
            </a:r>
            <a:r>
              <a:rPr lang="fr-BE" dirty="0" smtClean="0"/>
              <a:t> en un </a:t>
            </a:r>
            <a:r>
              <a:rPr lang="fr-BE" dirty="0" err="1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b="2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b="1317"/>
          <a:stretch/>
        </p:blipFill>
        <p:spPr>
          <a:xfrm>
            <a:off x="827584" y="1628800"/>
            <a:ext cx="7358264" cy="46473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34" r="-72734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3059"/>
          <a:stretch>
            <a:fillRect/>
          </a:stretch>
        </p:blipFill>
        <p:spPr>
          <a:xfrm>
            <a:off x="971352" y="1571879"/>
            <a:ext cx="6769000" cy="4953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process SCRUM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18430443">
            <a:off x="1464653" y="361613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6657139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271466" y="43204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Planning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6222507" y="34828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Review</a:t>
            </a:r>
          </a:p>
          <a:p>
            <a:pPr algn="ctr"/>
            <a:r>
              <a:rPr lang="en-GB" dirty="0" smtClean="0"/>
              <a:t>Sprint Retrospective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081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</a:t>
            </a:r>
            <a:br>
              <a:rPr lang="en-GB" dirty="0" smtClean="0"/>
            </a:br>
            <a:r>
              <a:rPr lang="en-GB" dirty="0" smtClean="0"/>
              <a:t>Sprint Backlog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Planning</a:t>
            </a:r>
            <a:endParaRPr lang="en-GB" dirty="0"/>
          </a:p>
        </p:txBody>
      </p:sp>
      <p:pic>
        <p:nvPicPr>
          <p:cNvPr id="5" name="Picture 4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1556792"/>
            <a:ext cx="8244652" cy="46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3059"/>
          <a:stretch>
            <a:fillRect/>
          </a:stretch>
        </p:blipFill>
        <p:spPr>
          <a:xfrm>
            <a:off x="971352" y="1571879"/>
            <a:ext cx="6769000" cy="495346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8430443">
            <a:off x="1464653" y="361613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7190033">
            <a:off x="6657139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52904">
            <a:off x="271466" y="43204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Planning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833119">
            <a:off x="6222507" y="34828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Review</a:t>
            </a:r>
          </a:p>
          <a:p>
            <a:pPr algn="ctr"/>
            <a:r>
              <a:rPr lang="en-GB" dirty="0" smtClean="0"/>
              <a:t>Sprint Retrospective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514" y="1631178"/>
            <a:ext cx="6460724" cy="359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40700" y="5365665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000" dirty="0" smtClean="0"/>
              <a:t>Quels </a:t>
            </a:r>
            <a:r>
              <a:rPr lang="fr-BE" sz="20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Que vais-je faire aujourd’hui ?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Pierre-Emmanuel</a:t>
            </a:r>
          </a:p>
          <a:p>
            <a:r>
              <a:rPr lang="en-US" b="1" dirty="0" err="1" smtClean="0"/>
              <a:t>Dautreppe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Architecte</a:t>
            </a:r>
            <a:r>
              <a:rPr lang="en-US" dirty="0" smtClean="0"/>
              <a:t> .NET</a:t>
            </a:r>
          </a:p>
          <a:p>
            <a:r>
              <a:rPr lang="en-US" dirty="0" smtClean="0"/>
              <a:t>Coach &amp; </a:t>
            </a:r>
            <a:r>
              <a:rPr lang="en-US" dirty="0" err="1" smtClean="0"/>
              <a:t>Formateur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Norman</a:t>
            </a:r>
          </a:p>
          <a:p>
            <a:r>
              <a:rPr lang="en-US" b="1" dirty="0" err="1" smtClean="0"/>
              <a:t>Deschauwer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Scrum Practitioner</a:t>
            </a:r>
          </a:p>
          <a:p>
            <a:r>
              <a:rPr lang="en-US" dirty="0" smtClean="0"/>
              <a:t>Manager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NOUS</a:t>
            </a:r>
            <a:endParaRPr lang="en-US" dirty="0"/>
          </a:p>
        </p:txBody>
      </p:sp>
      <p:pic>
        <p:nvPicPr>
          <p:cNvPr id="7" name="Picture 6" descr="Nor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7265" r="27035" b="21338"/>
          <a:stretch/>
        </p:blipFill>
        <p:spPr>
          <a:xfrm>
            <a:off x="5796136" y="3645024"/>
            <a:ext cx="1800200" cy="26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r="21783" b="1455"/>
          <a:stretch/>
        </p:blipFill>
        <p:spPr bwMode="auto">
          <a:xfrm>
            <a:off x="1331640" y="3717032"/>
            <a:ext cx="1792238" cy="262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4" r="-40994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0" b="-2446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cochons</a:t>
            </a:r>
            <a:r>
              <a:rPr lang="en-GB" dirty="0" smtClean="0"/>
              <a:t> et les </a:t>
            </a:r>
            <a:r>
              <a:rPr lang="en-GB" dirty="0" err="1" smtClean="0"/>
              <a:t>poulets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38" r="-2153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78" r="-2207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3834085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8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40955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40052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383408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92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3142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2257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83408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74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40955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40052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3834085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5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3142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2257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Votre</a:t>
            </a:r>
            <a:r>
              <a:rPr lang="en-GB" dirty="0" smtClean="0"/>
              <a:t> devoir</a:t>
            </a:r>
            <a:endParaRPr lang="en-GB" dirty="0"/>
          </a:p>
        </p:txBody>
      </p:sp>
      <p:pic>
        <p:nvPicPr>
          <p:cNvPr id="15" name="Picture 2" descr="C:\Users\pda.DEVDH2\AppData\Local\Microsoft\Windows\Temporary Internet Files\Content.IE5\VJLLVUX8\1315506280scrum-pictofigo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2" y="1412776"/>
            <a:ext cx="6222695" cy="4848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" name="Oval Callout 15"/>
          <p:cNvSpPr/>
          <p:nvPr/>
        </p:nvSpPr>
        <p:spPr>
          <a:xfrm>
            <a:off x="35496" y="548680"/>
            <a:ext cx="2952328" cy="1800200"/>
          </a:xfrm>
          <a:prstGeom prst="wedgeEllipseCallout">
            <a:avLst>
              <a:gd name="adj1" fmla="val 89954"/>
              <a:gd name="adj2" fmla="val 57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Kristen ITC" pitchFamily="66" charset="0"/>
              </a:rPr>
              <a:t>Une</a:t>
            </a:r>
            <a:r>
              <a:rPr lang="en-GB" sz="2400" dirty="0" smtClean="0">
                <a:latin typeface="Kristen ITC" pitchFamily="66" charset="0"/>
              </a:rPr>
              <a:t> question </a:t>
            </a:r>
            <a:r>
              <a:rPr lang="en-GB" sz="2400" dirty="0" err="1" smtClean="0">
                <a:latin typeface="Kristen ITC" pitchFamily="66" charset="0"/>
              </a:rPr>
              <a:t>chacun</a:t>
            </a:r>
            <a:r>
              <a:rPr lang="en-GB" sz="2400" dirty="0" smtClean="0">
                <a:latin typeface="Kristen ITC" pitchFamily="66" charset="0"/>
              </a:rPr>
              <a:t> pour </a:t>
            </a:r>
            <a:r>
              <a:rPr lang="en-GB" sz="2400" dirty="0" err="1" smtClean="0">
                <a:latin typeface="Kristen ITC" pitchFamily="66" charset="0"/>
              </a:rPr>
              <a:t>demain</a:t>
            </a:r>
            <a:r>
              <a:rPr lang="en-GB" sz="2400" dirty="0" smtClean="0">
                <a:latin typeface="Kristen ITC" pitchFamily="66" charset="0"/>
              </a:rPr>
              <a:t>!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3834085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06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0955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0052 -2.5925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1" r="-1813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5939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54452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354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807" y="46531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8275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99" r="-198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b="115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9" r="-243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JIRA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2571583"/>
            <a:ext cx="7320148" cy="42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449469" cy="3849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539552" y="1635346"/>
            <a:ext cx="8048939" cy="43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47" r="-7714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3" r="-216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9" r="-106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798438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98438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171991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171991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7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6368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6368 0.003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40833 0.005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1" r="-2117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02" r="-12250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7566599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3828033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2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23697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22188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3828033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7566599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5949699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50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41024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40052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6" r="-1898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70" b="-1587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43" r="-3934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7024" r="19081" b="13363"/>
          <a:stretch/>
        </p:blipFill>
        <p:spPr>
          <a:xfrm>
            <a:off x="4866337" y="1634738"/>
            <a:ext cx="1769774" cy="20196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1" y="1655126"/>
            <a:ext cx="1705499" cy="20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530694" y="3917624"/>
            <a:ext cx="1728956" cy="2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792938" y="1651120"/>
            <a:ext cx="1578195" cy="208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699792" y="3917624"/>
            <a:ext cx="1754527" cy="2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788024" y="3910256"/>
            <a:ext cx="1731756" cy="228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1307" y="1652577"/>
            <a:ext cx="1577093" cy="208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3096"/>
            <a:ext cx="1700193" cy="20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84" y="1704020"/>
            <a:ext cx="2526736" cy="38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1813548"/>
            <a:ext cx="2549593" cy="371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451"/>
            <a:ext cx="6607035" cy="51054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1900" y="5858886"/>
            <a:ext cx="244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pyxis</a:t>
            </a:r>
            <a:r>
              <a:rPr lang="en-US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tech.com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logo-social-3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64" y="4911679"/>
            <a:ext cx="3285473" cy="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l’agilité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Et Scrum 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BE" dirty="0"/>
          </a:p>
          <a:p>
            <a:r>
              <a:rPr lang="fr-BE" dirty="0"/>
              <a:t>La capacité de répondre rapidement et délibérément à une demande changeante, tout en contrôlant le risque</a:t>
            </a:r>
          </a:p>
          <a:p>
            <a:r>
              <a:rPr lang="fr-BE" dirty="0"/>
              <a:t>La flexibilité, la capacité et possibilité de s’adapter rapidement et efficacement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Agilité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3992909"/>
            <a:ext cx="9029803" cy="173785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sz="2400" dirty="0" smtClean="0"/>
              <a:t>Le courage d’être suffisamment honnête </a:t>
            </a:r>
          </a:p>
          <a:p>
            <a:pPr algn="ctr"/>
            <a:r>
              <a:rPr lang="fr-BE" sz="2400" dirty="0" smtClean="0"/>
              <a:t>pour admettre que la construction de logiciels est complexe, </a:t>
            </a:r>
          </a:p>
          <a:p>
            <a:pPr algn="ctr"/>
            <a:r>
              <a:rPr lang="fr-BE" sz="2400" dirty="0" smtClean="0"/>
              <a:t>et que cela ne peut pas être planifié parfaitement, </a:t>
            </a:r>
          </a:p>
          <a:p>
            <a:pPr algn="ctr"/>
            <a:r>
              <a:rPr lang="fr-BE" sz="2400" dirty="0" smtClean="0"/>
              <a:t>puisque les </a:t>
            </a:r>
            <a:r>
              <a:rPr lang="fr-BE" sz="2400" dirty="0" err="1" smtClean="0"/>
              <a:t>requirements</a:t>
            </a:r>
            <a:r>
              <a:rPr lang="fr-BE" sz="2400" dirty="0" smtClean="0"/>
              <a:t> changent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53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Un </a:t>
            </a:r>
            <a:r>
              <a:rPr lang="fr-BE" dirty="0" err="1" smtClean="0"/>
              <a:t>framework</a:t>
            </a:r>
            <a:r>
              <a:rPr lang="fr-BE" dirty="0" smtClean="0"/>
              <a:t> avec lequel les personnes peuvent adresser des problèmes complexes, et délivrer de façon créative et productive des produits avec la plus haute valeur possible</a:t>
            </a:r>
          </a:p>
          <a:p>
            <a:pPr lvl="1"/>
            <a:endParaRPr lang="fr-BE" dirty="0"/>
          </a:p>
          <a:p>
            <a:r>
              <a:rPr lang="fr-BE" dirty="0" smtClean="0"/>
              <a:t>Framework Léger</a:t>
            </a:r>
          </a:p>
          <a:p>
            <a:r>
              <a:rPr lang="fr-BE" dirty="0" smtClean="0"/>
              <a:t>Extrêmement simple à comprendre</a:t>
            </a:r>
          </a:p>
          <a:p>
            <a:r>
              <a:rPr lang="fr-BE" dirty="0" smtClean="0"/>
              <a:t>Extrêmement difficile à maitriser</a:t>
            </a: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Vous êtes responsable de garder une salle de 8m x 5m à une température constante de 22°C tout au long de la journée.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A 8h00, vous devez programmer le chauffage, l’air conditionné, l’ouverture / fermeture des fenêtres et volets afin que la température reste contante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b="1" dirty="0" smtClean="0"/>
              <a:t>Quelles variables devez-vous prendre en compte ?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Exercice: Prédictions dans un environnement complexe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920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697488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yxis">
  <a:themeElements>
    <a:clrScheme name="Custom 4">
      <a:dk1>
        <a:srgbClr val="2D2E2F"/>
      </a:dk1>
      <a:lt1>
        <a:sysClr val="window" lastClr="FFFFFF"/>
      </a:lt1>
      <a:dk2>
        <a:srgbClr val="2D2E2F"/>
      </a:dk2>
      <a:lt2>
        <a:srgbClr val="DEE3E7"/>
      </a:lt2>
      <a:accent1>
        <a:srgbClr val="CE162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9F171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776</Words>
  <Application>Microsoft Office PowerPoint</Application>
  <PresentationFormat>On-screen Show (4:3)</PresentationFormat>
  <Paragraphs>255</Paragraphs>
  <Slides>49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Consolas</vt:lpstr>
      <vt:lpstr>Franklin Gothic Medium</vt:lpstr>
      <vt:lpstr>Kristen ITC</vt:lpstr>
      <vt:lpstr>Wingdings</vt:lpstr>
      <vt:lpstr>Wingdings 2</vt:lpstr>
      <vt:lpstr>Pyxis</vt:lpstr>
      <vt:lpstr>La gestion de projet ICT selon SCRUM</vt:lpstr>
      <vt:lpstr>NOUS</vt:lpstr>
      <vt:lpstr>PowerPoint Presentation</vt:lpstr>
      <vt:lpstr>KANBAN</vt:lpstr>
      <vt:lpstr>Définitions</vt:lpstr>
      <vt:lpstr>Agilité</vt:lpstr>
      <vt:lpstr>Scrum</vt:lpstr>
      <vt:lpstr>Exercice: Prédictions dans un environnement complexe</vt:lpstr>
      <vt:lpstr>Le manifeste Agile</vt:lpstr>
      <vt:lpstr>Kanban</vt:lpstr>
      <vt:lpstr>Scrum en un slide</vt:lpstr>
      <vt:lpstr>Scrum Master</vt:lpstr>
      <vt:lpstr>Product Owner</vt:lpstr>
      <vt:lpstr>Coéquipier</vt:lpstr>
      <vt:lpstr>Le process SCRUM</vt:lpstr>
      <vt:lpstr>Product Backlog Sprint Backlog</vt:lpstr>
      <vt:lpstr>Sprint Planning</vt:lpstr>
      <vt:lpstr>Itération - Sprint</vt:lpstr>
      <vt:lpstr>Daily Scrum</vt:lpstr>
      <vt:lpstr>Revue de sprint</vt:lpstr>
      <vt:lpstr>Les cochons et les poulets</vt:lpstr>
      <vt:lpstr>Taille de l’équipe</vt:lpstr>
      <vt:lpstr>Scrum de Scrum</vt:lpstr>
      <vt:lpstr>Kanban</vt:lpstr>
      <vt:lpstr>Kanban</vt:lpstr>
      <vt:lpstr>Kanban</vt:lpstr>
      <vt:lpstr>Kanban</vt:lpstr>
      <vt:lpstr>Votre devoir</vt:lpstr>
      <vt:lpstr>Kanban</vt:lpstr>
      <vt:lpstr>Des outils “Agiles”</vt:lpstr>
      <vt:lpstr>PowerPoint Presentation</vt:lpstr>
      <vt:lpstr>Poker Planning</vt:lpstr>
      <vt:lpstr>Burndown Chart</vt:lpstr>
      <vt:lpstr>Terminé</vt:lpstr>
      <vt:lpstr>JIRA</vt:lpstr>
      <vt:lpstr>Binomage</vt:lpstr>
      <vt:lpstr>Post-It</vt:lpstr>
      <vt:lpstr>Kanban – 1/2</vt:lpstr>
      <vt:lpstr>Kanban – 2/2</vt:lpstr>
      <vt:lpstr>ROTI (Return On Time Investment)</vt:lpstr>
      <vt:lpstr>Balsamiq Mockup</vt:lpstr>
      <vt:lpstr>Kanban</vt:lpstr>
      <vt:lpstr>Kanban</vt:lpstr>
      <vt:lpstr>Les “5M”</vt:lpstr>
      <vt:lpstr>Niko-Niko</vt:lpstr>
      <vt:lpstr>Keep Drop Start</vt:lpstr>
      <vt:lpstr>Quelques références – 1/2</vt:lpstr>
      <vt:lpstr>Quelques références – 2/2</vt:lpstr>
      <vt:lpstr>Merci !</vt:lpstr>
    </vt:vector>
  </TitlesOfParts>
  <Company>DotNetHub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92</cp:revision>
  <cp:lastPrinted>2010-09-20T11:32:30Z</cp:lastPrinted>
  <dcterms:created xsi:type="dcterms:W3CDTF">2012-02-10T22:02:03Z</dcterms:created>
  <dcterms:modified xsi:type="dcterms:W3CDTF">2013-11-15T07:48:06Z</dcterms:modified>
</cp:coreProperties>
</file>