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31" r:id="rId4"/>
    <p:sldId id="257" r:id="rId5"/>
    <p:sldId id="321" r:id="rId6"/>
    <p:sldId id="322" r:id="rId7"/>
    <p:sldId id="332" r:id="rId8"/>
    <p:sldId id="323" r:id="rId9"/>
    <p:sldId id="318" r:id="rId10"/>
    <p:sldId id="319" r:id="rId11"/>
    <p:sldId id="320" r:id="rId12"/>
    <p:sldId id="273" r:id="rId13"/>
    <p:sldId id="272" r:id="rId14"/>
    <p:sldId id="291" r:id="rId15"/>
    <p:sldId id="287" r:id="rId16"/>
    <p:sldId id="324" r:id="rId17"/>
    <p:sldId id="266" r:id="rId18"/>
    <p:sldId id="328" r:id="rId19"/>
    <p:sldId id="329" r:id="rId20"/>
    <p:sldId id="325" r:id="rId21"/>
    <p:sldId id="267" r:id="rId22"/>
    <p:sldId id="311" r:id="rId23"/>
    <p:sldId id="312" r:id="rId24"/>
    <p:sldId id="278" r:id="rId25"/>
    <p:sldId id="276" r:id="rId26"/>
    <p:sldId id="281" r:id="rId27"/>
    <p:sldId id="313" r:id="rId28"/>
    <p:sldId id="277" r:id="rId29"/>
    <p:sldId id="280" r:id="rId30"/>
    <p:sldId id="302" r:id="rId31"/>
    <p:sldId id="314" r:id="rId32"/>
    <p:sldId id="307" r:id="rId33"/>
    <p:sldId id="292" r:id="rId34"/>
    <p:sldId id="286" r:id="rId35"/>
    <p:sldId id="315" r:id="rId36"/>
    <p:sldId id="282" r:id="rId37"/>
    <p:sldId id="283" r:id="rId38"/>
    <p:sldId id="279" r:id="rId39"/>
    <p:sldId id="316" r:id="rId40"/>
    <p:sldId id="309" r:id="rId41"/>
    <p:sldId id="330" r:id="rId42"/>
    <p:sldId id="310" r:id="rId43"/>
    <p:sldId id="326" r:id="rId44"/>
    <p:sldId id="327" r:id="rId45"/>
    <p:sldId id="289" r:id="rId46"/>
    <p:sldId id="317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A50021"/>
    <a:srgbClr val="123E6E"/>
    <a:srgbClr val="67B7CE"/>
    <a:srgbClr val="135B71"/>
    <a:srgbClr val="BEEAF7"/>
    <a:srgbClr val="5F3C16"/>
    <a:srgbClr val="DEDED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70" d="100"/>
          <a:sy n="70" d="100"/>
        </p:scale>
        <p:origin x="-1488" y="-33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8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3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3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3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2" destOrd="0" parTransId="{1C9FD734-DA33-4762-B2F3-1867FB3CC2E2}" sibTransId="{DF75B2B0-5E29-409F-BC88-01DD75CCD1B1}"/>
    <dgm:cxn modelId="{E30F8BCB-1C8F-4F47-9081-7BE64E6AEDA3}" type="presOf" srcId="{A7DB11E8-47FA-4345-B9FF-6A0AB536B38E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6341A875-74F6-40E0-87AC-71D08011C279}" srcId="{9A7E53AA-66E6-4A94-B97C-929EEED7901E}" destId="{0F34F4AD-FF6B-46FC-BB05-9861DEF8341F}" srcOrd="1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64BC67F2-EFC6-4A05-A5FF-61E2DDC11F05}" type="presOf" srcId="{A7DB11E8-47FA-4345-B9FF-6A0AB536B38E}" destId="{2E045A6E-ADE2-4BA2-AF3C-C43CB0315024}" srcOrd="0" destOrd="0" presId="urn:microsoft.com/office/officeart/2005/8/layout/venn2"/>
    <dgm:cxn modelId="{9F58FCFB-FFF9-4D29-9268-7F429C56AB3B}" type="presOf" srcId="{0F34F4AD-FF6B-46FC-BB05-9861DEF8341F}" destId="{BCAA00F3-BB8B-40CF-B987-9E8D3A440CDB}" srcOrd="0" destOrd="0" presId="urn:microsoft.com/office/officeart/2005/8/layout/venn2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1911EA22-8AD4-46BA-BADE-688F6E827418}" type="presOf" srcId="{0F34F4AD-FF6B-46FC-BB05-9861DEF8341F}" destId="{FACC4D15-4841-4E69-A25E-3C9770ED40E9}" srcOrd="1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Projet</a:t>
          </a:r>
          <a:endParaRPr lang="fr-BE" sz="15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Analyste</a:t>
          </a:r>
          <a:endParaRPr lang="fr-BE" sz="15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Architecte</a:t>
          </a:r>
          <a:endParaRPr lang="fr-BE" sz="15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technique</a:t>
          </a:r>
          <a:endParaRPr lang="fr-BE" sz="15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1</a:t>
          </a:r>
          <a:endParaRPr lang="fr-BE" sz="15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2</a:t>
          </a:r>
          <a:endParaRPr lang="fr-BE" sz="1500" kern="1200" dirty="0"/>
        </a:p>
      </dsp:txBody>
      <dsp:txXfrm>
        <a:off x="3665096" y="2571009"/>
        <a:ext cx="1206754" cy="60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2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« Projet »</a:t>
          </a:r>
          <a:endParaRPr lang="fr-BE" sz="19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Client</a:t>
          </a:r>
          <a:endParaRPr lang="fr-BE" sz="19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Chef de projet</a:t>
          </a:r>
          <a:endParaRPr lang="fr-BE" sz="19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Analyste</a:t>
          </a:r>
          <a:endParaRPr lang="fr-BE" sz="19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Développeur</a:t>
          </a:r>
          <a:endParaRPr lang="fr-BE" sz="19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Testeur</a:t>
          </a:r>
          <a:endParaRPr lang="fr-BE" sz="1900" kern="1200" dirty="0"/>
        </a:p>
      </dsp:txBody>
      <dsp:txXfrm>
        <a:off x="6985771" y="1326279"/>
        <a:ext cx="1443192" cy="72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C5445-54E2-479B-A41A-663143CAE966}">
      <dsp:nvSpPr>
        <dsp:cNvPr id="0" name=""/>
        <dsp:cNvSpPr/>
      </dsp:nvSpPr>
      <dsp:spPr>
        <a:xfrm>
          <a:off x="182562" y="0"/>
          <a:ext cx="4064000" cy="406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504378" y="203199"/>
        <a:ext cx="1420368" cy="609600"/>
      </dsp:txXfrm>
    </dsp:sp>
    <dsp:sp modelId="{BCAA00F3-BB8B-40CF-B987-9E8D3A440CDB}">
      <dsp:nvSpPr>
        <dsp:cNvPr id="0" name=""/>
        <dsp:cNvSpPr/>
      </dsp:nvSpPr>
      <dsp:spPr>
        <a:xfrm>
          <a:off x="690562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504378" y="1206499"/>
        <a:ext cx="1420368" cy="571500"/>
      </dsp:txXfrm>
    </dsp:sp>
    <dsp:sp modelId="{2E045A6E-ADE2-4BA2-AF3C-C43CB0315024}">
      <dsp:nvSpPr>
        <dsp:cNvPr id="0" name=""/>
        <dsp:cNvSpPr/>
      </dsp:nvSpPr>
      <dsp:spPr>
        <a:xfrm>
          <a:off x="1198562" y="2032000"/>
          <a:ext cx="2032000" cy="2032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496141" y="2540000"/>
        <a:ext cx="143684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00261" y="259705"/>
          <a:ext cx="1928830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23919" y="283363"/>
        <a:ext cx="1881514" cy="760442"/>
      </dsp:txXfrm>
    </dsp:sp>
    <dsp:sp modelId="{31BB16C8-22D3-41F6-9298-4BE990541E12}">
      <dsp:nvSpPr>
        <dsp:cNvPr id="0" name=""/>
        <dsp:cNvSpPr/>
      </dsp:nvSpPr>
      <dsp:spPr>
        <a:xfrm rot="2160000">
          <a:off x="362290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707716" y="1362204"/>
        <a:ext cx="670531" cy="169629"/>
      </dsp:txXfrm>
    </dsp:sp>
    <dsp:sp modelId="{4A22F0C4-793D-4C9F-8F36-B96C3E6C984E}">
      <dsp:nvSpPr>
        <dsp:cNvPr id="0" name=""/>
        <dsp:cNvSpPr/>
      </dsp:nvSpPr>
      <dsp:spPr>
        <a:xfrm>
          <a:off x="4313528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337186" y="1850232"/>
        <a:ext cx="1568201" cy="760442"/>
      </dsp:txXfrm>
    </dsp:sp>
    <dsp:sp modelId="{3E8BEBD0-8682-4DEC-A6BC-0E2E9E8220F0}">
      <dsp:nvSpPr>
        <dsp:cNvPr id="0" name=""/>
        <dsp:cNvSpPr/>
      </dsp:nvSpPr>
      <dsp:spPr>
        <a:xfrm rot="6480000">
          <a:off x="428933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374145" y="3413263"/>
        <a:ext cx="670531" cy="169629"/>
      </dsp:txXfrm>
    </dsp:sp>
    <dsp:sp modelId="{D8D1562E-85F7-4127-8045-AD0BE6F7F65D}">
      <dsp:nvSpPr>
        <dsp:cNvPr id="0" name=""/>
        <dsp:cNvSpPr/>
      </dsp:nvSpPr>
      <dsp:spPr>
        <a:xfrm>
          <a:off x="3489776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513434" y="4385480"/>
        <a:ext cx="1568201" cy="760442"/>
      </dsp:txXfrm>
    </dsp:sp>
    <dsp:sp modelId="{AC90ACAA-DE54-4BAA-B107-2940356C7249}">
      <dsp:nvSpPr>
        <dsp:cNvPr id="0" name=""/>
        <dsp:cNvSpPr/>
      </dsp:nvSpPr>
      <dsp:spPr>
        <a:xfrm rot="10800000">
          <a:off x="2544596" y="4624344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629410" y="4680887"/>
        <a:ext cx="670531" cy="169629"/>
      </dsp:txXfrm>
    </dsp:sp>
    <dsp:sp modelId="{D853BC0D-06AD-4554-87F0-267FD59A5FC5}">
      <dsp:nvSpPr>
        <dsp:cNvPr id="0" name=""/>
        <dsp:cNvSpPr/>
      </dsp:nvSpPr>
      <dsp:spPr>
        <a:xfrm>
          <a:off x="824059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847717" y="4385480"/>
        <a:ext cx="1568201" cy="760442"/>
      </dsp:txXfrm>
    </dsp:sp>
    <dsp:sp modelId="{F4EBB476-E465-49F6-B316-E1A60BF51D37}">
      <dsp:nvSpPr>
        <dsp:cNvPr id="0" name=""/>
        <dsp:cNvSpPr/>
      </dsp:nvSpPr>
      <dsp:spPr>
        <a:xfrm rot="15120000">
          <a:off x="79986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884675" y="3413263"/>
        <a:ext cx="670531" cy="169629"/>
      </dsp:txXfrm>
    </dsp:sp>
    <dsp:sp modelId="{ADA6C99E-E744-46E6-841F-B66BCB262CAE}">
      <dsp:nvSpPr>
        <dsp:cNvPr id="0" name=""/>
        <dsp:cNvSpPr/>
      </dsp:nvSpPr>
      <dsp:spPr>
        <a:xfrm>
          <a:off x="307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23965" y="1850232"/>
        <a:ext cx="1568201" cy="760442"/>
      </dsp:txXfrm>
    </dsp:sp>
    <dsp:sp modelId="{9DCB4C6D-B2F8-4F13-8DD6-A3A4808F5B70}">
      <dsp:nvSpPr>
        <dsp:cNvPr id="0" name=""/>
        <dsp:cNvSpPr/>
      </dsp:nvSpPr>
      <dsp:spPr>
        <a:xfrm rot="19440000">
          <a:off x="146629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551106" y="1362204"/>
        <a:ext cx="670531" cy="169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04/05/2012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42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1026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80728"/>
            <a:ext cx="4780704" cy="8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2050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563"/>
            <a:ext cx="3059832" cy="5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yola.fr/" TargetMode="External"/><Relationship Id="rId3" Type="http://schemas.openxmlformats.org/officeDocument/2006/relationships/image" Target="../media/image13.gif"/><Relationship Id="rId7" Type="http://schemas.openxmlformats.org/officeDocument/2006/relationships/hyperlink" Target="http://gris-bouilli.blogspo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wmf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autreppe.com/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pierre@dotneth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hode-agile.org/" TargetMode="External"/><Relationship Id="rId5" Type="http://schemas.openxmlformats.org/officeDocument/2006/relationships/hyperlink" Target="mailto:norman@dotnethub.be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7" Type="http://schemas.openxmlformats.org/officeDocument/2006/relationships/hyperlink" Target="http://www.fredericdoillon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jectmentor.com/" TargetMode="External"/><Relationship Id="rId5" Type="http://schemas.openxmlformats.org/officeDocument/2006/relationships/hyperlink" Target="http://emmanuelchenu.blogspot.com/" TargetMode="External"/><Relationship Id="rId4" Type="http://schemas.openxmlformats.org/officeDocument/2006/relationships/hyperlink" Target="http://www.methode-agile.org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amazon.fr/gp/product/images/2912843073/ref=dp_image_0?ie=UTF8&amp;n=301061&amp;s=books" TargetMode="External"/><Relationship Id="rId7" Type="http://schemas.openxmlformats.org/officeDocument/2006/relationships/hyperlink" Target="http://www.amazon.fr/gp/reader/0131857258/ref=sib_dp_p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amazon.fr/gp/product/images/2212125186/ref=dp_image_0?ie=UTF8&amp;n=301061&amp;s=books" TargetMode="Externa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59632" y="2143116"/>
            <a:ext cx="6455640" cy="498475"/>
          </a:xfrm>
        </p:spPr>
        <p:txBody>
          <a:bodyPr>
            <a:normAutofit fontScale="90000"/>
          </a:bodyPr>
          <a:lstStyle/>
          <a:p>
            <a:r>
              <a:rPr lang="fr-BE" sz="2000" b="1" dirty="0" smtClean="0"/>
              <a:t>Les méthodes Agiles </a:t>
            </a:r>
            <a:r>
              <a:rPr lang="fr-BE" sz="2000" b="1" dirty="0"/>
              <a:t>dans le </a:t>
            </a:r>
            <a:r>
              <a:rPr lang="fr-BE" sz="2000" b="1" dirty="0" smtClean="0"/>
              <a:t>développement </a:t>
            </a:r>
            <a:r>
              <a:rPr lang="fr-BE" sz="2000" b="1" dirty="0"/>
              <a:t>de </a:t>
            </a:r>
            <a:r>
              <a:rPr lang="fr-BE" sz="2000" b="1" dirty="0" smtClean="0"/>
              <a:t>logiciels</a:t>
            </a:r>
            <a:endParaRPr lang="fr-BE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err="1" smtClean="0"/>
              <a:t>Cefora</a:t>
            </a:r>
            <a:r>
              <a:rPr lang="fr-BE" dirty="0" smtClean="0"/>
              <a:t> </a:t>
            </a:r>
            <a:r>
              <a:rPr lang="fr-BE" dirty="0" err="1" smtClean="0"/>
              <a:t>asbl</a:t>
            </a:r>
            <a:r>
              <a:rPr lang="fr-BE" dirty="0"/>
              <a:t> - SIN81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4287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6489" y="112902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/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</a:t>
            </a:r>
            <a:r>
              <a:rPr lang="fr-BE" i="1" dirty="0" smtClean="0">
                <a:hlinkClick r:id="rId7"/>
              </a:rPr>
              <a:t>http://gris-bouilli.blogspot.com/</a:t>
            </a:r>
            <a:r>
              <a:rPr lang="fr-BE" i="1" dirty="0" smtClean="0"/>
              <a:t> et </a:t>
            </a:r>
            <a:r>
              <a:rPr lang="fr-BE" i="1" dirty="0" smtClean="0">
                <a:hlinkClick r:id="rId8"/>
              </a:rPr>
              <a:t>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9" cstate="screen"/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4881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071546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Représentation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1076211"/>
              </p:ext>
            </p:extLst>
          </p:nvPr>
        </p:nvGraphicFramePr>
        <p:xfrm>
          <a:off x="2357438" y="1397000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745915"/>
          </a:xfrm>
        </p:spPr>
        <p:txBody>
          <a:bodyPr/>
          <a:lstStyle/>
          <a:p>
            <a:r>
              <a:rPr lang="fr-FR" dirty="0"/>
              <a:t>3 réunions</a:t>
            </a:r>
          </a:p>
          <a:p>
            <a:pPr lvl="2"/>
            <a:r>
              <a:rPr lang="en-US" dirty="0"/>
              <a:t>Daily scrum (stand-up)</a:t>
            </a:r>
            <a:endParaRPr lang="fr-FR" dirty="0"/>
          </a:p>
          <a:p>
            <a:pPr lvl="2"/>
            <a:r>
              <a:rPr lang="fr-FR" dirty="0"/>
              <a:t>Planning Game</a:t>
            </a:r>
          </a:p>
          <a:p>
            <a:pPr lvl="2"/>
            <a:r>
              <a:rPr lang="fr-FR" dirty="0"/>
              <a:t>Revue de sprint</a:t>
            </a:r>
          </a:p>
          <a:p>
            <a:r>
              <a:rPr lang="fr-FR" dirty="0"/>
              <a:t>3 </a:t>
            </a:r>
            <a:r>
              <a:rPr lang="fr-FR" dirty="0" smtClean="0"/>
              <a:t>rôles</a:t>
            </a:r>
            <a:endParaRPr lang="fr-FR" dirty="0"/>
          </a:p>
          <a:p>
            <a:pPr lvl="2"/>
            <a:r>
              <a:rPr lang="fr-FR" dirty="0" err="1"/>
              <a:t>Scrum</a:t>
            </a:r>
            <a:r>
              <a:rPr lang="fr-FR" dirty="0"/>
              <a:t> </a:t>
            </a:r>
            <a:r>
              <a:rPr lang="fr-FR" dirty="0" smtClean="0"/>
              <a:t>Master</a:t>
            </a:r>
            <a:endParaRPr lang="fr-FR" dirty="0"/>
          </a:p>
          <a:p>
            <a:pPr lvl="2"/>
            <a:r>
              <a:rPr lang="fr-FR" dirty="0"/>
              <a:t>Product </a:t>
            </a:r>
            <a:r>
              <a:rPr lang="fr-FR" dirty="0" err="1" smtClean="0"/>
              <a:t>Owner</a:t>
            </a:r>
            <a:endParaRPr lang="fr-FR" dirty="0"/>
          </a:p>
          <a:p>
            <a:pPr lvl="2"/>
            <a:r>
              <a:rPr lang="fr-FR" dirty="0"/>
              <a:t>Equipier</a:t>
            </a:r>
          </a:p>
          <a:p>
            <a:r>
              <a:rPr lang="fr-FR" dirty="0"/>
              <a:t>2 </a:t>
            </a:r>
            <a:r>
              <a:rPr lang="fr-FR" dirty="0" smtClean="0"/>
              <a:t>listes</a:t>
            </a:r>
            <a:endParaRPr lang="fr-FR" dirty="0"/>
          </a:p>
          <a:p>
            <a:pPr lvl="2"/>
            <a:r>
              <a:rPr lang="fr-FR" dirty="0"/>
              <a:t>Product </a:t>
            </a:r>
            <a:r>
              <a:rPr lang="fr-FR" dirty="0" err="1"/>
              <a:t>backlog</a:t>
            </a:r>
            <a:endParaRPr lang="fr-FR" dirty="0"/>
          </a:p>
          <a:p>
            <a:pPr lvl="2"/>
            <a:r>
              <a:rPr lang="fr-FR" dirty="0"/>
              <a:t>Sprint </a:t>
            </a:r>
            <a:r>
              <a:rPr lang="fr-FR" dirty="0" err="1"/>
              <a:t>backlog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2/2</a:t>
            </a:r>
            <a:endParaRPr lang="en-GB" dirty="0"/>
          </a:p>
        </p:txBody>
      </p:sp>
      <p:pic>
        <p:nvPicPr>
          <p:cNvPr id="4" name="Content Placeholder 3" descr="VueGlobaleSc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1772816"/>
            <a:ext cx="85070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8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http://www.methode-agile.org/</a:t>
            </a:r>
            <a:endParaRPr lang="fr-BE" dirty="0" smtClean="0"/>
          </a:p>
        </p:txBody>
      </p:sp>
      <p:sp>
        <p:nvSpPr>
          <p:cNvPr id="8" name="Round Diagonal Corner Rectangle 2"/>
          <p:cNvSpPr/>
          <p:nvPr/>
        </p:nvSpPr>
        <p:spPr>
          <a:xfrm>
            <a:off x="3988841" y="3212976"/>
            <a:ext cx="2383359" cy="1312391"/>
          </a:xfrm>
          <a:custGeom>
            <a:avLst/>
            <a:gdLst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0 w 2833455"/>
              <a:gd name="connsiteY3" fmla="*/ 1492627 h 1492627"/>
              <a:gd name="connsiteX4" fmla="*/ 0 w 2833455"/>
              <a:gd name="connsiteY4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287911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90308"/>
              <a:gd name="connsiteY0" fmla="*/ 0 h 1492627"/>
              <a:gd name="connsiteX1" fmla="*/ 2833455 w 2890308"/>
              <a:gd name="connsiteY1" fmla="*/ 0 h 1492627"/>
              <a:gd name="connsiteX2" fmla="*/ 2833455 w 2890308"/>
              <a:gd name="connsiteY2" fmla="*/ 1287911 h 1492627"/>
              <a:gd name="connsiteX3" fmla="*/ 2617604 w 2890308"/>
              <a:gd name="connsiteY3" fmla="*/ 1473404 h 1492627"/>
              <a:gd name="connsiteX4" fmla="*/ 0 w 2890308"/>
              <a:gd name="connsiteY4" fmla="*/ 1492627 h 1492627"/>
              <a:gd name="connsiteX5" fmla="*/ 0 w 2890308"/>
              <a:gd name="connsiteY5" fmla="*/ 0 h 1492627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455" h="1528414">
                <a:moveTo>
                  <a:pt x="0" y="0"/>
                </a:moveTo>
                <a:lnTo>
                  <a:pt x="2833455" y="0"/>
                </a:lnTo>
                <a:lnTo>
                  <a:pt x="2833455" y="1069547"/>
                </a:lnTo>
                <a:cubicBezTo>
                  <a:pt x="2797480" y="1315114"/>
                  <a:pt x="2912425" y="1302808"/>
                  <a:pt x="2303706" y="1500699"/>
                </a:cubicBezTo>
                <a:cubicBezTo>
                  <a:pt x="1631338" y="1566247"/>
                  <a:pt x="767902" y="1495318"/>
                  <a:pt x="0" y="149262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en-GB" b="1" dirty="0" err="1" smtClean="0">
                <a:latin typeface="Bradley Hand ITC" pitchFamily="66" charset="0"/>
              </a:rPr>
              <a:t>Spécialité</a:t>
            </a:r>
            <a:r>
              <a:rPr lang="en-GB" dirty="0" smtClean="0">
                <a:latin typeface="Bradley Hand ITC" pitchFamily="66" charset="0"/>
              </a:rPr>
              <a:t> : Team Leader, coach, functional analyst</a:t>
            </a:r>
            <a:endParaRPr lang="en-GB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8"/>
              </a:rPr>
              <a:t>www.pedautreppe.com</a:t>
            </a:r>
            <a:endParaRPr lang="fr-BE" dirty="0" smtClean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8401" y="3212976"/>
            <a:ext cx="2383359" cy="1312391"/>
          </a:xfrm>
          <a:custGeom>
            <a:avLst/>
            <a:gdLst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0 w 2833455"/>
              <a:gd name="connsiteY3" fmla="*/ 1492627 h 1492627"/>
              <a:gd name="connsiteX4" fmla="*/ 0 w 2833455"/>
              <a:gd name="connsiteY4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287911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90308"/>
              <a:gd name="connsiteY0" fmla="*/ 0 h 1492627"/>
              <a:gd name="connsiteX1" fmla="*/ 2833455 w 2890308"/>
              <a:gd name="connsiteY1" fmla="*/ 0 h 1492627"/>
              <a:gd name="connsiteX2" fmla="*/ 2833455 w 2890308"/>
              <a:gd name="connsiteY2" fmla="*/ 1287911 h 1492627"/>
              <a:gd name="connsiteX3" fmla="*/ 2617604 w 2890308"/>
              <a:gd name="connsiteY3" fmla="*/ 1473404 h 1492627"/>
              <a:gd name="connsiteX4" fmla="*/ 0 w 2890308"/>
              <a:gd name="connsiteY4" fmla="*/ 1492627 h 1492627"/>
              <a:gd name="connsiteX5" fmla="*/ 0 w 2890308"/>
              <a:gd name="connsiteY5" fmla="*/ 0 h 1492627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455" h="1528414">
                <a:moveTo>
                  <a:pt x="0" y="0"/>
                </a:moveTo>
                <a:lnTo>
                  <a:pt x="2833455" y="0"/>
                </a:lnTo>
                <a:lnTo>
                  <a:pt x="2833455" y="1069547"/>
                </a:lnTo>
                <a:cubicBezTo>
                  <a:pt x="2797480" y="1315114"/>
                  <a:pt x="2912425" y="1302808"/>
                  <a:pt x="2303706" y="1500699"/>
                </a:cubicBezTo>
                <a:cubicBezTo>
                  <a:pt x="1631338" y="1566247"/>
                  <a:pt x="767902" y="1495318"/>
                  <a:pt x="0" y="149262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en-GB" b="1" dirty="0" err="1" smtClean="0">
                <a:latin typeface="Bradley Hand ITC" pitchFamily="66" charset="0"/>
              </a:rPr>
              <a:t>Spécialité</a:t>
            </a:r>
            <a:r>
              <a:rPr lang="en-GB" dirty="0" smtClean="0">
                <a:latin typeface="Bradley Hand ITC" pitchFamily="66" charset="0"/>
              </a:rPr>
              <a:t> : C#, (unit / acceptance) testing, continuous integration, …</a:t>
            </a:r>
            <a:endParaRPr lang="en-GB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518973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Que veut dire « Terminé » ?</a:t>
            </a:r>
            <a:endParaRPr lang="fr-BE" sz="3600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647547"/>
            <a:ext cx="8286808" cy="464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230" y="702837"/>
            <a:ext cx="7467964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388" y="642918"/>
            <a:ext cx="6732645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71" r="576"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2660" y="690868"/>
            <a:ext cx="6486672" cy="12259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77281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  <a:tabLst>
                <a:tab pos="7710488" algn="r"/>
              </a:tabLst>
            </a:pPr>
            <a:r>
              <a:rPr lang="fr-FR" sz="2000" dirty="0" smtClean="0"/>
              <a:t>SIN 81 : Les méthodes Agiles dans le </a:t>
            </a:r>
            <a:r>
              <a:rPr lang="fr-FR" sz="2000" dirty="0" err="1" smtClean="0"/>
              <a:t>dév</a:t>
            </a:r>
            <a:r>
              <a:rPr lang="fr-FR" sz="2000" dirty="0"/>
              <a:t>.</a:t>
            </a:r>
            <a:r>
              <a:rPr lang="fr-FR" sz="2000" dirty="0" smtClean="0"/>
              <a:t> de logiciel </a:t>
            </a:r>
            <a:r>
              <a:rPr lang="fr-FR" sz="2000" i="1" dirty="0" smtClean="0"/>
              <a:t>(1 jour)</a:t>
            </a:r>
          </a:p>
          <a:p>
            <a:pPr marL="742950" lvl="1" indent="-285750">
              <a:buFont typeface="Wingdings" pitchFamily="2" charset="2"/>
              <a:buChar char="ü"/>
              <a:tabLst>
                <a:tab pos="7710488" algn="r"/>
              </a:tabLst>
            </a:pPr>
            <a:r>
              <a:rPr lang="fr-FR" sz="2000" dirty="0" smtClean="0"/>
              <a:t>SIN 92 : La gestion de projet ICT selon SCRUM </a:t>
            </a:r>
            <a:r>
              <a:rPr lang="fr-FR" sz="2000" dirty="0"/>
              <a:t>	</a:t>
            </a:r>
            <a:r>
              <a:rPr lang="fr-FR" sz="2000" i="1" dirty="0" smtClean="0"/>
              <a:t>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La Journée Agile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r>
              <a:rPr lang="fr-FR" sz="2400" i="1" dirty="0" smtClean="0"/>
              <a:t> (.NET &amp; Agile)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3752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5" name="Content Placeholder 6" descr="balayer.bmp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2940" b="-1"/>
          <a:stretch/>
        </p:blipFill>
        <p:spPr>
          <a:xfrm>
            <a:off x="200223" y="1335060"/>
            <a:ext cx="4528514" cy="4187881"/>
          </a:xfrm>
        </p:spPr>
      </p:pic>
      <p:pic>
        <p:nvPicPr>
          <p:cNvPr id="6" name="Picture 5" descr="mounta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298" y="1331207"/>
            <a:ext cx="4206240" cy="419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88463"/>
              </p:ext>
            </p:extLst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Tests </a:t>
            </a:r>
            <a:r>
              <a:rPr lang="fr-BE" dirty="0" smtClean="0"/>
              <a:t>Unitaires – Le cycle 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457200" y="795338"/>
            <a:ext cx="8229600" cy="5297958"/>
          </a:xfrm>
          <a:prstGeom prst="rect">
            <a:avLst/>
          </a:prstGeom>
          <a:ln w="28575"/>
        </p:spPr>
      </p:sp>
      <p:sp>
        <p:nvSpPr>
          <p:cNvPr id="71" name="Freeform 70"/>
          <p:cNvSpPr/>
          <p:nvPr/>
        </p:nvSpPr>
        <p:spPr>
          <a:xfrm>
            <a:off x="1820624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5091" y="357241"/>
                </a:moveTo>
                <a:arcTo wR="2350909" hR="2350909" stAng="14279956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factoring"/>
          <p:cNvSpPr/>
          <p:nvPr/>
        </p:nvSpPr>
        <p:spPr>
          <a:xfrm>
            <a:off x="138565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Refactoring</a:t>
            </a:r>
            <a:endParaRPr lang="fr-BE" sz="2400" kern="1200" dirty="0" smtClean="0"/>
          </a:p>
        </p:txBody>
      </p:sp>
      <p:sp>
        <p:nvSpPr>
          <p:cNvPr id="73" name="Freeform 72"/>
          <p:cNvSpPr/>
          <p:nvPr/>
        </p:nvSpPr>
        <p:spPr>
          <a:xfrm>
            <a:off x="1913476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870" y="1750852"/>
                </a:moveTo>
                <a:arcTo wR="2350909" hR="2350909" stAng="11687285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Test OK"/>
          <p:cNvSpPr/>
          <p:nvPr/>
        </p:nvSpPr>
        <p:spPr>
          <a:xfrm>
            <a:off x="565228" y="3573017"/>
            <a:ext cx="2836647" cy="824065"/>
          </a:xfrm>
          <a:custGeom>
            <a:avLst/>
            <a:gdLst>
              <a:gd name="connsiteX0" fmla="*/ 0 w 2836647"/>
              <a:gd name="connsiteY0" fmla="*/ 137347 h 824065"/>
              <a:gd name="connsiteX1" fmla="*/ 137347 w 2836647"/>
              <a:gd name="connsiteY1" fmla="*/ 0 h 824065"/>
              <a:gd name="connsiteX2" fmla="*/ 2699300 w 2836647"/>
              <a:gd name="connsiteY2" fmla="*/ 0 h 824065"/>
              <a:gd name="connsiteX3" fmla="*/ 2836647 w 2836647"/>
              <a:gd name="connsiteY3" fmla="*/ 137347 h 824065"/>
              <a:gd name="connsiteX4" fmla="*/ 2836647 w 2836647"/>
              <a:gd name="connsiteY4" fmla="*/ 686718 h 824065"/>
              <a:gd name="connsiteX5" fmla="*/ 2699300 w 2836647"/>
              <a:gd name="connsiteY5" fmla="*/ 824065 h 824065"/>
              <a:gd name="connsiteX6" fmla="*/ 137347 w 2836647"/>
              <a:gd name="connsiteY6" fmla="*/ 824065 h 824065"/>
              <a:gd name="connsiteX7" fmla="*/ 0 w 2836647"/>
              <a:gd name="connsiteY7" fmla="*/ 686718 h 824065"/>
              <a:gd name="connsiteX8" fmla="*/ 0 w 2836647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647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99300" y="0"/>
                </a:lnTo>
                <a:cubicBezTo>
                  <a:pt x="2775155" y="0"/>
                  <a:pt x="2836647" y="61492"/>
                  <a:pt x="2836647" y="137347"/>
                </a:cubicBezTo>
                <a:lnTo>
                  <a:pt x="2836647" y="686718"/>
                </a:lnTo>
                <a:cubicBezTo>
                  <a:pt x="2836647" y="762573"/>
                  <a:pt x="2775155" y="824065"/>
                  <a:pt x="2699300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passe</a:t>
            </a:r>
          </a:p>
        </p:txBody>
      </p:sp>
      <p:sp>
        <p:nvSpPr>
          <p:cNvPr id="75" name="Freeform 74"/>
          <p:cNvSpPr/>
          <p:nvPr/>
        </p:nvSpPr>
        <p:spPr>
          <a:xfrm>
            <a:off x="1996146" y="142513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369" y="3685249"/>
                </a:moveTo>
                <a:arcTo wR="2350909" hR="2350909" stAng="8725083" swAng="86953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Implémentation"/>
          <p:cNvSpPr/>
          <p:nvPr/>
        </p:nvSpPr>
        <p:spPr>
          <a:xfrm>
            <a:off x="1540924" y="5266779"/>
            <a:ext cx="2761048" cy="824065"/>
          </a:xfrm>
          <a:custGeom>
            <a:avLst/>
            <a:gdLst>
              <a:gd name="connsiteX0" fmla="*/ 0 w 2761048"/>
              <a:gd name="connsiteY0" fmla="*/ 137347 h 824065"/>
              <a:gd name="connsiteX1" fmla="*/ 137347 w 2761048"/>
              <a:gd name="connsiteY1" fmla="*/ 0 h 824065"/>
              <a:gd name="connsiteX2" fmla="*/ 2623701 w 2761048"/>
              <a:gd name="connsiteY2" fmla="*/ 0 h 824065"/>
              <a:gd name="connsiteX3" fmla="*/ 2761048 w 2761048"/>
              <a:gd name="connsiteY3" fmla="*/ 137347 h 824065"/>
              <a:gd name="connsiteX4" fmla="*/ 2761048 w 2761048"/>
              <a:gd name="connsiteY4" fmla="*/ 686718 h 824065"/>
              <a:gd name="connsiteX5" fmla="*/ 2623701 w 2761048"/>
              <a:gd name="connsiteY5" fmla="*/ 824065 h 824065"/>
              <a:gd name="connsiteX6" fmla="*/ 137347 w 2761048"/>
              <a:gd name="connsiteY6" fmla="*/ 824065 h 824065"/>
              <a:gd name="connsiteX7" fmla="*/ 0 w 2761048"/>
              <a:gd name="connsiteY7" fmla="*/ 686718 h 824065"/>
              <a:gd name="connsiteX8" fmla="*/ 0 w 2761048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048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23701" y="0"/>
                </a:lnTo>
                <a:cubicBezTo>
                  <a:pt x="2699556" y="0"/>
                  <a:pt x="2761048" y="61492"/>
                  <a:pt x="2761048" y="137347"/>
                </a:cubicBezTo>
                <a:lnTo>
                  <a:pt x="2761048" y="686718"/>
                </a:lnTo>
                <a:cubicBezTo>
                  <a:pt x="2761048" y="762573"/>
                  <a:pt x="2699556" y="824065"/>
                  <a:pt x="2623701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Implémentation</a:t>
            </a:r>
          </a:p>
        </p:txBody>
      </p:sp>
      <p:sp>
        <p:nvSpPr>
          <p:cNvPr id="77" name="Freeform 76"/>
          <p:cNvSpPr/>
          <p:nvPr/>
        </p:nvSpPr>
        <p:spPr>
          <a:xfrm>
            <a:off x="2327146" y="1670040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55311" y="4593808"/>
                </a:moveTo>
                <a:arcTo wR="2350909" hR="2350909" stAng="4353879" swAng="2092266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Test Echoue"/>
          <p:cNvSpPr/>
          <p:nvPr/>
        </p:nvSpPr>
        <p:spPr>
          <a:xfrm>
            <a:off x="5050424" y="5266786"/>
            <a:ext cx="2851949" cy="824065"/>
          </a:xfrm>
          <a:custGeom>
            <a:avLst/>
            <a:gdLst>
              <a:gd name="connsiteX0" fmla="*/ 0 w 2851949"/>
              <a:gd name="connsiteY0" fmla="*/ 137347 h 824065"/>
              <a:gd name="connsiteX1" fmla="*/ 137347 w 2851949"/>
              <a:gd name="connsiteY1" fmla="*/ 0 h 824065"/>
              <a:gd name="connsiteX2" fmla="*/ 2714602 w 2851949"/>
              <a:gd name="connsiteY2" fmla="*/ 0 h 824065"/>
              <a:gd name="connsiteX3" fmla="*/ 2851949 w 2851949"/>
              <a:gd name="connsiteY3" fmla="*/ 137347 h 824065"/>
              <a:gd name="connsiteX4" fmla="*/ 2851949 w 2851949"/>
              <a:gd name="connsiteY4" fmla="*/ 686718 h 824065"/>
              <a:gd name="connsiteX5" fmla="*/ 2714602 w 2851949"/>
              <a:gd name="connsiteY5" fmla="*/ 824065 h 824065"/>
              <a:gd name="connsiteX6" fmla="*/ 137347 w 2851949"/>
              <a:gd name="connsiteY6" fmla="*/ 824065 h 824065"/>
              <a:gd name="connsiteX7" fmla="*/ 0 w 2851949"/>
              <a:gd name="connsiteY7" fmla="*/ 686718 h 824065"/>
              <a:gd name="connsiteX8" fmla="*/ 0 w 2851949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49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714602" y="0"/>
                </a:lnTo>
                <a:cubicBezTo>
                  <a:pt x="2790457" y="0"/>
                  <a:pt x="2851949" y="61492"/>
                  <a:pt x="2851949" y="137347"/>
                </a:cubicBezTo>
                <a:lnTo>
                  <a:pt x="2851949" y="686718"/>
                </a:lnTo>
                <a:cubicBezTo>
                  <a:pt x="2851949" y="762573"/>
                  <a:pt x="2790457" y="824065"/>
                  <a:pt x="2714602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compile, mais échoue</a:t>
            </a:r>
            <a:endParaRPr lang="fr-BE" sz="2400" kern="1200" dirty="0"/>
          </a:p>
        </p:txBody>
      </p:sp>
      <p:sp>
        <p:nvSpPr>
          <p:cNvPr id="79" name="Freeform 78"/>
          <p:cNvSpPr/>
          <p:nvPr/>
        </p:nvSpPr>
        <p:spPr>
          <a:xfrm>
            <a:off x="2800020" y="1324653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18446" y="3261163"/>
                </a:moveTo>
                <a:arcTo wR="2350909" hR="2350909" stAng="1366793" swAng="894700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Ecriture API"/>
          <p:cNvSpPr/>
          <p:nvPr/>
        </p:nvSpPr>
        <p:spPr>
          <a:xfrm>
            <a:off x="6390206" y="3573017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de l’API</a:t>
            </a:r>
            <a:endParaRPr lang="fr-BE" sz="2400" kern="1200" dirty="0"/>
          </a:p>
        </p:txBody>
      </p:sp>
      <p:sp>
        <p:nvSpPr>
          <p:cNvPr id="81" name="Freeform 80"/>
          <p:cNvSpPr/>
          <p:nvPr/>
        </p:nvSpPr>
        <p:spPr>
          <a:xfrm>
            <a:off x="2852744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16261" y="1227922"/>
                </a:moveTo>
                <a:arcTo wR="2350909" hR="2350909" stAng="19887953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Ne Compile Pas"/>
          <p:cNvSpPr/>
          <p:nvPr/>
        </p:nvSpPr>
        <p:spPr>
          <a:xfrm>
            <a:off x="589382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ne compile pas</a:t>
            </a:r>
            <a:endParaRPr lang="fr-BE" sz="2400" kern="1200" dirty="0"/>
          </a:p>
        </p:txBody>
      </p:sp>
      <p:sp>
        <p:nvSpPr>
          <p:cNvPr id="83" name="Freeform 82"/>
          <p:cNvSpPr/>
          <p:nvPr/>
        </p:nvSpPr>
        <p:spPr>
          <a:xfrm>
            <a:off x="2945596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68163" y="112087"/>
                </a:moveTo>
                <a:arcTo wR="2350909" hR="2350909" stAng="17265837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Ecriture Test"/>
          <p:cNvSpPr/>
          <p:nvPr/>
        </p:nvSpPr>
        <p:spPr>
          <a:xfrm>
            <a:off x="3639738" y="797781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d’un test</a:t>
            </a:r>
            <a:endParaRPr lang="fr-BE" sz="2400" kern="1200" dirty="0"/>
          </a:p>
        </p:txBody>
      </p:sp>
      <p:pic>
        <p:nvPicPr>
          <p:cNvPr id="85" name="Red" descr="D:\Downloads\Icones\IconExperience\48x48\shadow\bullet_ball_glass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838" y="5373216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Green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42" y="3675559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 rot="18777451">
            <a:off x="1418350" y="1265028"/>
            <a:ext cx="2243073" cy="2197168"/>
            <a:chOff x="641368" y="812233"/>
            <a:chExt cx="2367918" cy="2367918"/>
          </a:xfrm>
        </p:grpSpPr>
        <p:sp>
          <p:nvSpPr>
            <p:cNvPr id="88" name="Circular Arrow 87"/>
            <p:cNvSpPr/>
            <p:nvPr/>
          </p:nvSpPr>
          <p:spPr>
            <a:xfrm>
              <a:off x="641368" y="812233"/>
              <a:ext cx="2367918" cy="2367918"/>
            </a:xfrm>
            <a:prstGeom prst="circularArrow">
              <a:avLst>
                <a:gd name="adj1" fmla="val 5310"/>
                <a:gd name="adj2" fmla="val 343918"/>
                <a:gd name="adj3" fmla="val 12695751"/>
                <a:gd name="adj4" fmla="val 18075192"/>
                <a:gd name="adj5" fmla="val 6195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Freeform 88"/>
            <p:cNvSpPr/>
            <p:nvPr/>
          </p:nvSpPr>
          <p:spPr>
            <a:xfrm>
              <a:off x="1041961" y="90872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des tests</a:t>
              </a:r>
              <a:endParaRPr lang="fr-BE" kern="1200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41961" y="230137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du code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4" grpId="0" animBg="1"/>
      <p:bldP spid="76" grpId="0" animBg="1"/>
      <p:bldP spid="78" grpId="0" animBg="1"/>
      <p:bldP spid="80" grpId="0" animBg="1"/>
      <p:bldP spid="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1678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620688"/>
            <a:ext cx="8297720" cy="5526283"/>
          </a:xfrm>
        </p:spPr>
      </p:pic>
    </p:spTree>
    <p:extLst>
      <p:ext uri="{BB962C8B-B14F-4D97-AF65-F5344CB8AC3E}">
        <p14:creationId xmlns:p14="http://schemas.microsoft.com/office/powerpoint/2010/main" val="698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 (Bruxelles)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Agile Tour</a:t>
            </a:r>
          </a:p>
          <a:p>
            <a:pPr lvl="1"/>
            <a:r>
              <a:rPr lang="fr-BE" dirty="0" smtClean="0"/>
              <a:t>CITCON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6923112" cy="4598182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  <p:pic>
        <p:nvPicPr>
          <p:cNvPr id="1028" name="Picture 4" descr="Méthode AGILE Les meilleures pratiques Compréhension et mise en oeuv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r="17610"/>
          <a:stretch/>
        </p:blipFill>
        <p:spPr bwMode="auto">
          <a:xfrm>
            <a:off x="7740352" y="692696"/>
            <a:ext cx="1297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 de projet : Vers les méthodes agil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0564"/>
          <a:stretch/>
        </p:blipFill>
        <p:spPr bwMode="auto">
          <a:xfrm>
            <a:off x="7740351" y="2648684"/>
            <a:ext cx="1297173" cy="1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ile Principles, Patterns, and Practices in C#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3699" r="21926"/>
          <a:stretch/>
        </p:blipFill>
        <p:spPr bwMode="auto">
          <a:xfrm>
            <a:off x="7740351" y="4386001"/>
            <a:ext cx="1296507" cy="1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510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Origine de l’agilité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893647"/>
          </a:xfrm>
          <a:ln>
            <a:noFill/>
          </a:ln>
        </p:spPr>
        <p:txBody>
          <a:bodyPr/>
          <a:lstStyle/>
          <a:p>
            <a:r>
              <a:rPr lang="fr-BE" dirty="0" smtClean="0"/>
              <a:t>Toyota          (1962)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>
              <a:hlinkClick r:id="rId2"/>
            </a:endParaRPr>
          </a:p>
          <a:p>
            <a:r>
              <a:rPr lang="fr-BE" dirty="0"/>
              <a:t>XP, </a:t>
            </a:r>
            <a:r>
              <a:rPr lang="fr-BE" dirty="0" err="1"/>
              <a:t>Scrum</a:t>
            </a:r>
            <a:r>
              <a:rPr lang="fr-BE" dirty="0"/>
              <a:t>,… </a:t>
            </a:r>
            <a:r>
              <a:rPr lang="fr-BE" dirty="0" smtClean="0"/>
              <a:t>(1999)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>
                <a:hlinkClick r:id="rId2"/>
              </a:rPr>
              <a:t>http://agilemanifesto.org/</a:t>
            </a:r>
            <a:r>
              <a:rPr lang="fr-BE" dirty="0"/>
              <a:t> (2001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4" y="908720"/>
            <a:ext cx="1668682" cy="1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bugs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0</TotalTime>
  <Words>1077</Words>
  <Application>Microsoft Office PowerPoint</Application>
  <PresentationFormat>On-screen Show (4:3)</PresentationFormat>
  <Paragraphs>397</Paragraphs>
  <Slides>46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DotNetHub - v2</vt:lpstr>
      <vt:lpstr>Les méthodes Agiles dans le développement de logiciels</vt:lpstr>
      <vt:lpstr>Qui sommes-nous ?</vt:lpstr>
      <vt:lpstr>PowerPoint Presentation</vt:lpstr>
      <vt:lpstr>Agenda</vt:lpstr>
      <vt:lpstr>Agenda</vt:lpstr>
      <vt:lpstr>Origine de l’agilité</vt:lpstr>
      <vt:lpstr>Le manifeste Agile</vt:lpstr>
      <vt:lpstr>Agenda</vt:lpstr>
      <vt:lpstr>Objectif : Réduire les coûts</vt:lpstr>
      <vt:lpstr>Objectif : Eviter les dérives</vt:lpstr>
      <vt:lpstr>Objectif : Maximiser la business value du produit</vt:lpstr>
      <vt:lpstr>Une nouvelle façon de travailler</vt:lpstr>
      <vt:lpstr>PowerPoint Presentation</vt:lpstr>
      <vt:lpstr>Organisation hiérarchique</vt:lpstr>
      <vt:lpstr>PowerPoint Presentation</vt:lpstr>
      <vt:lpstr>Agenda</vt:lpstr>
      <vt:lpstr>Représentation des méthodes Agiles</vt:lpstr>
      <vt:lpstr>La vision SCRUM : conduite de projet agile – 1/2</vt:lpstr>
      <vt:lpstr>La vision SCRUM : conduite de projet agile – 2/2</vt:lpstr>
      <vt:lpstr>Agenda</vt:lpstr>
      <vt:lpstr>Les 5 valeurs d’eXtreme Programming</vt:lpstr>
      <vt:lpstr>Les 13 pratiques d’eXtreme Programming</vt:lpstr>
      <vt:lpstr>Les 13 pratiques d’eXtreme Programming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Unitaires – Le cycle Test Driven Development</vt:lpstr>
      <vt:lpstr>Tests de recettes</vt:lpstr>
      <vt:lpstr>Agenda</vt:lpstr>
      <vt:lpstr>XP GAME</vt:lpstr>
      <vt:lpstr>Quelques références – 1/2</vt:lpstr>
      <vt:lpstr>Quelques références – 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2010-04-23T06:18:38Z</dcterms:created>
  <dcterms:modified xsi:type="dcterms:W3CDTF">2012-05-04T19:30:18Z</dcterms:modified>
</cp:coreProperties>
</file>