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321" r:id="rId5"/>
    <p:sldId id="322" r:id="rId6"/>
    <p:sldId id="323" r:id="rId7"/>
    <p:sldId id="318" r:id="rId8"/>
    <p:sldId id="319" r:id="rId9"/>
    <p:sldId id="320" r:id="rId10"/>
    <p:sldId id="273" r:id="rId11"/>
    <p:sldId id="272" r:id="rId12"/>
    <p:sldId id="291" r:id="rId13"/>
    <p:sldId id="287" r:id="rId14"/>
    <p:sldId id="324" r:id="rId15"/>
    <p:sldId id="266" r:id="rId16"/>
    <p:sldId id="328" r:id="rId17"/>
    <p:sldId id="329" r:id="rId18"/>
    <p:sldId id="325" r:id="rId19"/>
    <p:sldId id="267" r:id="rId20"/>
    <p:sldId id="311" r:id="rId21"/>
    <p:sldId id="312" r:id="rId22"/>
    <p:sldId id="278" r:id="rId23"/>
    <p:sldId id="276" r:id="rId24"/>
    <p:sldId id="281" r:id="rId25"/>
    <p:sldId id="313" r:id="rId26"/>
    <p:sldId id="277" r:id="rId27"/>
    <p:sldId id="280" r:id="rId28"/>
    <p:sldId id="302" r:id="rId29"/>
    <p:sldId id="314" r:id="rId30"/>
    <p:sldId id="307" r:id="rId31"/>
    <p:sldId id="292" r:id="rId32"/>
    <p:sldId id="286" r:id="rId33"/>
    <p:sldId id="315" r:id="rId34"/>
    <p:sldId id="282" r:id="rId35"/>
    <p:sldId id="283" r:id="rId36"/>
    <p:sldId id="279" r:id="rId37"/>
    <p:sldId id="316" r:id="rId38"/>
    <p:sldId id="309" r:id="rId39"/>
    <p:sldId id="330" r:id="rId40"/>
    <p:sldId id="310" r:id="rId41"/>
    <p:sldId id="326" r:id="rId42"/>
    <p:sldId id="327" r:id="rId43"/>
    <p:sldId id="289" r:id="rId44"/>
    <p:sldId id="317" r:id="rId4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123E6E"/>
    <a:srgbClr val="67B7CE"/>
    <a:srgbClr val="135B71"/>
    <a:srgbClr val="BEEAF7"/>
    <a:srgbClr val="5F3C16"/>
    <a:srgbClr val="DEDEDE"/>
    <a:srgbClr val="EDEDED"/>
    <a:srgbClr val="BD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>
        <p:scale>
          <a:sx n="70" d="100"/>
          <a:sy n="70" d="100"/>
        </p:scale>
        <p:origin x="-1476" y="-33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10" d="100"/>
        <a:sy n="110" d="100"/>
      </p:scale>
      <p:origin x="0" y="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7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E53AA-66E6-4A94-B97C-929EEED7901E}" type="doc">
      <dgm:prSet loTypeId="urn:microsoft.com/office/officeart/2005/8/layout/venn2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fr-BE"/>
        </a:p>
      </dgm:t>
    </dgm:pt>
    <dgm:pt modelId="{B547D8FB-06D2-4E7C-A475-268F191E19E5}">
      <dgm:prSet phldrT="[Text]"/>
      <dgm:spPr/>
      <dgm:t>
        <a:bodyPr/>
        <a:lstStyle/>
        <a:p>
          <a:r>
            <a:rPr lang="fr-BE" dirty="0" smtClean="0"/>
            <a:t>Agile</a:t>
          </a:r>
          <a:endParaRPr lang="fr-BE" dirty="0"/>
        </a:p>
      </dgm:t>
    </dgm:pt>
    <dgm:pt modelId="{7A390D98-DD08-4D50-91CB-9B8AE32A911C}" type="parTrans" cxnId="{E4C82D42-4C77-4BBD-A1D6-1BF1C2E9F95D}">
      <dgm:prSet/>
      <dgm:spPr/>
      <dgm:t>
        <a:bodyPr/>
        <a:lstStyle/>
        <a:p>
          <a:endParaRPr lang="fr-BE"/>
        </a:p>
      </dgm:t>
    </dgm:pt>
    <dgm:pt modelId="{4F3DDEC9-115E-46E8-A3E3-E0186BBAD23E}" type="sibTrans" cxnId="{E4C82D42-4C77-4BBD-A1D6-1BF1C2E9F95D}">
      <dgm:prSet/>
      <dgm:spPr/>
      <dgm:t>
        <a:bodyPr/>
        <a:lstStyle/>
        <a:p>
          <a:endParaRPr lang="fr-BE"/>
        </a:p>
      </dgm:t>
    </dgm:pt>
    <dgm:pt modelId="{0F34F4AD-FF6B-46FC-BB05-9861DEF8341F}">
      <dgm:prSet phldrT="[Text]"/>
      <dgm:spPr/>
      <dgm:t>
        <a:bodyPr/>
        <a:lstStyle/>
        <a:p>
          <a:r>
            <a:rPr lang="fr-BE" dirty="0" err="1" smtClean="0"/>
            <a:t>Scrum</a:t>
          </a:r>
          <a:endParaRPr lang="fr-BE" dirty="0"/>
        </a:p>
      </dgm:t>
    </dgm:pt>
    <dgm:pt modelId="{F2A9C866-DA01-4762-8BE5-40D87C91EFBE}" type="parTrans" cxnId="{6341A875-74F6-40E0-87AC-71D08011C279}">
      <dgm:prSet/>
      <dgm:spPr/>
      <dgm:t>
        <a:bodyPr/>
        <a:lstStyle/>
        <a:p>
          <a:endParaRPr lang="fr-BE"/>
        </a:p>
      </dgm:t>
    </dgm:pt>
    <dgm:pt modelId="{F5E8EE56-FDD8-42F0-A066-63418B328124}" type="sibTrans" cxnId="{6341A875-74F6-40E0-87AC-71D08011C279}">
      <dgm:prSet/>
      <dgm:spPr/>
      <dgm:t>
        <a:bodyPr/>
        <a:lstStyle/>
        <a:p>
          <a:endParaRPr lang="fr-BE"/>
        </a:p>
      </dgm:t>
    </dgm:pt>
    <dgm:pt modelId="{A7DB11E8-47FA-4345-B9FF-6A0AB536B38E}">
      <dgm:prSet phldrT="[Text]"/>
      <dgm:spPr/>
      <dgm:t>
        <a:bodyPr/>
        <a:lstStyle/>
        <a:p>
          <a:r>
            <a:rPr lang="fr-BE" dirty="0" smtClean="0"/>
            <a:t>XP</a:t>
          </a:r>
          <a:endParaRPr lang="fr-BE" dirty="0"/>
        </a:p>
      </dgm:t>
    </dgm:pt>
    <dgm:pt modelId="{1C9FD734-DA33-4762-B2F3-1867FB3CC2E2}" type="parTrans" cxnId="{D34219BE-95AF-4335-BD7D-7BD0B42AF6D5}">
      <dgm:prSet/>
      <dgm:spPr/>
      <dgm:t>
        <a:bodyPr/>
        <a:lstStyle/>
        <a:p>
          <a:endParaRPr lang="fr-BE"/>
        </a:p>
      </dgm:t>
    </dgm:pt>
    <dgm:pt modelId="{DF75B2B0-5E29-409F-BC88-01DD75CCD1B1}" type="sibTrans" cxnId="{D34219BE-95AF-4335-BD7D-7BD0B42AF6D5}">
      <dgm:prSet/>
      <dgm:spPr/>
      <dgm:t>
        <a:bodyPr/>
        <a:lstStyle/>
        <a:p>
          <a:endParaRPr lang="fr-BE"/>
        </a:p>
      </dgm:t>
    </dgm:pt>
    <dgm:pt modelId="{BBA648BF-27B3-46FC-B426-572E0AC89B96}" type="pres">
      <dgm:prSet presAssocID="{9A7E53AA-66E6-4A94-B97C-929EEED7901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9DBBD03-8700-49D8-8035-4E10584D46D2}" type="pres">
      <dgm:prSet presAssocID="{9A7E53AA-66E6-4A94-B97C-929EEED7901E}" presName="comp1" presStyleCnt="0"/>
      <dgm:spPr/>
    </dgm:pt>
    <dgm:pt modelId="{4A1C5445-54E2-479B-A41A-663143CAE966}" type="pres">
      <dgm:prSet presAssocID="{9A7E53AA-66E6-4A94-B97C-929EEED7901E}" presName="circle1" presStyleLbl="node1" presStyleIdx="0" presStyleCnt="3"/>
      <dgm:spPr/>
      <dgm:t>
        <a:bodyPr/>
        <a:lstStyle/>
        <a:p>
          <a:endParaRPr lang="fr-BE"/>
        </a:p>
      </dgm:t>
    </dgm:pt>
    <dgm:pt modelId="{848CD26E-59DC-4DBB-B272-1EBFD43636EC}" type="pres">
      <dgm:prSet presAssocID="{9A7E53AA-66E6-4A94-B97C-929EEED7901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F64EC5F-F2FB-49EA-9914-35FE0CD9512D}" type="pres">
      <dgm:prSet presAssocID="{9A7E53AA-66E6-4A94-B97C-929EEED7901E}" presName="comp2" presStyleCnt="0"/>
      <dgm:spPr/>
    </dgm:pt>
    <dgm:pt modelId="{BCAA00F3-BB8B-40CF-B987-9E8D3A440CDB}" type="pres">
      <dgm:prSet presAssocID="{9A7E53AA-66E6-4A94-B97C-929EEED7901E}" presName="circle2" presStyleLbl="node1" presStyleIdx="1" presStyleCnt="3"/>
      <dgm:spPr/>
      <dgm:t>
        <a:bodyPr/>
        <a:lstStyle/>
        <a:p>
          <a:endParaRPr lang="fr-BE"/>
        </a:p>
      </dgm:t>
    </dgm:pt>
    <dgm:pt modelId="{FACC4D15-4841-4E69-A25E-3C9770ED40E9}" type="pres">
      <dgm:prSet presAssocID="{9A7E53AA-66E6-4A94-B97C-929EEED7901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EEEA4C9-423A-4691-8177-133725D30B79}" type="pres">
      <dgm:prSet presAssocID="{9A7E53AA-66E6-4A94-B97C-929EEED7901E}" presName="comp3" presStyleCnt="0"/>
      <dgm:spPr/>
    </dgm:pt>
    <dgm:pt modelId="{2E045A6E-ADE2-4BA2-AF3C-C43CB0315024}" type="pres">
      <dgm:prSet presAssocID="{9A7E53AA-66E6-4A94-B97C-929EEED7901E}" presName="circle3" presStyleLbl="node1" presStyleIdx="2" presStyleCnt="3"/>
      <dgm:spPr/>
      <dgm:t>
        <a:bodyPr/>
        <a:lstStyle/>
        <a:p>
          <a:endParaRPr lang="fr-BE"/>
        </a:p>
      </dgm:t>
    </dgm:pt>
    <dgm:pt modelId="{741FF3ED-E080-450A-A2E4-C2C8DAF3BEA9}" type="pres">
      <dgm:prSet presAssocID="{9A7E53AA-66E6-4A94-B97C-929EEED7901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34219BE-95AF-4335-BD7D-7BD0B42AF6D5}" srcId="{9A7E53AA-66E6-4A94-B97C-929EEED7901E}" destId="{A7DB11E8-47FA-4345-B9FF-6A0AB536B38E}" srcOrd="2" destOrd="0" parTransId="{1C9FD734-DA33-4762-B2F3-1867FB3CC2E2}" sibTransId="{DF75B2B0-5E29-409F-BC88-01DD75CCD1B1}"/>
    <dgm:cxn modelId="{E30F8BCB-1C8F-4F47-9081-7BE64E6AEDA3}" type="presOf" srcId="{A7DB11E8-47FA-4345-B9FF-6A0AB536B38E}" destId="{741FF3ED-E080-450A-A2E4-C2C8DAF3BEA9}" srcOrd="1" destOrd="0" presId="urn:microsoft.com/office/officeart/2005/8/layout/venn2"/>
    <dgm:cxn modelId="{8D7DAC5B-A37E-46DC-A980-C63DC12C4E49}" type="presOf" srcId="{9A7E53AA-66E6-4A94-B97C-929EEED7901E}" destId="{BBA648BF-27B3-46FC-B426-572E0AC89B96}" srcOrd="0" destOrd="0" presId="urn:microsoft.com/office/officeart/2005/8/layout/venn2"/>
    <dgm:cxn modelId="{6341A875-74F6-40E0-87AC-71D08011C279}" srcId="{9A7E53AA-66E6-4A94-B97C-929EEED7901E}" destId="{0F34F4AD-FF6B-46FC-BB05-9861DEF8341F}" srcOrd="1" destOrd="0" parTransId="{F2A9C866-DA01-4762-8BE5-40D87C91EFBE}" sibTransId="{F5E8EE56-FDD8-42F0-A066-63418B328124}"/>
    <dgm:cxn modelId="{E4C82D42-4C77-4BBD-A1D6-1BF1C2E9F95D}" srcId="{9A7E53AA-66E6-4A94-B97C-929EEED7901E}" destId="{B547D8FB-06D2-4E7C-A475-268F191E19E5}" srcOrd="0" destOrd="0" parTransId="{7A390D98-DD08-4D50-91CB-9B8AE32A911C}" sibTransId="{4F3DDEC9-115E-46E8-A3E3-E0186BBAD23E}"/>
    <dgm:cxn modelId="{662FD88F-191F-41D4-86D3-2A48386B366E}" type="presOf" srcId="{B547D8FB-06D2-4E7C-A475-268F191E19E5}" destId="{848CD26E-59DC-4DBB-B272-1EBFD43636EC}" srcOrd="1" destOrd="0" presId="urn:microsoft.com/office/officeart/2005/8/layout/venn2"/>
    <dgm:cxn modelId="{64BC67F2-EFC6-4A05-A5FF-61E2DDC11F05}" type="presOf" srcId="{A7DB11E8-47FA-4345-B9FF-6A0AB536B38E}" destId="{2E045A6E-ADE2-4BA2-AF3C-C43CB0315024}" srcOrd="0" destOrd="0" presId="urn:microsoft.com/office/officeart/2005/8/layout/venn2"/>
    <dgm:cxn modelId="{9F58FCFB-FFF9-4D29-9268-7F429C56AB3B}" type="presOf" srcId="{0F34F4AD-FF6B-46FC-BB05-9861DEF8341F}" destId="{BCAA00F3-BB8B-40CF-B987-9E8D3A440CDB}" srcOrd="0" destOrd="0" presId="urn:microsoft.com/office/officeart/2005/8/layout/venn2"/>
    <dgm:cxn modelId="{E202F807-A35B-41C8-ADA6-B088A678D893}" type="presOf" srcId="{B547D8FB-06D2-4E7C-A475-268F191E19E5}" destId="{4A1C5445-54E2-479B-A41A-663143CAE966}" srcOrd="0" destOrd="0" presId="urn:microsoft.com/office/officeart/2005/8/layout/venn2"/>
    <dgm:cxn modelId="{1911EA22-8AD4-46BA-BADE-688F6E827418}" type="presOf" srcId="{0F34F4AD-FF6B-46FC-BB05-9861DEF8341F}" destId="{FACC4D15-4841-4E69-A25E-3C9770ED40E9}" srcOrd="1" destOrd="0" presId="urn:microsoft.com/office/officeart/2005/8/layout/venn2"/>
    <dgm:cxn modelId="{8A3EE551-0C57-4E50-90B3-BBB1C6832697}" type="presParOf" srcId="{BBA648BF-27B3-46FC-B426-572E0AC89B96}" destId="{B9DBBD03-8700-49D8-8035-4E10584D46D2}" srcOrd="0" destOrd="0" presId="urn:microsoft.com/office/officeart/2005/8/layout/venn2"/>
    <dgm:cxn modelId="{68BCD51F-38C5-4158-BE39-1FF4289143F7}" type="presParOf" srcId="{B9DBBD03-8700-49D8-8035-4E10584D46D2}" destId="{4A1C5445-54E2-479B-A41A-663143CAE966}" srcOrd="0" destOrd="0" presId="urn:microsoft.com/office/officeart/2005/8/layout/venn2"/>
    <dgm:cxn modelId="{04798A77-F652-40D4-9F44-105ABF5CA331}" type="presParOf" srcId="{B9DBBD03-8700-49D8-8035-4E10584D46D2}" destId="{848CD26E-59DC-4DBB-B272-1EBFD43636EC}" srcOrd="1" destOrd="0" presId="urn:microsoft.com/office/officeart/2005/8/layout/venn2"/>
    <dgm:cxn modelId="{D3B7716F-4957-4BEC-9C5E-053AABB30F5C}" type="presParOf" srcId="{BBA648BF-27B3-46FC-B426-572E0AC89B96}" destId="{FF64EC5F-F2FB-49EA-9914-35FE0CD9512D}" srcOrd="1" destOrd="0" presId="urn:microsoft.com/office/officeart/2005/8/layout/venn2"/>
    <dgm:cxn modelId="{BFBE5343-FC50-43DE-9C53-89EB17AE337C}" type="presParOf" srcId="{FF64EC5F-F2FB-49EA-9914-35FE0CD9512D}" destId="{BCAA00F3-BB8B-40CF-B987-9E8D3A440CDB}" srcOrd="0" destOrd="0" presId="urn:microsoft.com/office/officeart/2005/8/layout/venn2"/>
    <dgm:cxn modelId="{8E6B1698-51BA-4186-A028-BD97D80DF8AE}" type="presParOf" srcId="{FF64EC5F-F2FB-49EA-9914-35FE0CD9512D}" destId="{FACC4D15-4841-4E69-A25E-3C9770ED40E9}" srcOrd="1" destOrd="0" presId="urn:microsoft.com/office/officeart/2005/8/layout/venn2"/>
    <dgm:cxn modelId="{43CC4759-057F-4C5D-92BF-6BD0C781B12E}" type="presParOf" srcId="{BBA648BF-27B3-46FC-B426-572E0AC89B96}" destId="{8EEEA4C9-423A-4691-8177-133725D30B79}" srcOrd="2" destOrd="0" presId="urn:microsoft.com/office/officeart/2005/8/layout/venn2"/>
    <dgm:cxn modelId="{C89D81EA-A854-418D-8E1A-76AD0A80A3E4}" type="presParOf" srcId="{8EEEA4C9-423A-4691-8177-133725D30B79}" destId="{2E045A6E-ADE2-4BA2-AF3C-C43CB0315024}" srcOrd="0" destOrd="0" presId="urn:microsoft.com/office/officeart/2005/8/layout/venn2"/>
    <dgm:cxn modelId="{D1132D0E-719D-4DD0-BB9F-4FA09C7D9528}" type="presParOf" srcId="{8EEEA4C9-423A-4691-8177-133725D30B79}" destId="{741FF3ED-E080-450A-A2E4-C2C8DAF3BE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Projet</a:t>
          </a:r>
          <a:endParaRPr lang="fr-BE" sz="15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Analyste</a:t>
          </a:r>
          <a:endParaRPr lang="fr-BE" sz="15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Architecte</a:t>
          </a:r>
          <a:endParaRPr lang="fr-BE" sz="15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technique</a:t>
          </a:r>
          <a:endParaRPr lang="fr-BE" sz="15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1</a:t>
          </a:r>
          <a:endParaRPr lang="fr-BE" sz="15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2</a:t>
          </a:r>
          <a:endParaRPr lang="fr-BE" sz="1500" kern="1200" dirty="0"/>
        </a:p>
      </dsp:txBody>
      <dsp:txXfrm>
        <a:off x="3665096" y="2571009"/>
        <a:ext cx="1206754" cy="60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2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« Projet »</a:t>
          </a:r>
          <a:endParaRPr lang="fr-BE" sz="19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Client</a:t>
          </a:r>
          <a:endParaRPr lang="fr-BE" sz="19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Chef de projet</a:t>
          </a:r>
          <a:endParaRPr lang="fr-BE" sz="19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Analyste</a:t>
          </a:r>
          <a:endParaRPr lang="fr-BE" sz="19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Développeur</a:t>
          </a:r>
          <a:endParaRPr lang="fr-BE" sz="19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Testeur</a:t>
          </a:r>
          <a:endParaRPr lang="fr-BE" sz="1900" kern="1200" dirty="0"/>
        </a:p>
      </dsp:txBody>
      <dsp:txXfrm>
        <a:off x="6985771" y="1326279"/>
        <a:ext cx="1443192" cy="721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C5445-54E2-479B-A41A-663143CAE966}">
      <dsp:nvSpPr>
        <dsp:cNvPr id="0" name=""/>
        <dsp:cNvSpPr/>
      </dsp:nvSpPr>
      <dsp:spPr>
        <a:xfrm>
          <a:off x="182562" y="0"/>
          <a:ext cx="4064000" cy="4064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Agile</a:t>
          </a:r>
          <a:endParaRPr lang="fr-BE" sz="2000" kern="1200" dirty="0"/>
        </a:p>
      </dsp:txBody>
      <dsp:txXfrm>
        <a:off x="1504378" y="203199"/>
        <a:ext cx="1420368" cy="609600"/>
      </dsp:txXfrm>
    </dsp:sp>
    <dsp:sp modelId="{BCAA00F3-BB8B-40CF-B987-9E8D3A440CDB}">
      <dsp:nvSpPr>
        <dsp:cNvPr id="0" name=""/>
        <dsp:cNvSpPr/>
      </dsp:nvSpPr>
      <dsp:spPr>
        <a:xfrm>
          <a:off x="690562" y="1015999"/>
          <a:ext cx="3048000" cy="30480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err="1" smtClean="0"/>
            <a:t>Scrum</a:t>
          </a:r>
          <a:endParaRPr lang="fr-BE" sz="2000" kern="1200" dirty="0"/>
        </a:p>
      </dsp:txBody>
      <dsp:txXfrm>
        <a:off x="1504378" y="1206499"/>
        <a:ext cx="1420368" cy="571500"/>
      </dsp:txXfrm>
    </dsp:sp>
    <dsp:sp modelId="{2E045A6E-ADE2-4BA2-AF3C-C43CB0315024}">
      <dsp:nvSpPr>
        <dsp:cNvPr id="0" name=""/>
        <dsp:cNvSpPr/>
      </dsp:nvSpPr>
      <dsp:spPr>
        <a:xfrm>
          <a:off x="1198562" y="2032000"/>
          <a:ext cx="2032000" cy="2032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XP</a:t>
          </a:r>
          <a:endParaRPr lang="fr-BE" sz="2000" kern="1200" dirty="0"/>
        </a:p>
      </dsp:txBody>
      <dsp:txXfrm>
        <a:off x="1496141" y="2540000"/>
        <a:ext cx="143684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00261" y="259705"/>
          <a:ext cx="1928830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23919" y="283363"/>
        <a:ext cx="1881514" cy="760442"/>
      </dsp:txXfrm>
    </dsp:sp>
    <dsp:sp modelId="{31BB16C8-22D3-41F6-9298-4BE990541E12}">
      <dsp:nvSpPr>
        <dsp:cNvPr id="0" name=""/>
        <dsp:cNvSpPr/>
      </dsp:nvSpPr>
      <dsp:spPr>
        <a:xfrm rot="2160000">
          <a:off x="362290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707716" y="1362204"/>
        <a:ext cx="670531" cy="169629"/>
      </dsp:txXfrm>
    </dsp:sp>
    <dsp:sp modelId="{4A22F0C4-793D-4C9F-8F36-B96C3E6C984E}">
      <dsp:nvSpPr>
        <dsp:cNvPr id="0" name=""/>
        <dsp:cNvSpPr/>
      </dsp:nvSpPr>
      <dsp:spPr>
        <a:xfrm>
          <a:off x="4313528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337186" y="1850232"/>
        <a:ext cx="1568201" cy="760442"/>
      </dsp:txXfrm>
    </dsp:sp>
    <dsp:sp modelId="{3E8BEBD0-8682-4DEC-A6BC-0E2E9E8220F0}">
      <dsp:nvSpPr>
        <dsp:cNvPr id="0" name=""/>
        <dsp:cNvSpPr/>
      </dsp:nvSpPr>
      <dsp:spPr>
        <a:xfrm rot="6480000">
          <a:off x="428933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374145" y="3413263"/>
        <a:ext cx="670531" cy="169629"/>
      </dsp:txXfrm>
    </dsp:sp>
    <dsp:sp modelId="{D8D1562E-85F7-4127-8045-AD0BE6F7F65D}">
      <dsp:nvSpPr>
        <dsp:cNvPr id="0" name=""/>
        <dsp:cNvSpPr/>
      </dsp:nvSpPr>
      <dsp:spPr>
        <a:xfrm>
          <a:off x="3489776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513434" y="4385480"/>
        <a:ext cx="1568201" cy="760442"/>
      </dsp:txXfrm>
    </dsp:sp>
    <dsp:sp modelId="{AC90ACAA-DE54-4BAA-B107-2940356C7249}">
      <dsp:nvSpPr>
        <dsp:cNvPr id="0" name=""/>
        <dsp:cNvSpPr/>
      </dsp:nvSpPr>
      <dsp:spPr>
        <a:xfrm rot="10800000">
          <a:off x="2544596" y="4624344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629410" y="4680887"/>
        <a:ext cx="670531" cy="169629"/>
      </dsp:txXfrm>
    </dsp:sp>
    <dsp:sp modelId="{D853BC0D-06AD-4554-87F0-267FD59A5FC5}">
      <dsp:nvSpPr>
        <dsp:cNvPr id="0" name=""/>
        <dsp:cNvSpPr/>
      </dsp:nvSpPr>
      <dsp:spPr>
        <a:xfrm>
          <a:off x="824059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847717" y="4385480"/>
        <a:ext cx="1568201" cy="760442"/>
      </dsp:txXfrm>
    </dsp:sp>
    <dsp:sp modelId="{F4EBB476-E465-49F6-B316-E1A60BF51D37}">
      <dsp:nvSpPr>
        <dsp:cNvPr id="0" name=""/>
        <dsp:cNvSpPr/>
      </dsp:nvSpPr>
      <dsp:spPr>
        <a:xfrm rot="15120000">
          <a:off x="79986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884675" y="3413263"/>
        <a:ext cx="670531" cy="169629"/>
      </dsp:txXfrm>
    </dsp:sp>
    <dsp:sp modelId="{ADA6C99E-E744-46E6-841F-B66BCB262CAE}">
      <dsp:nvSpPr>
        <dsp:cNvPr id="0" name=""/>
        <dsp:cNvSpPr/>
      </dsp:nvSpPr>
      <dsp:spPr>
        <a:xfrm>
          <a:off x="307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23965" y="1850232"/>
        <a:ext cx="1568201" cy="760442"/>
      </dsp:txXfrm>
    </dsp:sp>
    <dsp:sp modelId="{9DCB4C6D-B2F8-4F13-8DD6-A3A4808F5B70}">
      <dsp:nvSpPr>
        <dsp:cNvPr id="0" name=""/>
        <dsp:cNvSpPr/>
      </dsp:nvSpPr>
      <dsp:spPr>
        <a:xfrm rot="19440000">
          <a:off x="146629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551106" y="1362204"/>
        <a:ext cx="670531" cy="169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95631" y="2899865"/>
        <a:ext cx="1136754" cy="6942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25925" y="1056186"/>
        <a:ext cx="1431743" cy="6942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320914" y="1978026"/>
        <a:ext cx="1136754" cy="6942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320914" y="2899865"/>
        <a:ext cx="1136754" cy="6942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320914" y="3821705"/>
        <a:ext cx="1136754" cy="6942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69604" y="1056186"/>
        <a:ext cx="1431743" cy="6942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64593" y="1978026"/>
        <a:ext cx="1136754" cy="6942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64593" y="2899865"/>
        <a:ext cx="1136754" cy="6942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78993" y="3836105"/>
        <a:ext cx="1107954" cy="665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713284" y="1056186"/>
        <a:ext cx="1431743" cy="6942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4008272" y="1978026"/>
        <a:ext cx="1136754" cy="6942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4008272" y="2899865"/>
        <a:ext cx="1136754" cy="6942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4008272" y="3821705"/>
        <a:ext cx="1136754" cy="6942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56963" y="1056186"/>
        <a:ext cx="1431743" cy="6942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51952" y="1978026"/>
        <a:ext cx="1136754" cy="6942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51952" y="2899865"/>
        <a:ext cx="1136754" cy="6942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51952" y="3821705"/>
        <a:ext cx="1136754" cy="6942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400643" y="1056186"/>
        <a:ext cx="1431743" cy="6942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95631" y="1978026"/>
        <a:ext cx="1136754" cy="6942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95631" y="2899865"/>
        <a:ext cx="1136754" cy="69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01/04/2011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64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1026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80728"/>
            <a:ext cx="4780704" cy="8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cts\PDA - DotNetHub\Publicité\Logos\Journée Agile\Logo-Noi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62" y="820737"/>
            <a:ext cx="1575461" cy="9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2050" name="Picture 2" descr="D:\Projects\PDA - DotNetHub\Publicité\Logos\logodotnethu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7563"/>
            <a:ext cx="3059832" cy="5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ayola.fr/" TargetMode="External"/><Relationship Id="rId3" Type="http://schemas.openxmlformats.org/officeDocument/2006/relationships/image" Target="../media/image12.gif"/><Relationship Id="rId7" Type="http://schemas.openxmlformats.org/officeDocument/2006/relationships/hyperlink" Target="http://gris-bouilli.blogspo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hode-agile.org/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norman@dotneth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autreppe.com/" TargetMode="External"/><Relationship Id="rId5" Type="http://schemas.openxmlformats.org/officeDocument/2006/relationships/hyperlink" Target="mailto:pierre@dotnethub.be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utreppe.com/" TargetMode="External"/><Relationship Id="rId7" Type="http://schemas.openxmlformats.org/officeDocument/2006/relationships/hyperlink" Target="http://www.fredericdoillon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jectmentor.com/" TargetMode="External"/><Relationship Id="rId5" Type="http://schemas.openxmlformats.org/officeDocument/2006/relationships/hyperlink" Target="http://emmanuelchenu.blogspot.com/" TargetMode="External"/><Relationship Id="rId4" Type="http://schemas.openxmlformats.org/officeDocument/2006/relationships/hyperlink" Target="http://www.methode-agile.org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www.amazon.fr/gp/product/images/2912843073/ref=dp_image_0?ie=UTF8&amp;n=301061&amp;s=books" TargetMode="External"/><Relationship Id="rId7" Type="http://schemas.openxmlformats.org/officeDocument/2006/relationships/hyperlink" Target="http://www.amazon.fr/gp/reader/0131857258/ref=sib_dp_pt#reader-link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amazon.fr/gp/product/images/2212125186/ref=dp_image_0?ie=UTF8&amp;n=301061&amp;s=books" TargetMode="Externa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59632" y="2143116"/>
            <a:ext cx="6455640" cy="498475"/>
          </a:xfrm>
        </p:spPr>
        <p:txBody>
          <a:bodyPr>
            <a:normAutofit fontScale="90000"/>
          </a:bodyPr>
          <a:lstStyle/>
          <a:p>
            <a:r>
              <a:rPr lang="fr-BE" sz="2000" b="1" dirty="0" smtClean="0"/>
              <a:t>Les méthodes Agiles </a:t>
            </a:r>
            <a:r>
              <a:rPr lang="fr-BE" sz="2000" b="1" dirty="0"/>
              <a:t>dans le </a:t>
            </a:r>
            <a:r>
              <a:rPr lang="fr-BE" sz="2000" b="1" dirty="0" smtClean="0"/>
              <a:t>développement </a:t>
            </a:r>
            <a:r>
              <a:rPr lang="fr-BE" sz="2000" b="1" dirty="0"/>
              <a:t>de </a:t>
            </a:r>
            <a:r>
              <a:rPr lang="fr-BE" sz="2000" b="1" dirty="0" smtClean="0"/>
              <a:t>logiciels</a:t>
            </a:r>
            <a:endParaRPr lang="fr-BE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err="1" smtClean="0"/>
              <a:t>Cefora</a:t>
            </a:r>
            <a:r>
              <a:rPr lang="fr-BE" dirty="0" smtClean="0"/>
              <a:t> </a:t>
            </a:r>
            <a:r>
              <a:rPr lang="fr-BE" dirty="0" err="1" smtClean="0"/>
              <a:t>asbl</a:t>
            </a:r>
            <a:r>
              <a:rPr lang="fr-BE" dirty="0"/>
              <a:t> - SIN81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14287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nouvelle façon de travailler</a:t>
            </a:r>
            <a:endParaRPr lang="fr-BE" dirty="0"/>
          </a:p>
        </p:txBody>
      </p:sp>
      <p:pic>
        <p:nvPicPr>
          <p:cNvPr id="2051" name="Picture 3" descr="D:\Projects\PDA - Articles\2010-04-21 - Introduction à l'agilité\coloring153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9" y="1129028"/>
            <a:ext cx="2827477" cy="3585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Downloads\Microsoft Clip Organizer\j007871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58016" y="3142558"/>
            <a:ext cx="428628" cy="853119"/>
          </a:xfrm>
          <a:prstGeom prst="rect">
            <a:avLst/>
          </a:prstGeom>
          <a:noFill/>
        </p:spPr>
      </p:pic>
      <p:pic>
        <p:nvPicPr>
          <p:cNvPr id="2055" name="Picture 7" descr="http://1.bp.blogspot.com/_vtY0yngfotA/SD8P56H0eAI/AAAAAAAAAD0/y5w6Gpueufs/s320/barque_n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4214842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7" name="Picture 9" descr="D:\Downloads\Microsoft Clip Organizer\j0078622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1" b="14140"/>
          <a:stretch>
            <a:fillRect/>
          </a:stretch>
        </p:blipFill>
        <p:spPr bwMode="auto">
          <a:xfrm rot="21068447">
            <a:off x="2430660" y="3118225"/>
            <a:ext cx="632231" cy="115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Images de </a:t>
            </a:r>
            <a:r>
              <a:rPr lang="fr-BE" i="1" dirty="0" smtClean="0">
                <a:hlinkClick r:id="rId7"/>
              </a:rPr>
              <a:t>http://gris-bouilli.blogspot.com/</a:t>
            </a:r>
            <a:r>
              <a:rPr lang="fr-BE" i="1" dirty="0" smtClean="0"/>
              <a:t> et </a:t>
            </a:r>
            <a:r>
              <a:rPr lang="fr-BE" i="1" dirty="0" smtClean="0">
                <a:hlinkClick r:id="rId8"/>
              </a:rPr>
              <a:t>www.crayola.fr</a:t>
            </a:r>
            <a:endParaRPr lang="fr-BE" i="1" dirty="0"/>
          </a:p>
        </p:txBody>
      </p:sp>
      <p:pic>
        <p:nvPicPr>
          <p:cNvPr id="10" name="Picture 8" descr="D:\Downloads\Microsoft Clip Organizer\j0078742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1"/>
          <a:stretch>
            <a:fillRect/>
          </a:stretch>
        </p:blipFill>
        <p:spPr bwMode="auto">
          <a:xfrm rot="20472090">
            <a:off x="2023766" y="3597722"/>
            <a:ext cx="1071570" cy="766832"/>
          </a:xfrm>
          <a:prstGeom prst="rect">
            <a:avLst/>
          </a:prstGeom>
          <a:noFill/>
        </p:spPr>
      </p:pic>
      <p:sp>
        <p:nvSpPr>
          <p:cNvPr id="11" name="Client"/>
          <p:cNvSpPr txBox="1"/>
          <p:nvPr/>
        </p:nvSpPr>
        <p:spPr>
          <a:xfrm>
            <a:off x="6158657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Client</a:t>
            </a:r>
            <a:endParaRPr lang="fr-BE" i="1" dirty="0"/>
          </a:p>
        </p:txBody>
      </p:sp>
      <p:sp>
        <p:nvSpPr>
          <p:cNvPr id="12" name="Fournisseur"/>
          <p:cNvSpPr txBox="1"/>
          <p:nvPr/>
        </p:nvSpPr>
        <p:spPr>
          <a:xfrm>
            <a:off x="1464447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Fournisseur</a:t>
            </a:r>
            <a:endParaRPr lang="fr-BE" i="1" dirty="0"/>
          </a:p>
        </p:txBody>
      </p:sp>
      <p:sp>
        <p:nvSpPr>
          <p:cNvPr id="13" name="Equipe Projet"/>
          <p:cNvSpPr txBox="1"/>
          <p:nvPr/>
        </p:nvSpPr>
        <p:spPr>
          <a:xfrm>
            <a:off x="1464447" y="24881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Equipe « Projet »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357290" y="1071546"/>
            <a:ext cx="6429420" cy="4714908"/>
            <a:chOff x="4214810" y="2922810"/>
            <a:chExt cx="4857784" cy="34351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2922810"/>
              <a:ext cx="4857784" cy="34351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000628" y="2922810"/>
              <a:ext cx="3286148" cy="2690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i="1" dirty="0" smtClean="0"/>
                <a:t>D’après un article d’E. Chenu</a:t>
              </a:r>
              <a:endParaRPr lang="fr-BE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Représentation des méthodes Agiles</a:t>
            </a:r>
            <a:endParaRPr lang="fr-B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1076211"/>
              </p:ext>
            </p:extLst>
          </p:nvPr>
        </p:nvGraphicFramePr>
        <p:xfrm>
          <a:off x="2357438" y="1397000"/>
          <a:ext cx="4429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745915"/>
          </a:xfrm>
        </p:spPr>
        <p:txBody>
          <a:bodyPr/>
          <a:lstStyle/>
          <a:p>
            <a:r>
              <a:rPr lang="fr-FR" dirty="0"/>
              <a:t>3 réunions</a:t>
            </a:r>
          </a:p>
          <a:p>
            <a:pPr lvl="2"/>
            <a:r>
              <a:rPr lang="en-US" dirty="0"/>
              <a:t>Daily scrum (stand-up)</a:t>
            </a:r>
            <a:endParaRPr lang="fr-FR" dirty="0"/>
          </a:p>
          <a:p>
            <a:pPr lvl="2"/>
            <a:r>
              <a:rPr lang="fr-FR" dirty="0"/>
              <a:t>Planning Game</a:t>
            </a:r>
          </a:p>
          <a:p>
            <a:pPr lvl="2"/>
            <a:r>
              <a:rPr lang="fr-FR" dirty="0"/>
              <a:t>Revue de sprint</a:t>
            </a:r>
          </a:p>
          <a:p>
            <a:r>
              <a:rPr lang="fr-FR" dirty="0"/>
              <a:t>3 </a:t>
            </a:r>
            <a:r>
              <a:rPr lang="fr-FR" dirty="0" smtClean="0"/>
              <a:t>rôles</a:t>
            </a:r>
            <a:endParaRPr lang="fr-FR" dirty="0"/>
          </a:p>
          <a:p>
            <a:pPr lvl="2"/>
            <a:r>
              <a:rPr lang="fr-FR" dirty="0" err="1"/>
              <a:t>Scrum</a:t>
            </a:r>
            <a:r>
              <a:rPr lang="fr-FR" dirty="0"/>
              <a:t> </a:t>
            </a:r>
            <a:r>
              <a:rPr lang="fr-FR" dirty="0" smtClean="0"/>
              <a:t>Master</a:t>
            </a:r>
            <a:endParaRPr lang="fr-FR" dirty="0"/>
          </a:p>
          <a:p>
            <a:pPr lvl="2"/>
            <a:r>
              <a:rPr lang="fr-FR" dirty="0"/>
              <a:t>Product </a:t>
            </a:r>
            <a:r>
              <a:rPr lang="fr-FR" dirty="0" err="1" smtClean="0"/>
              <a:t>Owner</a:t>
            </a:r>
            <a:endParaRPr lang="fr-FR" dirty="0"/>
          </a:p>
          <a:p>
            <a:pPr lvl="2"/>
            <a:r>
              <a:rPr lang="fr-FR" dirty="0"/>
              <a:t>Equipier</a:t>
            </a:r>
          </a:p>
          <a:p>
            <a:r>
              <a:rPr lang="fr-FR" dirty="0"/>
              <a:t>2 </a:t>
            </a:r>
            <a:r>
              <a:rPr lang="fr-FR" dirty="0" smtClean="0"/>
              <a:t>listes</a:t>
            </a:r>
            <a:endParaRPr lang="fr-FR" dirty="0"/>
          </a:p>
          <a:p>
            <a:pPr lvl="2"/>
            <a:r>
              <a:rPr lang="fr-FR" dirty="0"/>
              <a:t>Product </a:t>
            </a:r>
            <a:r>
              <a:rPr lang="fr-FR" dirty="0" err="1"/>
              <a:t>backlog</a:t>
            </a:r>
            <a:endParaRPr lang="fr-FR" dirty="0"/>
          </a:p>
          <a:p>
            <a:pPr lvl="2"/>
            <a:r>
              <a:rPr lang="fr-FR" dirty="0"/>
              <a:t>Sprint </a:t>
            </a:r>
            <a:r>
              <a:rPr lang="fr-FR" dirty="0" err="1"/>
              <a:t>backlog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vision SCRUM : conduite de projet </a:t>
            </a:r>
            <a:r>
              <a:rPr lang="fr-FR" dirty="0" smtClean="0"/>
              <a:t>agile – 2/2</a:t>
            </a:r>
            <a:endParaRPr lang="en-GB" dirty="0"/>
          </a:p>
        </p:txBody>
      </p:sp>
      <p:pic>
        <p:nvPicPr>
          <p:cNvPr id="4" name="Content Placeholder 3" descr="VueGlobaleScru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1772816"/>
            <a:ext cx="85070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8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  <a:endParaRPr lang="fr-BE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5"/>
              </a:rPr>
              <a:t>pierre@dotnethub.be</a:t>
            </a:r>
            <a:endParaRPr lang="fr-BE" dirty="0" smtClean="0"/>
          </a:p>
          <a:p>
            <a:r>
              <a:rPr lang="fr-BE" dirty="0" smtClean="0">
                <a:hlinkClick r:id="rId6"/>
              </a:rPr>
              <a:t>www.pedautreppe.com</a:t>
            </a:r>
            <a:endParaRPr lang="fr-B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7"/>
              </a:rPr>
              <a:t>norman@dotnethub.be</a:t>
            </a:r>
            <a:endParaRPr lang="fr-BE" dirty="0" smtClean="0"/>
          </a:p>
          <a:p>
            <a:r>
              <a:rPr lang="fr-BE" dirty="0" smtClean="0">
                <a:hlinkClick r:id="rId8"/>
              </a:rPr>
              <a:t>http://www.methode-agile.org/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518973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BE" sz="3600" dirty="0" smtClean="0"/>
              <a:t> Que veut dire « Terminé » ?</a:t>
            </a:r>
            <a:endParaRPr lang="fr-BE" sz="3600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647547"/>
            <a:ext cx="8286808" cy="464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0" y="702837"/>
            <a:ext cx="7467964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88" y="642918"/>
            <a:ext cx="6732645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Passons à l’action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4" cstate="screen">
            <a:alphaModFix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5" name="Content Placeholder 6" descr="balayer.bmp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0223" y="1335060"/>
            <a:ext cx="4528514" cy="4187881"/>
          </a:xfrm>
        </p:spPr>
      </p:pic>
      <p:pic>
        <p:nvPicPr>
          <p:cNvPr id="6" name="Picture 5" descr="mountain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8" y="1331207"/>
            <a:ext cx="4206240" cy="419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88463"/>
              </p:ext>
            </p:extLst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Tests </a:t>
            </a:r>
            <a:r>
              <a:rPr lang="fr-BE" dirty="0" smtClean="0"/>
              <a:t>Unitaires – Le cycle Test </a:t>
            </a:r>
            <a:r>
              <a:rPr lang="fr-BE" dirty="0" err="1" smtClean="0"/>
              <a:t>Driven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457200" y="795338"/>
            <a:ext cx="8229600" cy="5297958"/>
          </a:xfrm>
          <a:prstGeom prst="rect">
            <a:avLst/>
          </a:prstGeom>
          <a:ln w="28575"/>
        </p:spPr>
      </p:sp>
      <p:sp>
        <p:nvSpPr>
          <p:cNvPr id="71" name="Freeform 70"/>
          <p:cNvSpPr/>
          <p:nvPr/>
        </p:nvSpPr>
        <p:spPr>
          <a:xfrm>
            <a:off x="1820624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5091" y="357241"/>
                </a:moveTo>
                <a:arcTo wR="2350909" hR="2350909" stAng="14279956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factoring"/>
          <p:cNvSpPr/>
          <p:nvPr/>
        </p:nvSpPr>
        <p:spPr>
          <a:xfrm>
            <a:off x="138565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err="1" smtClean="0"/>
              <a:t>Refactoring</a:t>
            </a:r>
            <a:endParaRPr lang="fr-BE" sz="2400" kern="1200" dirty="0" smtClean="0"/>
          </a:p>
        </p:txBody>
      </p:sp>
      <p:sp>
        <p:nvSpPr>
          <p:cNvPr id="73" name="Freeform 72"/>
          <p:cNvSpPr/>
          <p:nvPr/>
        </p:nvSpPr>
        <p:spPr>
          <a:xfrm>
            <a:off x="1913476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7870" y="1750852"/>
                </a:moveTo>
                <a:arcTo wR="2350909" hR="2350909" stAng="11687285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Test OK"/>
          <p:cNvSpPr/>
          <p:nvPr/>
        </p:nvSpPr>
        <p:spPr>
          <a:xfrm>
            <a:off x="565228" y="3573017"/>
            <a:ext cx="2836647" cy="824065"/>
          </a:xfrm>
          <a:custGeom>
            <a:avLst/>
            <a:gdLst>
              <a:gd name="connsiteX0" fmla="*/ 0 w 2836647"/>
              <a:gd name="connsiteY0" fmla="*/ 137347 h 824065"/>
              <a:gd name="connsiteX1" fmla="*/ 137347 w 2836647"/>
              <a:gd name="connsiteY1" fmla="*/ 0 h 824065"/>
              <a:gd name="connsiteX2" fmla="*/ 2699300 w 2836647"/>
              <a:gd name="connsiteY2" fmla="*/ 0 h 824065"/>
              <a:gd name="connsiteX3" fmla="*/ 2836647 w 2836647"/>
              <a:gd name="connsiteY3" fmla="*/ 137347 h 824065"/>
              <a:gd name="connsiteX4" fmla="*/ 2836647 w 2836647"/>
              <a:gd name="connsiteY4" fmla="*/ 686718 h 824065"/>
              <a:gd name="connsiteX5" fmla="*/ 2699300 w 2836647"/>
              <a:gd name="connsiteY5" fmla="*/ 824065 h 824065"/>
              <a:gd name="connsiteX6" fmla="*/ 137347 w 2836647"/>
              <a:gd name="connsiteY6" fmla="*/ 824065 h 824065"/>
              <a:gd name="connsiteX7" fmla="*/ 0 w 2836647"/>
              <a:gd name="connsiteY7" fmla="*/ 686718 h 824065"/>
              <a:gd name="connsiteX8" fmla="*/ 0 w 2836647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647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99300" y="0"/>
                </a:lnTo>
                <a:cubicBezTo>
                  <a:pt x="2775155" y="0"/>
                  <a:pt x="2836647" y="61492"/>
                  <a:pt x="2836647" y="137347"/>
                </a:cubicBezTo>
                <a:lnTo>
                  <a:pt x="2836647" y="686718"/>
                </a:lnTo>
                <a:cubicBezTo>
                  <a:pt x="2836647" y="762573"/>
                  <a:pt x="2775155" y="824065"/>
                  <a:pt x="2699300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passe</a:t>
            </a:r>
          </a:p>
        </p:txBody>
      </p:sp>
      <p:sp>
        <p:nvSpPr>
          <p:cNvPr id="75" name="Freeform 74"/>
          <p:cNvSpPr/>
          <p:nvPr/>
        </p:nvSpPr>
        <p:spPr>
          <a:xfrm>
            <a:off x="1996146" y="142513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5369" y="3685249"/>
                </a:moveTo>
                <a:arcTo wR="2350909" hR="2350909" stAng="8725083" swAng="86953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Implémentation"/>
          <p:cNvSpPr/>
          <p:nvPr/>
        </p:nvSpPr>
        <p:spPr>
          <a:xfrm>
            <a:off x="1540924" y="5266779"/>
            <a:ext cx="2761048" cy="824065"/>
          </a:xfrm>
          <a:custGeom>
            <a:avLst/>
            <a:gdLst>
              <a:gd name="connsiteX0" fmla="*/ 0 w 2761048"/>
              <a:gd name="connsiteY0" fmla="*/ 137347 h 824065"/>
              <a:gd name="connsiteX1" fmla="*/ 137347 w 2761048"/>
              <a:gd name="connsiteY1" fmla="*/ 0 h 824065"/>
              <a:gd name="connsiteX2" fmla="*/ 2623701 w 2761048"/>
              <a:gd name="connsiteY2" fmla="*/ 0 h 824065"/>
              <a:gd name="connsiteX3" fmla="*/ 2761048 w 2761048"/>
              <a:gd name="connsiteY3" fmla="*/ 137347 h 824065"/>
              <a:gd name="connsiteX4" fmla="*/ 2761048 w 2761048"/>
              <a:gd name="connsiteY4" fmla="*/ 686718 h 824065"/>
              <a:gd name="connsiteX5" fmla="*/ 2623701 w 2761048"/>
              <a:gd name="connsiteY5" fmla="*/ 824065 h 824065"/>
              <a:gd name="connsiteX6" fmla="*/ 137347 w 2761048"/>
              <a:gd name="connsiteY6" fmla="*/ 824065 h 824065"/>
              <a:gd name="connsiteX7" fmla="*/ 0 w 2761048"/>
              <a:gd name="connsiteY7" fmla="*/ 686718 h 824065"/>
              <a:gd name="connsiteX8" fmla="*/ 0 w 2761048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048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623701" y="0"/>
                </a:lnTo>
                <a:cubicBezTo>
                  <a:pt x="2699556" y="0"/>
                  <a:pt x="2761048" y="61492"/>
                  <a:pt x="2761048" y="137347"/>
                </a:cubicBezTo>
                <a:lnTo>
                  <a:pt x="2761048" y="686718"/>
                </a:lnTo>
                <a:cubicBezTo>
                  <a:pt x="2761048" y="762573"/>
                  <a:pt x="2699556" y="824065"/>
                  <a:pt x="2623701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Implémentation</a:t>
            </a:r>
          </a:p>
        </p:txBody>
      </p:sp>
      <p:sp>
        <p:nvSpPr>
          <p:cNvPr id="77" name="Freeform 76"/>
          <p:cNvSpPr/>
          <p:nvPr/>
        </p:nvSpPr>
        <p:spPr>
          <a:xfrm>
            <a:off x="2327146" y="1670040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55311" y="4593808"/>
                </a:moveTo>
                <a:arcTo wR="2350909" hR="2350909" stAng="4353879" swAng="2092266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Test Echoue"/>
          <p:cNvSpPr/>
          <p:nvPr/>
        </p:nvSpPr>
        <p:spPr>
          <a:xfrm>
            <a:off x="5050424" y="5266786"/>
            <a:ext cx="2851949" cy="824065"/>
          </a:xfrm>
          <a:custGeom>
            <a:avLst/>
            <a:gdLst>
              <a:gd name="connsiteX0" fmla="*/ 0 w 2851949"/>
              <a:gd name="connsiteY0" fmla="*/ 137347 h 824065"/>
              <a:gd name="connsiteX1" fmla="*/ 137347 w 2851949"/>
              <a:gd name="connsiteY1" fmla="*/ 0 h 824065"/>
              <a:gd name="connsiteX2" fmla="*/ 2714602 w 2851949"/>
              <a:gd name="connsiteY2" fmla="*/ 0 h 824065"/>
              <a:gd name="connsiteX3" fmla="*/ 2851949 w 2851949"/>
              <a:gd name="connsiteY3" fmla="*/ 137347 h 824065"/>
              <a:gd name="connsiteX4" fmla="*/ 2851949 w 2851949"/>
              <a:gd name="connsiteY4" fmla="*/ 686718 h 824065"/>
              <a:gd name="connsiteX5" fmla="*/ 2714602 w 2851949"/>
              <a:gd name="connsiteY5" fmla="*/ 824065 h 824065"/>
              <a:gd name="connsiteX6" fmla="*/ 137347 w 2851949"/>
              <a:gd name="connsiteY6" fmla="*/ 824065 h 824065"/>
              <a:gd name="connsiteX7" fmla="*/ 0 w 2851949"/>
              <a:gd name="connsiteY7" fmla="*/ 686718 h 824065"/>
              <a:gd name="connsiteX8" fmla="*/ 0 w 2851949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49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714602" y="0"/>
                </a:lnTo>
                <a:cubicBezTo>
                  <a:pt x="2790457" y="0"/>
                  <a:pt x="2851949" y="61492"/>
                  <a:pt x="2851949" y="137347"/>
                </a:cubicBezTo>
                <a:lnTo>
                  <a:pt x="2851949" y="686718"/>
                </a:lnTo>
                <a:cubicBezTo>
                  <a:pt x="2851949" y="762573"/>
                  <a:pt x="2790457" y="824065"/>
                  <a:pt x="2714602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compile, mais échoue</a:t>
            </a:r>
            <a:endParaRPr lang="fr-BE" sz="2400" kern="1200" dirty="0"/>
          </a:p>
        </p:txBody>
      </p:sp>
      <p:sp>
        <p:nvSpPr>
          <p:cNvPr id="79" name="Freeform 78"/>
          <p:cNvSpPr/>
          <p:nvPr/>
        </p:nvSpPr>
        <p:spPr>
          <a:xfrm>
            <a:off x="2800020" y="1324653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18446" y="3261163"/>
                </a:moveTo>
                <a:arcTo wR="2350909" hR="2350909" stAng="1366793" swAng="894700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Ecriture API"/>
          <p:cNvSpPr/>
          <p:nvPr/>
        </p:nvSpPr>
        <p:spPr>
          <a:xfrm>
            <a:off x="6390206" y="3573017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de l’API</a:t>
            </a:r>
            <a:endParaRPr lang="fr-BE" sz="2400" kern="1200" dirty="0"/>
          </a:p>
        </p:txBody>
      </p:sp>
      <p:sp>
        <p:nvSpPr>
          <p:cNvPr id="81" name="Freeform 80"/>
          <p:cNvSpPr/>
          <p:nvPr/>
        </p:nvSpPr>
        <p:spPr>
          <a:xfrm>
            <a:off x="2852744" y="1640686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16261" y="1227922"/>
                </a:moveTo>
                <a:arcTo wR="2350909" hR="2350909" stAng="19887953" swAng="824762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Ne Compile Pas"/>
          <p:cNvSpPr/>
          <p:nvPr/>
        </p:nvSpPr>
        <p:spPr>
          <a:xfrm>
            <a:off x="5893823" y="1884862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Le test ne compile pas</a:t>
            </a:r>
            <a:endParaRPr lang="fr-BE" sz="2400" kern="1200" dirty="0"/>
          </a:p>
        </p:txBody>
      </p:sp>
      <p:sp>
        <p:nvSpPr>
          <p:cNvPr id="83" name="Freeform 82"/>
          <p:cNvSpPr/>
          <p:nvPr/>
        </p:nvSpPr>
        <p:spPr>
          <a:xfrm>
            <a:off x="2945596" y="1419082"/>
            <a:ext cx="4701819" cy="47018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68163" y="112087"/>
                </a:moveTo>
                <a:arcTo wR="2350909" hR="2350909" stAng="17265837" swAng="854207"/>
              </a:path>
            </a:pathLst>
          </a:custGeom>
          <a:noFill/>
          <a:ln w="28575"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Ecriture Test"/>
          <p:cNvSpPr/>
          <p:nvPr/>
        </p:nvSpPr>
        <p:spPr>
          <a:xfrm>
            <a:off x="3639738" y="797781"/>
            <a:ext cx="2188564" cy="824065"/>
          </a:xfrm>
          <a:custGeom>
            <a:avLst/>
            <a:gdLst>
              <a:gd name="connsiteX0" fmla="*/ 0 w 2188564"/>
              <a:gd name="connsiteY0" fmla="*/ 137347 h 824065"/>
              <a:gd name="connsiteX1" fmla="*/ 137347 w 2188564"/>
              <a:gd name="connsiteY1" fmla="*/ 0 h 824065"/>
              <a:gd name="connsiteX2" fmla="*/ 2051217 w 2188564"/>
              <a:gd name="connsiteY2" fmla="*/ 0 h 824065"/>
              <a:gd name="connsiteX3" fmla="*/ 2188564 w 2188564"/>
              <a:gd name="connsiteY3" fmla="*/ 137347 h 824065"/>
              <a:gd name="connsiteX4" fmla="*/ 2188564 w 2188564"/>
              <a:gd name="connsiteY4" fmla="*/ 686718 h 824065"/>
              <a:gd name="connsiteX5" fmla="*/ 2051217 w 2188564"/>
              <a:gd name="connsiteY5" fmla="*/ 824065 h 824065"/>
              <a:gd name="connsiteX6" fmla="*/ 137347 w 2188564"/>
              <a:gd name="connsiteY6" fmla="*/ 824065 h 824065"/>
              <a:gd name="connsiteX7" fmla="*/ 0 w 2188564"/>
              <a:gd name="connsiteY7" fmla="*/ 686718 h 824065"/>
              <a:gd name="connsiteX8" fmla="*/ 0 w 2188564"/>
              <a:gd name="connsiteY8" fmla="*/ 137347 h 8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564" h="824065">
                <a:moveTo>
                  <a:pt x="0" y="137347"/>
                </a:moveTo>
                <a:cubicBezTo>
                  <a:pt x="0" y="61492"/>
                  <a:pt x="61492" y="0"/>
                  <a:pt x="137347" y="0"/>
                </a:cubicBezTo>
                <a:lnTo>
                  <a:pt x="2051217" y="0"/>
                </a:lnTo>
                <a:cubicBezTo>
                  <a:pt x="2127072" y="0"/>
                  <a:pt x="2188564" y="61492"/>
                  <a:pt x="2188564" y="137347"/>
                </a:cubicBezTo>
                <a:lnTo>
                  <a:pt x="2188564" y="686718"/>
                </a:lnTo>
                <a:cubicBezTo>
                  <a:pt x="2188564" y="762573"/>
                  <a:pt x="2127072" y="824065"/>
                  <a:pt x="2051217" y="824065"/>
                </a:cubicBezTo>
                <a:lnTo>
                  <a:pt x="137347" y="824065"/>
                </a:lnTo>
                <a:cubicBezTo>
                  <a:pt x="61492" y="824065"/>
                  <a:pt x="0" y="762573"/>
                  <a:pt x="0" y="686718"/>
                </a:cubicBezTo>
                <a:lnTo>
                  <a:pt x="0" y="137347"/>
                </a:lnTo>
                <a:close/>
              </a:path>
            </a:pathLst>
          </a:custGeom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68" tIns="131668" rIns="131668" bIns="13166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2400" kern="1200" dirty="0" smtClean="0"/>
              <a:t>Ecriture d’un test</a:t>
            </a:r>
            <a:endParaRPr lang="fr-BE" sz="2400" kern="1200" dirty="0"/>
          </a:p>
        </p:txBody>
      </p:sp>
      <p:pic>
        <p:nvPicPr>
          <p:cNvPr id="85" name="Red" descr="D:\Downloads\Icones\IconExperience\48x48\shadow\bullet_ball_glass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38" y="5373216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Green" descr="D:\Downloads\Icones\IconExperience\48x48\shadow\bullet_ball_glass_g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42" y="3675559"/>
            <a:ext cx="617538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 rot="18777451">
            <a:off x="1418350" y="1265028"/>
            <a:ext cx="2243073" cy="2197168"/>
            <a:chOff x="641368" y="812233"/>
            <a:chExt cx="2367918" cy="2367918"/>
          </a:xfrm>
        </p:grpSpPr>
        <p:sp>
          <p:nvSpPr>
            <p:cNvPr id="88" name="Circular Arrow 87"/>
            <p:cNvSpPr/>
            <p:nvPr/>
          </p:nvSpPr>
          <p:spPr>
            <a:xfrm>
              <a:off x="641368" y="812233"/>
              <a:ext cx="2367918" cy="2367918"/>
            </a:xfrm>
            <a:prstGeom prst="circularArrow">
              <a:avLst>
                <a:gd name="adj1" fmla="val 5310"/>
                <a:gd name="adj2" fmla="val 343918"/>
                <a:gd name="adj3" fmla="val 12695751"/>
                <a:gd name="adj4" fmla="val 18075192"/>
                <a:gd name="adj5" fmla="val 6195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Freeform 88"/>
            <p:cNvSpPr/>
            <p:nvPr/>
          </p:nvSpPr>
          <p:spPr>
            <a:xfrm>
              <a:off x="1041961" y="90872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des tests</a:t>
              </a:r>
              <a:endParaRPr lang="fr-BE" kern="1200" dirty="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041961" y="2301370"/>
              <a:ext cx="1566731" cy="783365"/>
            </a:xfrm>
            <a:custGeom>
              <a:avLst/>
              <a:gdLst>
                <a:gd name="connsiteX0" fmla="*/ 0 w 1566731"/>
                <a:gd name="connsiteY0" fmla="*/ 130563 h 783365"/>
                <a:gd name="connsiteX1" fmla="*/ 130563 w 1566731"/>
                <a:gd name="connsiteY1" fmla="*/ 0 h 783365"/>
                <a:gd name="connsiteX2" fmla="*/ 1436168 w 1566731"/>
                <a:gd name="connsiteY2" fmla="*/ 0 h 783365"/>
                <a:gd name="connsiteX3" fmla="*/ 1566731 w 1566731"/>
                <a:gd name="connsiteY3" fmla="*/ 130563 h 783365"/>
                <a:gd name="connsiteX4" fmla="*/ 1566731 w 1566731"/>
                <a:gd name="connsiteY4" fmla="*/ 652802 h 783365"/>
                <a:gd name="connsiteX5" fmla="*/ 1436168 w 1566731"/>
                <a:gd name="connsiteY5" fmla="*/ 783365 h 783365"/>
                <a:gd name="connsiteX6" fmla="*/ 130563 w 1566731"/>
                <a:gd name="connsiteY6" fmla="*/ 783365 h 783365"/>
                <a:gd name="connsiteX7" fmla="*/ 0 w 1566731"/>
                <a:gd name="connsiteY7" fmla="*/ 652802 h 783365"/>
                <a:gd name="connsiteX8" fmla="*/ 0 w 1566731"/>
                <a:gd name="connsiteY8" fmla="*/ 130563 h 78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731" h="783365">
                  <a:moveTo>
                    <a:pt x="0" y="130563"/>
                  </a:moveTo>
                  <a:cubicBezTo>
                    <a:pt x="0" y="58455"/>
                    <a:pt x="58455" y="0"/>
                    <a:pt x="130563" y="0"/>
                  </a:cubicBezTo>
                  <a:lnTo>
                    <a:pt x="1436168" y="0"/>
                  </a:lnTo>
                  <a:cubicBezTo>
                    <a:pt x="1508276" y="0"/>
                    <a:pt x="1566731" y="58455"/>
                    <a:pt x="1566731" y="130563"/>
                  </a:cubicBezTo>
                  <a:lnTo>
                    <a:pt x="1566731" y="652802"/>
                  </a:lnTo>
                  <a:cubicBezTo>
                    <a:pt x="1566731" y="724910"/>
                    <a:pt x="1508276" y="783365"/>
                    <a:pt x="1436168" y="783365"/>
                  </a:cubicBezTo>
                  <a:lnTo>
                    <a:pt x="130563" y="783365"/>
                  </a:lnTo>
                  <a:cubicBezTo>
                    <a:pt x="58455" y="783365"/>
                    <a:pt x="0" y="724910"/>
                    <a:pt x="0" y="652802"/>
                  </a:cubicBezTo>
                  <a:lnTo>
                    <a:pt x="0" y="130563"/>
                  </a:lnTo>
                  <a:close/>
                </a:path>
              </a:pathLst>
            </a:custGeom>
          </p:spPr>
          <p:style>
            <a:ln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441" tIns="114441" rIns="114441" bIns="11444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kern="1200" dirty="0" err="1" smtClean="0"/>
                <a:t>Refactoring</a:t>
              </a:r>
              <a:r>
                <a:rPr lang="fr-BE" kern="1200" dirty="0" smtClean="0"/>
                <a:t> du code</a:t>
              </a:r>
              <a:endParaRPr lang="fr-B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8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4" grpId="0" animBg="1"/>
      <p:bldP spid="76" grpId="0" animBg="1"/>
      <p:bldP spid="78" grpId="0" animBg="1"/>
      <p:bldP spid="80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 smtClean="0">
                <a:solidFill>
                  <a:schemeClr val="tx2"/>
                </a:solidFill>
              </a:rPr>
              <a:t> Origine de l’agilité 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5104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Pourquoi les méthodes agiles </a:t>
            </a:r>
            <a:r>
              <a:rPr lang="fr-BE" sz="2400" i="1" dirty="0" smtClean="0">
                <a:solidFill>
                  <a:schemeClr val="bg1">
                    <a:lumMod val="65000"/>
                  </a:schemeClr>
                </a:solidFill>
              </a:rPr>
              <a:t>? Les objectifs</a:t>
            </a:r>
            <a:endParaRPr lang="fr-B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1678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XP GAME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" y="620688"/>
            <a:ext cx="8297720" cy="5526283"/>
          </a:xfrm>
        </p:spPr>
      </p:pic>
    </p:spTree>
    <p:extLst>
      <p:ext uri="{BB962C8B-B14F-4D97-AF65-F5344CB8AC3E}">
        <p14:creationId xmlns:p14="http://schemas.microsoft.com/office/powerpoint/2010/main" val="6989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3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6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7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 2011 – 7 avril (Bruxelles)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Agile Tour</a:t>
            </a:r>
          </a:p>
          <a:p>
            <a:pPr lvl="1"/>
            <a:r>
              <a:rPr lang="fr-BE" dirty="0" smtClean="0"/>
              <a:t>CITCON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6923112" cy="4598182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endParaRPr lang="fr-BE" i="1" dirty="0"/>
          </a:p>
          <a:p>
            <a:pPr lvl="1"/>
            <a:endParaRPr lang="fr-BE" i="1" dirty="0" smtClean="0"/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  <p:pic>
        <p:nvPicPr>
          <p:cNvPr id="1028" name="Picture 4" descr="Méthode AGILE Les meilleures pratiques Compréhension et mise en oeuvr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692696"/>
            <a:ext cx="12971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 de projet : Vers les méthodes agile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1" y="2648684"/>
            <a:ext cx="1297173" cy="16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gile Principles, Patterns, and Practices in C#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1" y="4386001"/>
            <a:ext cx="1296507" cy="17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Origine de l’agilité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893647"/>
          </a:xfrm>
          <a:ln>
            <a:noFill/>
          </a:ln>
        </p:spPr>
        <p:txBody>
          <a:bodyPr/>
          <a:lstStyle/>
          <a:p>
            <a:r>
              <a:rPr lang="fr-BE" dirty="0" smtClean="0"/>
              <a:t>Toyota          (1962)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>
              <a:hlinkClick r:id="rId2"/>
            </a:endParaRPr>
          </a:p>
          <a:p>
            <a:r>
              <a:rPr lang="fr-BE" dirty="0"/>
              <a:t>XP, </a:t>
            </a:r>
            <a:r>
              <a:rPr lang="fr-BE" dirty="0" err="1"/>
              <a:t>Scrum</a:t>
            </a:r>
            <a:r>
              <a:rPr lang="fr-BE" dirty="0"/>
              <a:t>,… </a:t>
            </a:r>
            <a:r>
              <a:rPr lang="fr-BE" dirty="0" smtClean="0"/>
              <a:t>(1999)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>
                <a:hlinkClick r:id="rId2"/>
              </a:rPr>
              <a:t>http://agilemanifesto.org/</a:t>
            </a:r>
            <a:r>
              <a:rPr lang="fr-BE" dirty="0"/>
              <a:t> (2001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4" y="908720"/>
            <a:ext cx="1668682" cy="164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43926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Origine de l’agilité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dirty="0">
                <a:solidFill>
                  <a:schemeClr val="tx2"/>
                </a:solidFill>
              </a:rPr>
              <a:t> Pourquoi les méthodes agiles ? Les objectifs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Quelques exemples de méthodes agiles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400" i="1" dirty="0">
                <a:solidFill>
                  <a:schemeClr val="bg1">
                    <a:lumMod val="65000"/>
                  </a:schemeClr>
                </a:solidFill>
              </a:rPr>
              <a:t> Passons à l’action !</a:t>
            </a:r>
          </a:p>
        </p:txBody>
      </p:sp>
    </p:spTree>
    <p:extLst>
      <p:ext uri="{BB962C8B-B14F-4D97-AF65-F5344CB8AC3E}">
        <p14:creationId xmlns:p14="http://schemas.microsoft.com/office/powerpoint/2010/main" val="20214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bugs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0</TotalTime>
  <Words>1005</Words>
  <Application>Microsoft Office PowerPoint</Application>
  <PresentationFormat>On-screen Show (4:3)</PresentationFormat>
  <Paragraphs>373</Paragraphs>
  <Slides>44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DotNetHub - v2</vt:lpstr>
      <vt:lpstr>Les méthodes Agiles dans le développement de logiciels</vt:lpstr>
      <vt:lpstr>Qui sommes-nous ?</vt:lpstr>
      <vt:lpstr>Agenda</vt:lpstr>
      <vt:lpstr>Agenda</vt:lpstr>
      <vt:lpstr>Origine de l’agilité</vt:lpstr>
      <vt:lpstr>Agenda</vt:lpstr>
      <vt:lpstr>Objectif : Réduire les coûts</vt:lpstr>
      <vt:lpstr>Objectif : Eviter les dérives</vt:lpstr>
      <vt:lpstr>Objectif : Maximiser la business value du produit</vt:lpstr>
      <vt:lpstr>Une nouvelle façon de travailler</vt:lpstr>
      <vt:lpstr>PowerPoint Presentation</vt:lpstr>
      <vt:lpstr>Organisation hiérarchique</vt:lpstr>
      <vt:lpstr>PowerPoint Presentation</vt:lpstr>
      <vt:lpstr>Agenda</vt:lpstr>
      <vt:lpstr>Représentation des méthodes Agiles</vt:lpstr>
      <vt:lpstr>La vision SCRUM : conduite de projet agile – 1/2</vt:lpstr>
      <vt:lpstr>La vision SCRUM : conduite de projet agile – 2/2</vt:lpstr>
      <vt:lpstr>Agenda</vt:lpstr>
      <vt:lpstr>Les 5 valeurs d’eXtreme Programming</vt:lpstr>
      <vt:lpstr>Les 13 pratiques d’eXtreme Programming</vt:lpstr>
      <vt:lpstr>Les 13 pratiques d’eXtreme Programming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Unitaires – Le cycle Test Driven Development</vt:lpstr>
      <vt:lpstr>Tests de recettes</vt:lpstr>
      <vt:lpstr>Agenda</vt:lpstr>
      <vt:lpstr>XP GAME</vt:lpstr>
      <vt:lpstr>Quelques références – 1/2</vt:lpstr>
      <vt:lpstr>Quelques références – 2/2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2010-04-23T06:18:38Z</dcterms:created>
  <dcterms:modified xsi:type="dcterms:W3CDTF">2011-04-01T06:13:34Z</dcterms:modified>
</cp:coreProperties>
</file>