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5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6"/>
  </p:notesMasterIdLst>
  <p:sldIdLst>
    <p:sldId id="314" r:id="rId2"/>
    <p:sldId id="257" r:id="rId3"/>
    <p:sldId id="258" r:id="rId4"/>
    <p:sldId id="259" r:id="rId5"/>
    <p:sldId id="261" r:id="rId6"/>
    <p:sldId id="262" r:id="rId7"/>
    <p:sldId id="263" r:id="rId8"/>
    <p:sldId id="264" r:id="rId9"/>
    <p:sldId id="265" r:id="rId10"/>
    <p:sldId id="267" r:id="rId11"/>
    <p:sldId id="268" r:id="rId12"/>
    <p:sldId id="272" r:id="rId13"/>
    <p:sldId id="273" r:id="rId14"/>
    <p:sldId id="274" r:id="rId15"/>
    <p:sldId id="275" r:id="rId16"/>
    <p:sldId id="276" r:id="rId17"/>
    <p:sldId id="277" r:id="rId18"/>
    <p:sldId id="278" r:id="rId19"/>
    <p:sldId id="279" r:id="rId20"/>
    <p:sldId id="280" r:id="rId21"/>
    <p:sldId id="281" r:id="rId22"/>
    <p:sldId id="282" r:id="rId23"/>
    <p:sldId id="315" r:id="rId24"/>
    <p:sldId id="283" r:id="rId25"/>
    <p:sldId id="284" r:id="rId26"/>
    <p:sldId id="285" r:id="rId27"/>
    <p:sldId id="286" r:id="rId28"/>
    <p:sldId id="287" r:id="rId29"/>
    <p:sldId id="289" r:id="rId30"/>
    <p:sldId id="288" r:id="rId31"/>
    <p:sldId id="290" r:id="rId32"/>
    <p:sldId id="291" r:id="rId33"/>
    <p:sldId id="292" r:id="rId34"/>
    <p:sldId id="293" r:id="rId35"/>
    <p:sldId id="294" r:id="rId36"/>
    <p:sldId id="295" r:id="rId37"/>
    <p:sldId id="296" r:id="rId38"/>
    <p:sldId id="297" r:id="rId39"/>
    <p:sldId id="298" r:id="rId40"/>
    <p:sldId id="299" r:id="rId41"/>
    <p:sldId id="300" r:id="rId42"/>
    <p:sldId id="301" r:id="rId43"/>
    <p:sldId id="302" r:id="rId44"/>
    <p:sldId id="303" r:id="rId45"/>
    <p:sldId id="304" r:id="rId46"/>
    <p:sldId id="305" r:id="rId47"/>
    <p:sldId id="306" r:id="rId48"/>
    <p:sldId id="307" r:id="rId49"/>
    <p:sldId id="308" r:id="rId50"/>
    <p:sldId id="309" r:id="rId51"/>
    <p:sldId id="310" r:id="rId52"/>
    <p:sldId id="311" r:id="rId53"/>
    <p:sldId id="312" r:id="rId54"/>
    <p:sldId id="316" r:id="rId5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urier New" pitchFamily="49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urier New" pitchFamily="49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urier New" pitchFamily="49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urier New" pitchFamily="49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urier New" pitchFamily="49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ourier New" pitchFamily="49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ourier New" pitchFamily="49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ourier New" pitchFamily="49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ourier New" pitchFamily="49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33CC33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2" autoAdjust="0"/>
    <p:restoredTop sz="94664" autoAdjust="0"/>
  </p:normalViewPr>
  <p:slideViewPr>
    <p:cSldViewPr>
      <p:cViewPr>
        <p:scale>
          <a:sx n="80" d="100"/>
          <a:sy n="80" d="100"/>
        </p:scale>
        <p:origin x="-1272" y="-24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38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viewProps" Target="viewProps.xml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theme" Target="theme/theme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presProps" Target="presProps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61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B80E2AFA-55F6-4D85-8EC9-FE4BD7F26B2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437271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F0292AA-47D6-4CB0-9762-23DA858A48B1}" type="slidenum">
              <a:rPr lang="en-US"/>
              <a:pPr/>
              <a:t>1</a:t>
            </a:fld>
            <a:endParaRPr lang="en-US"/>
          </a:p>
        </p:txBody>
      </p:sp>
      <p:sp>
        <p:nvSpPr>
          <p:cNvPr id="133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BE4B6A3-B2BA-43DB-9C61-C38028DAB4B7}" type="slidenum">
              <a:rPr lang="en-US"/>
              <a:pPr/>
              <a:t>10</a:t>
            </a:fld>
            <a:endParaRPr lang="en-US"/>
          </a:p>
        </p:txBody>
      </p:sp>
      <p:sp>
        <p:nvSpPr>
          <p:cNvPr id="44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160EDCF-2C6F-40C6-8A18-C33CD59EE70A}" type="slidenum">
              <a:rPr lang="en-US"/>
              <a:pPr/>
              <a:t>11</a:t>
            </a:fld>
            <a:endParaRPr lang="en-US"/>
          </a:p>
        </p:txBody>
      </p:sp>
      <p:sp>
        <p:nvSpPr>
          <p:cNvPr id="45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91F6D6E-35CC-43F8-ACCC-121519365810}" type="slidenum">
              <a:rPr lang="en-US"/>
              <a:pPr/>
              <a:t>12</a:t>
            </a:fld>
            <a:endParaRPr lang="en-US"/>
          </a:p>
        </p:txBody>
      </p:sp>
      <p:sp>
        <p:nvSpPr>
          <p:cNvPr id="460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75BE30A-EBB8-4A42-9F45-B1738B8E60EE}" type="slidenum">
              <a:rPr lang="en-US"/>
              <a:pPr/>
              <a:t>13</a:t>
            </a:fld>
            <a:endParaRPr lang="en-US"/>
          </a:p>
        </p:txBody>
      </p:sp>
      <p:sp>
        <p:nvSpPr>
          <p:cNvPr id="471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D2D1D4B-CF57-440C-8B61-37486DBA9D04}" type="slidenum">
              <a:rPr lang="en-US"/>
              <a:pPr/>
              <a:t>14</a:t>
            </a:fld>
            <a:endParaRPr lang="en-US"/>
          </a:p>
        </p:txBody>
      </p:sp>
      <p:sp>
        <p:nvSpPr>
          <p:cNvPr id="481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862C1D8-FFE3-4D15-86B6-A3547BEB909E}" type="slidenum">
              <a:rPr lang="en-US"/>
              <a:pPr/>
              <a:t>15</a:t>
            </a:fld>
            <a:endParaRPr lang="en-US"/>
          </a:p>
        </p:txBody>
      </p:sp>
      <p:sp>
        <p:nvSpPr>
          <p:cNvPr id="491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95F724F-8543-4B36-94BE-4C158F917787}" type="slidenum">
              <a:rPr lang="en-US"/>
              <a:pPr/>
              <a:t>16</a:t>
            </a:fld>
            <a:endParaRPr lang="en-US"/>
          </a:p>
        </p:txBody>
      </p:sp>
      <p:sp>
        <p:nvSpPr>
          <p:cNvPr id="54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F1D1A24-39DC-46BD-9709-4ABFFA11DB2D}" type="slidenum">
              <a:rPr lang="en-US"/>
              <a:pPr/>
              <a:t>17</a:t>
            </a:fld>
            <a:endParaRPr lang="en-US"/>
          </a:p>
        </p:txBody>
      </p:sp>
      <p:sp>
        <p:nvSpPr>
          <p:cNvPr id="56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E8F488F-15E9-4313-B233-A7D9FBF5E54D}" type="slidenum">
              <a:rPr lang="en-US"/>
              <a:pPr/>
              <a:t>18</a:t>
            </a:fld>
            <a:endParaRPr lang="en-US"/>
          </a:p>
        </p:txBody>
      </p:sp>
      <p:sp>
        <p:nvSpPr>
          <p:cNvPr id="583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955E83C-9C10-426D-BEA8-90D2A1A57BCE}" type="slidenum">
              <a:rPr lang="en-US"/>
              <a:pPr/>
              <a:t>19</a:t>
            </a:fld>
            <a:endParaRPr lang="en-US"/>
          </a:p>
        </p:txBody>
      </p:sp>
      <p:sp>
        <p:nvSpPr>
          <p:cNvPr id="604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40F249E-374F-4BCC-A2AE-14F4C58F63E1}" type="slidenum">
              <a:rPr lang="en-US"/>
              <a:pPr/>
              <a:t>2</a:t>
            </a:fld>
            <a:endParaRPr lang="en-US"/>
          </a:p>
        </p:txBody>
      </p:sp>
      <p:sp>
        <p:nvSpPr>
          <p:cNvPr id="8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DD6444C-556D-4D45-97B9-E12B239AD1CA}" type="slidenum">
              <a:rPr lang="en-US"/>
              <a:pPr/>
              <a:t>20</a:t>
            </a:fld>
            <a:endParaRPr lang="en-US"/>
          </a:p>
        </p:txBody>
      </p:sp>
      <p:sp>
        <p:nvSpPr>
          <p:cNvPr id="624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1FE1B41-72BA-450F-8CFE-CBF097AD5D62}" type="slidenum">
              <a:rPr lang="en-US"/>
              <a:pPr/>
              <a:t>21</a:t>
            </a:fld>
            <a:endParaRPr lang="en-US"/>
          </a:p>
        </p:txBody>
      </p:sp>
      <p:sp>
        <p:nvSpPr>
          <p:cNvPr id="645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2755064-066F-4472-8916-5A97F9FF3BC3}" type="slidenum">
              <a:rPr lang="en-US"/>
              <a:pPr/>
              <a:t>22</a:t>
            </a:fld>
            <a:endParaRPr lang="en-US"/>
          </a:p>
        </p:txBody>
      </p:sp>
      <p:sp>
        <p:nvSpPr>
          <p:cNvPr id="665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2755064-066F-4472-8916-5A97F9FF3BC3}" type="slidenum">
              <a:rPr lang="en-US"/>
              <a:pPr/>
              <a:t>23</a:t>
            </a:fld>
            <a:endParaRPr lang="en-US"/>
          </a:p>
        </p:txBody>
      </p:sp>
      <p:sp>
        <p:nvSpPr>
          <p:cNvPr id="665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010E647-50DE-4B44-BB14-34FA865B31A7}" type="slidenum">
              <a:rPr lang="en-US"/>
              <a:pPr/>
              <a:t>24</a:t>
            </a:fld>
            <a:endParaRPr lang="en-US"/>
          </a:p>
        </p:txBody>
      </p:sp>
      <p:sp>
        <p:nvSpPr>
          <p:cNvPr id="686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7FE6F0E-D2BB-4EEF-8FD2-21C714630676}" type="slidenum">
              <a:rPr lang="en-US"/>
              <a:pPr/>
              <a:t>25</a:t>
            </a:fld>
            <a:endParaRPr lang="en-US"/>
          </a:p>
        </p:txBody>
      </p:sp>
      <p:sp>
        <p:nvSpPr>
          <p:cNvPr id="70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F9CCCD8-4D65-41DD-B7ED-7C36857B9DE1}" type="slidenum">
              <a:rPr lang="en-US"/>
              <a:pPr/>
              <a:t>26</a:t>
            </a:fld>
            <a:endParaRPr lang="en-US"/>
          </a:p>
        </p:txBody>
      </p:sp>
      <p:sp>
        <p:nvSpPr>
          <p:cNvPr id="727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500CD1C-B817-42CF-89B5-D5155CDB648A}" type="slidenum">
              <a:rPr lang="en-US"/>
              <a:pPr/>
              <a:t>27</a:t>
            </a:fld>
            <a:endParaRPr lang="en-US"/>
          </a:p>
        </p:txBody>
      </p:sp>
      <p:sp>
        <p:nvSpPr>
          <p:cNvPr id="747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6C0A56D-E2A9-4D2F-B35F-0657B8A15DEF}" type="slidenum">
              <a:rPr lang="en-US"/>
              <a:pPr/>
              <a:t>28</a:t>
            </a:fld>
            <a:endParaRPr lang="en-US"/>
          </a:p>
        </p:txBody>
      </p:sp>
      <p:sp>
        <p:nvSpPr>
          <p:cNvPr id="768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7DA9C24-328E-4506-B7C9-133300A26F66}" type="slidenum">
              <a:rPr lang="en-US"/>
              <a:pPr/>
              <a:t>29</a:t>
            </a:fld>
            <a:endParaRPr lang="en-US"/>
          </a:p>
        </p:txBody>
      </p:sp>
      <p:sp>
        <p:nvSpPr>
          <p:cNvPr id="80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66812F8-9381-44DF-86F4-1795DFF73452}" type="slidenum">
              <a:rPr lang="en-US"/>
              <a:pPr/>
              <a:t>3</a:t>
            </a:fld>
            <a:endParaRPr lang="en-US"/>
          </a:p>
        </p:txBody>
      </p:sp>
      <p:sp>
        <p:nvSpPr>
          <p:cNvPr id="122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AE281EF-2045-46D9-8694-990A98354070}" type="slidenum">
              <a:rPr lang="en-US"/>
              <a:pPr/>
              <a:t>30</a:t>
            </a:fld>
            <a:endParaRPr lang="en-US"/>
          </a:p>
        </p:txBody>
      </p:sp>
      <p:sp>
        <p:nvSpPr>
          <p:cNvPr id="788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88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DE6DC8D-DFF4-4F17-956D-0C82ED74B89B}" type="slidenum">
              <a:rPr lang="en-US"/>
              <a:pPr/>
              <a:t>31</a:t>
            </a:fld>
            <a:endParaRPr lang="en-US"/>
          </a:p>
        </p:txBody>
      </p:sp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EC1AB57-2AC9-4230-ACBF-8DB609EFB31B}" type="slidenum">
              <a:rPr lang="en-US"/>
              <a:pPr/>
              <a:t>32</a:t>
            </a:fld>
            <a:endParaRPr lang="en-US"/>
          </a:p>
        </p:txBody>
      </p:sp>
      <p:sp>
        <p:nvSpPr>
          <p:cNvPr id="84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032B867-9A94-4A74-A402-C2A699634AE1}" type="slidenum">
              <a:rPr lang="en-US"/>
              <a:pPr/>
              <a:t>33</a:t>
            </a:fld>
            <a:endParaRPr lang="en-US"/>
          </a:p>
        </p:txBody>
      </p:sp>
      <p:sp>
        <p:nvSpPr>
          <p:cNvPr id="870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0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C0991D3-6B9A-4BE6-A143-B3428263BCC9}" type="slidenum">
              <a:rPr lang="en-US"/>
              <a:pPr/>
              <a:t>34</a:t>
            </a:fld>
            <a:endParaRPr lang="en-US"/>
          </a:p>
        </p:txBody>
      </p:sp>
      <p:sp>
        <p:nvSpPr>
          <p:cNvPr id="89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50A278A-725B-4FA7-BB52-648194C307BB}" type="slidenum">
              <a:rPr lang="en-US"/>
              <a:pPr/>
              <a:t>35</a:t>
            </a:fld>
            <a:endParaRPr lang="en-US"/>
          </a:p>
        </p:txBody>
      </p:sp>
      <p:sp>
        <p:nvSpPr>
          <p:cNvPr id="911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1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9678020-2FED-4EA8-9797-F62A8D1B6F8D}" type="slidenum">
              <a:rPr lang="en-US"/>
              <a:pPr/>
              <a:t>36</a:t>
            </a:fld>
            <a:endParaRPr lang="en-US"/>
          </a:p>
        </p:txBody>
      </p:sp>
      <p:sp>
        <p:nvSpPr>
          <p:cNvPr id="931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31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F49632D-DD03-4301-A74E-6F45E3787F3E}" type="slidenum">
              <a:rPr lang="en-US"/>
              <a:pPr/>
              <a:t>37</a:t>
            </a:fld>
            <a:endParaRPr lang="en-US"/>
          </a:p>
        </p:txBody>
      </p:sp>
      <p:sp>
        <p:nvSpPr>
          <p:cNvPr id="952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52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CAF0B71-55BE-421D-BE5E-C198C6E64F08}" type="slidenum">
              <a:rPr lang="en-US"/>
              <a:pPr/>
              <a:t>38</a:t>
            </a:fld>
            <a:endParaRPr lang="en-US"/>
          </a:p>
        </p:txBody>
      </p:sp>
      <p:sp>
        <p:nvSpPr>
          <p:cNvPr id="972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72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3DE6B1E-657F-49C7-9755-7AE3AE09D379}" type="slidenum">
              <a:rPr lang="en-US"/>
              <a:pPr/>
              <a:t>39</a:t>
            </a:fld>
            <a:endParaRPr lang="en-US"/>
          </a:p>
        </p:txBody>
      </p:sp>
      <p:sp>
        <p:nvSpPr>
          <p:cNvPr id="993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93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2F250A2-B913-4130-90B1-3DCBC8A80AF8}" type="slidenum">
              <a:rPr lang="en-US"/>
              <a:pPr/>
              <a:t>4</a:t>
            </a:fld>
            <a:endParaRPr lang="en-US"/>
          </a:p>
        </p:txBody>
      </p:sp>
      <p:sp>
        <p:nvSpPr>
          <p:cNvPr id="22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F3C4FB6-20DC-44B5-B646-4DC10991E5FC}" type="slidenum">
              <a:rPr lang="en-US"/>
              <a:pPr/>
              <a:t>40</a:t>
            </a:fld>
            <a:endParaRPr lang="en-US"/>
          </a:p>
        </p:txBody>
      </p:sp>
      <p:sp>
        <p:nvSpPr>
          <p:cNvPr id="1013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13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B158084-98B6-4969-AB0B-7D9C776B4BDC}" type="slidenum">
              <a:rPr lang="en-US"/>
              <a:pPr/>
              <a:t>41</a:t>
            </a:fld>
            <a:endParaRPr lang="en-US"/>
          </a:p>
        </p:txBody>
      </p:sp>
      <p:sp>
        <p:nvSpPr>
          <p:cNvPr id="1034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34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B7F15F3-A21E-4F0A-9813-C6667416E604}" type="slidenum">
              <a:rPr lang="en-US"/>
              <a:pPr/>
              <a:t>42</a:t>
            </a:fld>
            <a:endParaRPr lang="en-US"/>
          </a:p>
        </p:txBody>
      </p:sp>
      <p:sp>
        <p:nvSpPr>
          <p:cNvPr id="1054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54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F6E47EF-4E58-4753-ADBE-9912FA492F12}" type="slidenum">
              <a:rPr lang="en-US"/>
              <a:pPr/>
              <a:t>43</a:t>
            </a:fld>
            <a:endParaRPr lang="en-US"/>
          </a:p>
        </p:txBody>
      </p:sp>
      <p:sp>
        <p:nvSpPr>
          <p:cNvPr id="1075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75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6F899D0-296D-40D7-B593-8CF0290AE897}" type="slidenum">
              <a:rPr lang="en-US"/>
              <a:pPr/>
              <a:t>44</a:t>
            </a:fld>
            <a:endParaRPr lang="en-US"/>
          </a:p>
        </p:txBody>
      </p:sp>
      <p:sp>
        <p:nvSpPr>
          <p:cNvPr id="1095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95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EA319CA-2ED6-4C2F-A483-1A3310E637BD}" type="slidenum">
              <a:rPr lang="en-US"/>
              <a:pPr/>
              <a:t>45</a:t>
            </a:fld>
            <a:endParaRPr lang="en-US"/>
          </a:p>
        </p:txBody>
      </p:sp>
      <p:sp>
        <p:nvSpPr>
          <p:cNvPr id="1116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16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E28F1AA-C3B6-4CDE-8B69-C89AE118A644}" type="slidenum">
              <a:rPr lang="en-US"/>
              <a:pPr/>
              <a:t>46</a:t>
            </a:fld>
            <a:endParaRPr lang="en-US"/>
          </a:p>
        </p:txBody>
      </p:sp>
      <p:sp>
        <p:nvSpPr>
          <p:cNvPr id="1136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32919BC-8094-47DE-99B3-E783F582EFD3}" type="slidenum">
              <a:rPr lang="en-US"/>
              <a:pPr/>
              <a:t>47</a:t>
            </a:fld>
            <a:endParaRPr lang="en-US"/>
          </a:p>
        </p:txBody>
      </p:sp>
      <p:sp>
        <p:nvSpPr>
          <p:cNvPr id="1157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5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DC66E8F-627F-454A-AEE0-0ED3C9DB2748}" type="slidenum">
              <a:rPr lang="en-US"/>
              <a:pPr/>
              <a:t>48</a:t>
            </a:fld>
            <a:endParaRPr lang="en-US"/>
          </a:p>
        </p:txBody>
      </p:sp>
      <p:sp>
        <p:nvSpPr>
          <p:cNvPr id="1177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77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5457068-8B63-4882-988F-10788A3D9C9C}" type="slidenum">
              <a:rPr lang="en-US"/>
              <a:pPr/>
              <a:t>49</a:t>
            </a:fld>
            <a:endParaRPr lang="en-US"/>
          </a:p>
        </p:txBody>
      </p:sp>
      <p:sp>
        <p:nvSpPr>
          <p:cNvPr id="1198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98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0A93A6B-C501-4C9E-91EF-F5C05CD7AD3C}" type="slidenum">
              <a:rPr lang="en-US"/>
              <a:pPr/>
              <a:t>5</a:t>
            </a:fld>
            <a:endParaRPr lang="en-US"/>
          </a:p>
        </p:txBody>
      </p:sp>
      <p:sp>
        <p:nvSpPr>
          <p:cNvPr id="24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A8D67A1-0958-48B4-A6A3-2C0432BC08E8}" type="slidenum">
              <a:rPr lang="en-US"/>
              <a:pPr/>
              <a:t>50</a:t>
            </a:fld>
            <a:endParaRPr lang="en-US"/>
          </a:p>
        </p:txBody>
      </p:sp>
      <p:sp>
        <p:nvSpPr>
          <p:cNvPr id="1218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18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B500FFF-B2DB-4BF7-A600-6EE6722DA890}" type="slidenum">
              <a:rPr lang="en-US"/>
              <a:pPr/>
              <a:t>51</a:t>
            </a:fld>
            <a:endParaRPr lang="en-US"/>
          </a:p>
        </p:txBody>
      </p:sp>
      <p:sp>
        <p:nvSpPr>
          <p:cNvPr id="1239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39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DEB074D-D57F-46FF-B60A-9BF568B88FCC}" type="slidenum">
              <a:rPr lang="en-US"/>
              <a:pPr/>
              <a:t>52</a:t>
            </a:fld>
            <a:endParaRPr lang="en-US"/>
          </a:p>
        </p:txBody>
      </p:sp>
      <p:sp>
        <p:nvSpPr>
          <p:cNvPr id="1259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59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0C6159A-7BE1-4409-AF11-B56B2C4B5D63}" type="slidenum">
              <a:rPr lang="en-US"/>
              <a:pPr/>
              <a:t>53</a:t>
            </a:fld>
            <a:endParaRPr lang="en-US"/>
          </a:p>
        </p:txBody>
      </p:sp>
      <p:sp>
        <p:nvSpPr>
          <p:cNvPr id="1290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90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AAD8862-5F1E-4E7C-93FC-43EDBA9F5375}" type="slidenum">
              <a:rPr lang="en-US"/>
              <a:pPr/>
              <a:t>54</a:t>
            </a:fld>
            <a:endParaRPr lang="en-US"/>
          </a:p>
        </p:txBody>
      </p:sp>
      <p:sp>
        <p:nvSpPr>
          <p:cNvPr id="28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D7C6170-04A3-4F94-9B85-266D89B2BECC}" type="slidenum">
              <a:rPr lang="en-US"/>
              <a:pPr/>
              <a:t>6</a:t>
            </a:fld>
            <a:endParaRPr lang="en-US"/>
          </a:p>
        </p:txBody>
      </p:sp>
      <p:sp>
        <p:nvSpPr>
          <p:cNvPr id="25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90CC3EB-17E4-4A7F-BACB-1FFFD72DC863}" type="slidenum">
              <a:rPr lang="en-US"/>
              <a:pPr/>
              <a:t>7</a:t>
            </a:fld>
            <a:endParaRPr lang="en-US"/>
          </a:p>
        </p:txBody>
      </p:sp>
      <p:sp>
        <p:nvSpPr>
          <p:cNvPr id="26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F11791D-03E0-451C-857C-A491AFFE5E1A}" type="slidenum">
              <a:rPr lang="en-US"/>
              <a:pPr/>
              <a:t>8</a:t>
            </a:fld>
            <a:endParaRPr lang="en-US"/>
          </a:p>
        </p:txBody>
      </p:sp>
      <p:sp>
        <p:nvSpPr>
          <p:cNvPr id="27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AAD8862-5F1E-4E7C-93FC-43EDBA9F5375}" type="slidenum">
              <a:rPr lang="en-US"/>
              <a:pPr/>
              <a:t>9</a:t>
            </a:fld>
            <a:endParaRPr lang="en-US"/>
          </a:p>
        </p:txBody>
      </p:sp>
      <p:sp>
        <p:nvSpPr>
          <p:cNvPr id="28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r-B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fr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4B584F9-4A06-4891-84E3-78C7B4E318E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88380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B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25300EF-3123-4B27-95FD-42DE482D27D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88587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r-B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2B7C375-0960-489D-86E1-8BA6E7663E8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21927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B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F8F2E1D-3047-46E3-9068-865AD201922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84130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fr-B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6DD4EDE-3722-4B7D-9A20-C9E610830FA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53425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B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B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B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1754ABC-A9AE-481E-A1B2-3F729F2E4F9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78347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fr-B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B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B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9676FEB-9EA1-40D6-9452-6C164F2DB11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27516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B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51185C8-582D-4F57-BA16-29C63D54FEB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0338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3E0E656-4B85-4505-9537-11AE3FFC4F1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11863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r-B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B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F107D51-CF28-426A-BDF8-627068DF133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5330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r-B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B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8281BDF-EFDE-48AB-AB86-4A7035C46BD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08935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fld id="{72789C84-D3BB-4F9D-85F6-1773477E28E5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6.emf"/><Relationship Id="rId4" Type="http://schemas.openxmlformats.org/officeDocument/2006/relationships/oleObject" Target="../embeddings/oleObject1.bin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7.wmf"/><Relationship Id="rId4" Type="http://schemas.openxmlformats.org/officeDocument/2006/relationships/oleObject" Target="../embeddings/oleObject2.bin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8.wmf"/><Relationship Id="rId4" Type="http://schemas.openxmlformats.org/officeDocument/2006/relationships/oleObject" Target="../embeddings/oleObject3.bin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9.wmf"/><Relationship Id="rId4" Type="http://schemas.openxmlformats.org/officeDocument/2006/relationships/oleObject" Target="../embeddings/oleObject4.bin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1.xml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14.png"/><Relationship Id="rId5" Type="http://schemas.openxmlformats.org/officeDocument/2006/relationships/image" Target="../media/image13.wmf"/><Relationship Id="rId4" Type="http://schemas.openxmlformats.org/officeDocument/2006/relationships/oleObject" Target="../embeddings/oleObject9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10.wmf"/><Relationship Id="rId4" Type="http://schemas.openxmlformats.org/officeDocument/2006/relationships/oleObject" Target="../embeddings/oleObject5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11.wmf"/><Relationship Id="rId4" Type="http://schemas.openxmlformats.org/officeDocument/2006/relationships/oleObject" Target="../embeddings/oleObject6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5" Type="http://schemas.openxmlformats.org/officeDocument/2006/relationships/image" Target="../media/image12.wmf"/><Relationship Id="rId4" Type="http://schemas.openxmlformats.org/officeDocument/2006/relationships/oleObject" Target="../embeddings/oleObject7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5" Type="http://schemas.openxmlformats.org/officeDocument/2006/relationships/image" Target="../media/image13.wmf"/><Relationship Id="rId4" Type="http://schemas.openxmlformats.org/officeDocument/2006/relationships/oleObject" Target="../embeddings/oleObject8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BE"/>
          </a:p>
        </p:txBody>
      </p:sp>
      <p:sp>
        <p:nvSpPr>
          <p:cNvPr id="132099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685800"/>
            <a:ext cx="7772400" cy="1470025"/>
          </a:xfrm>
        </p:spPr>
        <p:txBody>
          <a:bodyPr/>
          <a:lstStyle/>
          <a:p>
            <a:r>
              <a:rPr lang="en-US">
                <a:solidFill>
                  <a:schemeClr val="bg1"/>
                </a:solidFill>
              </a:rPr>
              <a:t>Bowling Game Kata</a:t>
            </a:r>
          </a:p>
        </p:txBody>
      </p:sp>
      <p:pic>
        <p:nvPicPr>
          <p:cNvPr id="132100" name="Picture 4" descr="omaLogoMedium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3048000"/>
            <a:ext cx="1600200" cy="160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2101" name="Rectangle 5"/>
          <p:cNvSpPr>
            <a:spLocks noChangeArrowheads="1"/>
          </p:cNvSpPr>
          <p:nvPr/>
        </p:nvSpPr>
        <p:spPr bwMode="auto">
          <a:xfrm>
            <a:off x="679450" y="3200400"/>
            <a:ext cx="610235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>
              <a:spcBef>
                <a:spcPct val="20000"/>
              </a:spcBef>
            </a:pPr>
            <a:r>
              <a:rPr lang="en-US" sz="3200">
                <a:solidFill>
                  <a:schemeClr val="bg1"/>
                </a:solidFill>
                <a:latin typeface="Arial" charset="0"/>
              </a:rPr>
              <a:t>Object Mentor, Inc.</a:t>
            </a:r>
          </a:p>
        </p:txBody>
      </p:sp>
      <p:sp>
        <p:nvSpPr>
          <p:cNvPr id="132102" name="Rectangle 6" descr="Stationery"/>
          <p:cNvSpPr>
            <a:spLocks noChangeArrowheads="1"/>
          </p:cNvSpPr>
          <p:nvPr/>
        </p:nvSpPr>
        <p:spPr bwMode="auto">
          <a:xfrm>
            <a:off x="762000" y="6048375"/>
            <a:ext cx="13716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 r:embed="rId4"/>
                  <a:srcRect/>
                  <a:tile tx="0" ty="0" sx="100000" sy="100000" flip="none" algn="tl"/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  <p:txBody>
          <a:bodyPr>
            <a:spAutoFit/>
            <a:flatTx/>
          </a:bodyPr>
          <a:lstStyle/>
          <a:p>
            <a:pPr algn="ctr" eaLnBrk="0" hangingPunct="0">
              <a:lnSpc>
                <a:spcPct val="200000"/>
              </a:lnSpc>
              <a:spcBef>
                <a:spcPct val="50000"/>
              </a:spcBef>
            </a:pPr>
            <a:r>
              <a:rPr lang="en-US" sz="1600" b="1">
                <a:solidFill>
                  <a:schemeClr val="bg1"/>
                </a:solidFill>
                <a:latin typeface="Arial" charset="0"/>
              </a:rPr>
              <a:t>fitnesse.org</a:t>
            </a:r>
          </a:p>
        </p:txBody>
      </p:sp>
      <p:pic>
        <p:nvPicPr>
          <p:cNvPr id="132103" name="Picture 7" descr="FitNesseLogo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550" y="5334000"/>
            <a:ext cx="933450" cy="933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2104" name="Text Box 8"/>
          <p:cNvSpPr txBox="1">
            <a:spLocks noChangeArrowheads="1"/>
          </p:cNvSpPr>
          <p:nvPr/>
        </p:nvSpPr>
        <p:spPr bwMode="auto">
          <a:xfrm>
            <a:off x="6858000" y="6492875"/>
            <a:ext cx="228600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CFDC6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900">
                <a:solidFill>
                  <a:schemeClr val="bg1"/>
                </a:solidFill>
                <a:latin typeface="Times New Roman" pitchFamily="18" charset="0"/>
              </a:rPr>
              <a:t>Copyright </a:t>
            </a:r>
            <a:r>
              <a:rPr lang="en-US" sz="900">
                <a:solidFill>
                  <a:schemeClr val="bg1"/>
                </a:solidFill>
                <a:latin typeface="Times New Roman" pitchFamily="18" charset="0"/>
                <a:sym typeface="Symbol" pitchFamily="18" charset="2"/>
              </a:rPr>
              <a:t> 2005  by Object Mentor, Inc</a:t>
            </a:r>
          </a:p>
          <a:p>
            <a:pPr algn="ctr" eaLnBrk="0" hangingPunct="0"/>
            <a:r>
              <a:rPr lang="en-US" sz="900">
                <a:solidFill>
                  <a:schemeClr val="bg1"/>
                </a:solidFill>
                <a:latin typeface="Times New Roman" pitchFamily="18" charset="0"/>
                <a:sym typeface="Symbol" pitchFamily="18" charset="2"/>
              </a:rPr>
              <a:t>All copies must retain this page unchanged.</a:t>
            </a:r>
            <a:endParaRPr lang="en-US" sz="900">
              <a:solidFill>
                <a:schemeClr val="bg1"/>
              </a:solidFill>
              <a:latin typeface="Times New Roman" pitchFamily="18" charset="0"/>
            </a:endParaRPr>
          </a:p>
        </p:txBody>
      </p:sp>
      <p:pic>
        <p:nvPicPr>
          <p:cNvPr id="132105" name="Picture 9" descr="XPlogo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9800" y="5765800"/>
            <a:ext cx="2514600" cy="863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2106" name="Picture 10" descr="JUlogo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8863" y="5715000"/>
            <a:ext cx="1295400" cy="587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2107" name="Rectangle 11" descr="Stationery"/>
          <p:cNvSpPr>
            <a:spLocks noChangeArrowheads="1"/>
          </p:cNvSpPr>
          <p:nvPr/>
        </p:nvSpPr>
        <p:spPr bwMode="auto">
          <a:xfrm>
            <a:off x="4945063" y="6057900"/>
            <a:ext cx="1531937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 r:embed="rId4"/>
                  <a:srcRect/>
                  <a:tile tx="0" ty="0" sx="100000" sy="100000" flip="none" algn="tl"/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  <p:txBody>
          <a:bodyPr>
            <a:spAutoFit/>
            <a:flatTx/>
          </a:bodyPr>
          <a:lstStyle/>
          <a:p>
            <a:pPr algn="ctr" eaLnBrk="0" hangingPunct="0">
              <a:lnSpc>
                <a:spcPct val="200000"/>
              </a:lnSpc>
              <a:spcBef>
                <a:spcPct val="50000"/>
              </a:spcBef>
            </a:pPr>
            <a:r>
              <a:rPr lang="en-US" sz="1600" b="1">
                <a:solidFill>
                  <a:schemeClr val="bg1"/>
                </a:solidFill>
                <a:latin typeface="Arial" charset="0"/>
              </a:rPr>
              <a:t>www.junit.org</a:t>
            </a:r>
          </a:p>
        </p:txBody>
      </p:sp>
      <p:sp>
        <p:nvSpPr>
          <p:cNvPr id="132108" name="Rectangle 12" descr="Stationery"/>
          <p:cNvSpPr>
            <a:spLocks noChangeArrowheads="1"/>
          </p:cNvSpPr>
          <p:nvPr/>
        </p:nvSpPr>
        <p:spPr bwMode="auto">
          <a:xfrm>
            <a:off x="2355850" y="3657600"/>
            <a:ext cx="26670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 r:embed="rId4"/>
                  <a:srcRect/>
                  <a:tile tx="0" ty="0" sx="100000" sy="100000" flip="none" algn="tl"/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  <p:txBody>
          <a:bodyPr>
            <a:spAutoFit/>
            <a:flatTx/>
          </a:bodyPr>
          <a:lstStyle/>
          <a:p>
            <a:pPr algn="ctr" eaLnBrk="0" hangingPunct="0"/>
            <a:r>
              <a:rPr lang="en-US" sz="1600" b="1">
                <a:solidFill>
                  <a:schemeClr val="bg1"/>
                </a:solidFill>
                <a:latin typeface="Arial" charset="0"/>
              </a:rPr>
              <a:t>www.objectmentor.com</a:t>
            </a:r>
          </a:p>
          <a:p>
            <a:pPr algn="ctr" eaLnBrk="0" hangingPunct="0"/>
            <a:r>
              <a:rPr lang="en-US" sz="1600" b="1">
                <a:solidFill>
                  <a:schemeClr val="bg1"/>
                </a:solidFill>
                <a:latin typeface="Arial" charset="0"/>
              </a:rPr>
              <a:t>blog.objectmentor.com</a:t>
            </a:r>
          </a:p>
        </p:txBody>
      </p:sp>
      <p:sp>
        <p:nvSpPr>
          <p:cNvPr id="132109" name="Line 13"/>
          <p:cNvSpPr>
            <a:spLocks noChangeShapeType="1"/>
          </p:cNvSpPr>
          <p:nvPr/>
        </p:nvSpPr>
        <p:spPr bwMode="auto">
          <a:xfrm>
            <a:off x="685800" y="2514600"/>
            <a:ext cx="8001000" cy="0"/>
          </a:xfrm>
          <a:prstGeom prst="line">
            <a:avLst/>
          </a:prstGeom>
          <a:noFill/>
          <a:ln w="38100" cap="rnd">
            <a:solidFill>
              <a:schemeClr val="bg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B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Begin.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1828800"/>
          </a:xfrm>
        </p:spPr>
        <p:txBody>
          <a:bodyPr/>
          <a:lstStyle/>
          <a:p>
            <a:r>
              <a:rPr lang="en-US"/>
              <a:t>Create a project named BowlingGame</a:t>
            </a:r>
          </a:p>
          <a:p>
            <a:r>
              <a:rPr lang="en-US"/>
              <a:t>Create a unit test named BowlingGameTest</a:t>
            </a:r>
          </a:p>
        </p:txBody>
      </p:sp>
      <p:sp>
        <p:nvSpPr>
          <p:cNvPr id="31748" name="Text Box 4"/>
          <p:cNvSpPr txBox="1">
            <a:spLocks noChangeArrowheads="1"/>
          </p:cNvSpPr>
          <p:nvPr/>
        </p:nvSpPr>
        <p:spPr bwMode="auto">
          <a:xfrm>
            <a:off x="517525" y="3422650"/>
            <a:ext cx="3781805" cy="16312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fr-BE" sz="1000" dirty="0" err="1" smtClean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using</a:t>
            </a:r>
            <a:r>
              <a:rPr lang="fr-BE" sz="10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System;</a:t>
            </a:r>
          </a:p>
          <a:p>
            <a:r>
              <a:rPr lang="fr-BE" sz="1000" dirty="0" err="1" smtClean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using</a:t>
            </a:r>
            <a:r>
              <a:rPr lang="fr-BE" sz="10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10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Microsoft.VisualStudio.TestTools.UnitTesting</a:t>
            </a:r>
            <a:r>
              <a:rPr lang="fr-BE" sz="10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;</a:t>
            </a:r>
          </a:p>
          <a:p>
            <a:endParaRPr lang="fr-BE" sz="1000" dirty="0">
              <a:solidFill>
                <a:srgbClr val="000000"/>
              </a:solidFill>
              <a:highlight>
                <a:srgbClr val="FFFFFF"/>
              </a:highlight>
              <a:latin typeface="Consolas"/>
            </a:endParaRPr>
          </a:p>
          <a:p>
            <a:r>
              <a:rPr lang="fr-BE" sz="1000" dirty="0" err="1" smtClean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namespace</a:t>
            </a:r>
            <a:r>
              <a:rPr lang="fr-BE" sz="10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10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BowlingKataTest</a:t>
            </a:r>
            <a:endParaRPr lang="fr-BE" sz="1000" dirty="0">
              <a:solidFill>
                <a:srgbClr val="000000"/>
              </a:solidFill>
              <a:highlight>
                <a:srgbClr val="FFFFFF"/>
              </a:highlight>
              <a:latin typeface="Consolas"/>
            </a:endParaRPr>
          </a:p>
          <a:p>
            <a:r>
              <a:rPr lang="fr-BE" sz="10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{</a:t>
            </a:r>
          </a:p>
          <a:p>
            <a:r>
              <a:rPr lang="fr-BE" sz="10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[</a:t>
            </a:r>
            <a:r>
              <a:rPr lang="fr-BE" sz="1000" dirty="0" err="1" smtClean="0">
                <a:solidFill>
                  <a:srgbClr val="2B91AF"/>
                </a:solidFill>
                <a:highlight>
                  <a:srgbClr val="FFFFFF"/>
                </a:highlight>
                <a:latin typeface="Consolas"/>
              </a:rPr>
              <a:t>TestClass</a:t>
            </a:r>
            <a:r>
              <a:rPr lang="fr-BE" sz="10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]</a:t>
            </a:r>
          </a:p>
          <a:p>
            <a:r>
              <a:rPr lang="fr-BE" sz="10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</a:t>
            </a:r>
            <a:r>
              <a:rPr lang="fr-BE" sz="1000" dirty="0" smtClean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public</a:t>
            </a:r>
            <a:r>
              <a:rPr lang="fr-BE" sz="10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1000" dirty="0" smtClean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class</a:t>
            </a:r>
            <a:r>
              <a:rPr lang="fr-BE" sz="10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1000" dirty="0" err="1" smtClean="0">
                <a:solidFill>
                  <a:srgbClr val="2B91AF"/>
                </a:solidFill>
                <a:highlight>
                  <a:srgbClr val="FFFFFF"/>
                </a:highlight>
                <a:latin typeface="Consolas"/>
              </a:rPr>
              <a:t>GameTest</a:t>
            </a:r>
            <a:endParaRPr lang="fr-BE" sz="1000" dirty="0">
              <a:solidFill>
                <a:srgbClr val="000000"/>
              </a:solidFill>
              <a:highlight>
                <a:srgbClr val="FFFFFF"/>
              </a:highlight>
              <a:latin typeface="Consolas"/>
            </a:endParaRPr>
          </a:p>
          <a:p>
            <a:r>
              <a:rPr lang="fr-BE" sz="10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{</a:t>
            </a:r>
          </a:p>
          <a:p>
            <a:r>
              <a:rPr lang="fr-BE" sz="10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}</a:t>
            </a:r>
          </a:p>
          <a:p>
            <a:r>
              <a:rPr lang="fr-BE" sz="10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 first test.</a:t>
            </a:r>
          </a:p>
        </p:txBody>
      </p:sp>
      <p:sp>
        <p:nvSpPr>
          <p:cNvPr id="34820" name="Text Box 4"/>
          <p:cNvSpPr txBox="1">
            <a:spLocks noChangeArrowheads="1"/>
          </p:cNvSpPr>
          <p:nvPr/>
        </p:nvSpPr>
        <p:spPr bwMode="auto">
          <a:xfrm>
            <a:off x="304800" y="1295400"/>
            <a:ext cx="4038600" cy="13388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[</a:t>
            </a:r>
            <a:r>
              <a:rPr lang="fr-BE" sz="900" dirty="0" err="1" smtClean="0">
                <a:solidFill>
                  <a:srgbClr val="2B91AF"/>
                </a:solidFill>
                <a:highlight>
                  <a:srgbClr val="FFFFFF"/>
                </a:highlight>
                <a:latin typeface="Consolas"/>
              </a:rPr>
              <a:t>TestClass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]</a:t>
            </a:r>
          </a:p>
          <a:p>
            <a:r>
              <a:rPr lang="fr-BE" sz="900" dirty="0" smtClean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public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900" dirty="0" smtClean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class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900" dirty="0" err="1" smtClean="0">
                <a:solidFill>
                  <a:srgbClr val="2B91AF"/>
                </a:solidFill>
                <a:highlight>
                  <a:srgbClr val="FFFFFF"/>
                </a:highlight>
                <a:latin typeface="Consolas"/>
              </a:rPr>
              <a:t>GameTest</a:t>
            </a:r>
            <a:endParaRPr lang="fr-BE" sz="900" dirty="0">
              <a:solidFill>
                <a:srgbClr val="000000"/>
              </a:solidFill>
              <a:highlight>
                <a:srgbClr val="FFFFFF"/>
              </a:highlight>
              <a:latin typeface="Consolas"/>
            </a:endParaRP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{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[</a:t>
            </a:r>
            <a:r>
              <a:rPr lang="fr-BE" sz="900" dirty="0" err="1" smtClean="0">
                <a:solidFill>
                  <a:srgbClr val="2B91AF"/>
                </a:solidFill>
                <a:highlight>
                  <a:srgbClr val="FFFFFF"/>
                </a:highlight>
                <a:latin typeface="Consolas"/>
              </a:rPr>
              <a:t>TestMethod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]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</a:t>
            </a:r>
            <a:r>
              <a:rPr lang="fr-BE" sz="900" dirty="0" smtClean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public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900" dirty="0" err="1" smtClean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void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9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GutterGameTest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()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{</a:t>
            </a:r>
          </a:p>
          <a:p>
            <a:r>
              <a:rPr lang="fr-BE" sz="900" dirty="0">
                <a:solidFill>
                  <a:srgbClr val="FF0000"/>
                </a:solidFill>
                <a:highlight>
                  <a:srgbClr val="FFFFFF"/>
                </a:highlight>
                <a:latin typeface="Consolas"/>
              </a:rPr>
              <a:t>        Game g = </a:t>
            </a:r>
            <a:r>
              <a:rPr lang="fr-BE" sz="900" dirty="0" smtClean="0">
                <a:solidFill>
                  <a:srgbClr val="FF0000"/>
                </a:solidFill>
                <a:highlight>
                  <a:srgbClr val="FFFFFF"/>
                </a:highlight>
                <a:latin typeface="Consolas"/>
              </a:rPr>
              <a:t>new</a:t>
            </a:r>
            <a:r>
              <a:rPr lang="fr-BE" sz="900" dirty="0">
                <a:solidFill>
                  <a:srgbClr val="FF0000"/>
                </a:solidFill>
                <a:highlight>
                  <a:srgbClr val="FFFFFF"/>
                </a:highlight>
                <a:latin typeface="Consolas"/>
              </a:rPr>
              <a:t> Game();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}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}</a:t>
            </a:r>
          </a:p>
        </p:txBody>
      </p:sp>
      <p:sp>
        <p:nvSpPr>
          <p:cNvPr id="34822" name="Line 6"/>
          <p:cNvSpPr>
            <a:spLocks noChangeShapeType="1"/>
          </p:cNvSpPr>
          <p:nvPr/>
        </p:nvSpPr>
        <p:spPr bwMode="auto">
          <a:xfrm>
            <a:off x="4724400" y="1219200"/>
            <a:ext cx="0" cy="5257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BE"/>
          </a:p>
        </p:txBody>
      </p:sp>
      <p:sp>
        <p:nvSpPr>
          <p:cNvPr id="34823" name="Text Box 7"/>
          <p:cNvSpPr txBox="1">
            <a:spLocks noChangeArrowheads="1"/>
          </p:cNvSpPr>
          <p:nvPr/>
        </p:nvSpPr>
        <p:spPr bwMode="auto">
          <a:xfrm>
            <a:off x="4800600" y="1295400"/>
            <a:ext cx="40386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fr-FR" sz="1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 first test.</a:t>
            </a:r>
          </a:p>
        </p:txBody>
      </p:sp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304800" y="1295400"/>
            <a:ext cx="4038600" cy="13388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[</a:t>
            </a:r>
            <a:r>
              <a:rPr lang="fr-BE" sz="900" dirty="0" err="1" smtClean="0">
                <a:solidFill>
                  <a:srgbClr val="2B91AF"/>
                </a:solidFill>
                <a:highlight>
                  <a:srgbClr val="FFFFFF"/>
                </a:highlight>
                <a:latin typeface="Consolas"/>
              </a:rPr>
              <a:t>TestClass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]</a:t>
            </a:r>
          </a:p>
          <a:p>
            <a:r>
              <a:rPr lang="fr-BE" sz="900" dirty="0" smtClean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public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900" dirty="0" smtClean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class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900" dirty="0" err="1" smtClean="0">
                <a:solidFill>
                  <a:srgbClr val="2B91AF"/>
                </a:solidFill>
                <a:highlight>
                  <a:srgbClr val="FFFFFF"/>
                </a:highlight>
                <a:latin typeface="Consolas"/>
              </a:rPr>
              <a:t>GameTest</a:t>
            </a:r>
            <a:endParaRPr lang="fr-BE" sz="900" dirty="0">
              <a:solidFill>
                <a:srgbClr val="000000"/>
              </a:solidFill>
              <a:highlight>
                <a:srgbClr val="FFFFFF"/>
              </a:highlight>
              <a:latin typeface="Consolas"/>
            </a:endParaRP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{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[</a:t>
            </a:r>
            <a:r>
              <a:rPr lang="fr-BE" sz="900" dirty="0" err="1" smtClean="0">
                <a:solidFill>
                  <a:srgbClr val="2B91AF"/>
                </a:solidFill>
                <a:highlight>
                  <a:srgbClr val="FFFFFF"/>
                </a:highlight>
                <a:latin typeface="Consolas"/>
              </a:rPr>
              <a:t>TestMethod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]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</a:t>
            </a:r>
            <a:r>
              <a:rPr lang="fr-BE" sz="900" dirty="0" smtClean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public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900" dirty="0" err="1" smtClean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void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9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GutterGameTest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()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{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Game g = </a:t>
            </a:r>
            <a:r>
              <a:rPr lang="fr-BE" sz="900" dirty="0" smtClean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new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Game();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}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}</a:t>
            </a:r>
          </a:p>
        </p:txBody>
      </p:sp>
      <p:sp>
        <p:nvSpPr>
          <p:cNvPr id="38916" name="Line 4"/>
          <p:cNvSpPr>
            <a:spLocks noChangeShapeType="1"/>
          </p:cNvSpPr>
          <p:nvPr/>
        </p:nvSpPr>
        <p:spPr bwMode="auto">
          <a:xfrm>
            <a:off x="4724400" y="1219200"/>
            <a:ext cx="0" cy="5257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BE"/>
          </a:p>
        </p:txBody>
      </p:sp>
      <p:sp>
        <p:nvSpPr>
          <p:cNvPr id="38917" name="Text Box 5"/>
          <p:cNvSpPr txBox="1">
            <a:spLocks noChangeArrowheads="1"/>
          </p:cNvSpPr>
          <p:nvPr/>
        </p:nvSpPr>
        <p:spPr bwMode="auto">
          <a:xfrm>
            <a:off x="4800600" y="1295400"/>
            <a:ext cx="4038600" cy="5078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fr-BE" sz="900" dirty="0" smtClean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public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900" dirty="0" smtClean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class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900" dirty="0" smtClean="0">
                <a:solidFill>
                  <a:srgbClr val="2B91AF"/>
                </a:solidFill>
                <a:highlight>
                  <a:srgbClr val="FFFFFF"/>
                </a:highlight>
                <a:latin typeface="Consolas"/>
              </a:rPr>
              <a:t>Game</a:t>
            </a:r>
            <a:endParaRPr lang="fr-BE" sz="900" dirty="0">
              <a:solidFill>
                <a:srgbClr val="000000"/>
              </a:solidFill>
              <a:highlight>
                <a:srgbClr val="FFFFFF"/>
              </a:highlight>
              <a:latin typeface="Consolas"/>
            </a:endParaRP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{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 first test.</a:t>
            </a:r>
          </a:p>
        </p:txBody>
      </p:sp>
      <p:sp>
        <p:nvSpPr>
          <p:cNvPr id="39939" name="Text Box 3"/>
          <p:cNvSpPr txBox="1">
            <a:spLocks noChangeArrowheads="1"/>
          </p:cNvSpPr>
          <p:nvPr/>
        </p:nvSpPr>
        <p:spPr bwMode="auto">
          <a:xfrm>
            <a:off x="304800" y="1295400"/>
            <a:ext cx="4038600" cy="13388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[</a:t>
            </a:r>
            <a:r>
              <a:rPr lang="fr-BE" sz="900" dirty="0" err="1" smtClean="0">
                <a:solidFill>
                  <a:srgbClr val="2B91AF"/>
                </a:solidFill>
                <a:highlight>
                  <a:srgbClr val="FFFFFF"/>
                </a:highlight>
                <a:latin typeface="Consolas"/>
              </a:rPr>
              <a:t>TestClass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]</a:t>
            </a:r>
          </a:p>
          <a:p>
            <a:r>
              <a:rPr lang="fr-BE" sz="900" dirty="0" smtClean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public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900" dirty="0" smtClean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class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900" dirty="0" err="1" smtClean="0">
                <a:solidFill>
                  <a:srgbClr val="2B91AF"/>
                </a:solidFill>
                <a:highlight>
                  <a:srgbClr val="FFFFFF"/>
                </a:highlight>
                <a:latin typeface="Consolas"/>
              </a:rPr>
              <a:t>GameTest</a:t>
            </a:r>
            <a:endParaRPr lang="fr-BE" sz="900" dirty="0">
              <a:solidFill>
                <a:srgbClr val="000000"/>
              </a:solidFill>
              <a:highlight>
                <a:srgbClr val="FFFFFF"/>
              </a:highlight>
              <a:latin typeface="Consolas"/>
            </a:endParaRP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{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[</a:t>
            </a:r>
            <a:r>
              <a:rPr lang="fr-BE" sz="900" dirty="0" err="1" smtClean="0">
                <a:solidFill>
                  <a:srgbClr val="2B91AF"/>
                </a:solidFill>
                <a:highlight>
                  <a:srgbClr val="FFFFFF"/>
                </a:highlight>
                <a:latin typeface="Consolas"/>
              </a:rPr>
              <a:t>TestMethod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]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</a:t>
            </a:r>
            <a:r>
              <a:rPr lang="fr-BE" sz="900" dirty="0" smtClean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public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900" dirty="0" err="1" smtClean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void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9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GutterGameTest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()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{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Game g = </a:t>
            </a:r>
            <a:r>
              <a:rPr lang="fr-BE" sz="900" dirty="0" smtClean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new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Game();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}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}</a:t>
            </a:r>
          </a:p>
        </p:txBody>
      </p:sp>
      <p:sp>
        <p:nvSpPr>
          <p:cNvPr id="39940" name="Line 4"/>
          <p:cNvSpPr>
            <a:spLocks noChangeShapeType="1"/>
          </p:cNvSpPr>
          <p:nvPr/>
        </p:nvSpPr>
        <p:spPr bwMode="auto">
          <a:xfrm>
            <a:off x="4724400" y="1219200"/>
            <a:ext cx="0" cy="5257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BE"/>
          </a:p>
        </p:txBody>
      </p:sp>
      <p:sp>
        <p:nvSpPr>
          <p:cNvPr id="39941" name="Text Box 5"/>
          <p:cNvSpPr txBox="1">
            <a:spLocks noChangeArrowheads="1"/>
          </p:cNvSpPr>
          <p:nvPr/>
        </p:nvSpPr>
        <p:spPr bwMode="auto">
          <a:xfrm>
            <a:off x="4800600" y="1295400"/>
            <a:ext cx="4038600" cy="5078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fr-BE" sz="900" dirty="0" smtClean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public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900" dirty="0" smtClean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class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900" dirty="0" smtClean="0">
                <a:solidFill>
                  <a:srgbClr val="2B91AF"/>
                </a:solidFill>
                <a:highlight>
                  <a:srgbClr val="FFFFFF"/>
                </a:highlight>
                <a:latin typeface="Consolas"/>
              </a:rPr>
              <a:t>Game</a:t>
            </a:r>
            <a:endParaRPr lang="fr-BE" sz="900" dirty="0">
              <a:solidFill>
                <a:srgbClr val="000000"/>
              </a:solidFill>
              <a:highlight>
                <a:srgbClr val="FFFFFF"/>
              </a:highlight>
              <a:latin typeface="Consolas"/>
            </a:endParaRP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{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}</a:t>
            </a:r>
          </a:p>
        </p:txBody>
      </p:sp>
      <p:sp>
        <p:nvSpPr>
          <p:cNvPr id="39943" name="Rectangle 7"/>
          <p:cNvSpPr>
            <a:spLocks noChangeArrowheads="1"/>
          </p:cNvSpPr>
          <p:nvPr/>
        </p:nvSpPr>
        <p:spPr bwMode="auto">
          <a:xfrm>
            <a:off x="2438400" y="2514600"/>
            <a:ext cx="4419600" cy="304800"/>
          </a:xfrm>
          <a:prstGeom prst="rect">
            <a:avLst/>
          </a:prstGeom>
          <a:solidFill>
            <a:srgbClr val="33CC33"/>
          </a:solidFill>
          <a:ln w="9525">
            <a:solidFill>
              <a:srgbClr val="33CC33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B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 first test.</a:t>
            </a:r>
          </a:p>
        </p:txBody>
      </p:sp>
      <p:sp>
        <p:nvSpPr>
          <p:cNvPr id="40963" name="Text Box 3"/>
          <p:cNvSpPr txBox="1">
            <a:spLocks noChangeArrowheads="1"/>
          </p:cNvSpPr>
          <p:nvPr/>
        </p:nvSpPr>
        <p:spPr bwMode="auto">
          <a:xfrm>
            <a:off x="304800" y="1295400"/>
            <a:ext cx="4038600" cy="16158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[</a:t>
            </a:r>
            <a:r>
              <a:rPr lang="fr-BE" sz="900" dirty="0" err="1" smtClean="0">
                <a:solidFill>
                  <a:srgbClr val="2B91AF"/>
                </a:solidFill>
                <a:highlight>
                  <a:srgbClr val="FFFFFF"/>
                </a:highlight>
                <a:latin typeface="Consolas"/>
              </a:rPr>
              <a:t>TestClass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]</a:t>
            </a:r>
          </a:p>
          <a:p>
            <a:r>
              <a:rPr lang="fr-BE" sz="900" dirty="0" smtClean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public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900" dirty="0" smtClean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class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900" dirty="0" err="1" smtClean="0">
                <a:solidFill>
                  <a:srgbClr val="2B91AF"/>
                </a:solidFill>
                <a:highlight>
                  <a:srgbClr val="FFFFFF"/>
                </a:highlight>
                <a:latin typeface="Consolas"/>
              </a:rPr>
              <a:t>GameTest</a:t>
            </a:r>
            <a:endParaRPr lang="fr-BE" sz="900" dirty="0">
              <a:solidFill>
                <a:srgbClr val="000000"/>
              </a:solidFill>
              <a:highlight>
                <a:srgbClr val="FFFFFF"/>
              </a:highlight>
              <a:latin typeface="Consolas"/>
            </a:endParaRP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{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[</a:t>
            </a:r>
            <a:r>
              <a:rPr lang="fr-BE" sz="900" dirty="0" err="1" smtClean="0">
                <a:solidFill>
                  <a:srgbClr val="2B91AF"/>
                </a:solidFill>
                <a:highlight>
                  <a:srgbClr val="FFFFFF"/>
                </a:highlight>
                <a:latin typeface="Consolas"/>
              </a:rPr>
              <a:t>TestMethod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]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</a:t>
            </a:r>
            <a:r>
              <a:rPr lang="fr-BE" sz="900" dirty="0" smtClean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public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900" dirty="0" err="1" smtClean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void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9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GutterGameTest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()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{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</a:t>
            </a:r>
            <a:r>
              <a:rPr lang="fr-BE" sz="900" dirty="0" smtClean="0">
                <a:solidFill>
                  <a:srgbClr val="2B91AF"/>
                </a:solidFill>
                <a:highlight>
                  <a:srgbClr val="FFFFFF"/>
                </a:highlight>
                <a:latin typeface="Consolas"/>
              </a:rPr>
              <a:t>Game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g = </a:t>
            </a:r>
            <a:r>
              <a:rPr lang="fr-BE" sz="900" dirty="0" smtClean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new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900" dirty="0" smtClean="0">
                <a:solidFill>
                  <a:srgbClr val="2B91AF"/>
                </a:solidFill>
                <a:highlight>
                  <a:srgbClr val="FFFFFF"/>
                </a:highlight>
                <a:latin typeface="Consolas"/>
              </a:rPr>
              <a:t>Game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();</a:t>
            </a:r>
          </a:p>
          <a:p>
            <a:r>
              <a:rPr lang="nn-NO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</a:t>
            </a:r>
            <a:r>
              <a:rPr lang="nn-NO" sz="900" dirty="0" smtClean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for</a:t>
            </a:r>
            <a:r>
              <a:rPr lang="nn-NO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(</a:t>
            </a:r>
            <a:r>
              <a:rPr lang="nn-NO" sz="900" dirty="0" smtClean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int</a:t>
            </a:r>
            <a:r>
              <a:rPr lang="nn-NO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i = 0; i &lt; 20; i++)</a:t>
            </a:r>
          </a:p>
          <a:p>
            <a:r>
              <a:rPr lang="fr-BE" sz="900" dirty="0">
                <a:solidFill>
                  <a:srgbClr val="FF0000"/>
                </a:solidFill>
                <a:highlight>
                  <a:srgbClr val="FFFFFF"/>
                </a:highlight>
                <a:latin typeface="Consolas"/>
              </a:rPr>
              <a:t>            </a:t>
            </a:r>
            <a:r>
              <a:rPr lang="fr-BE" sz="900" dirty="0" err="1">
                <a:solidFill>
                  <a:srgbClr val="FF0000"/>
                </a:solidFill>
                <a:highlight>
                  <a:srgbClr val="FFFFFF"/>
                </a:highlight>
                <a:latin typeface="Consolas"/>
              </a:rPr>
              <a:t>g.Roll</a:t>
            </a:r>
            <a:r>
              <a:rPr lang="fr-BE" sz="900" dirty="0">
                <a:solidFill>
                  <a:srgbClr val="FF0000"/>
                </a:solidFill>
                <a:highlight>
                  <a:srgbClr val="FFFFFF"/>
                </a:highlight>
                <a:latin typeface="Consolas"/>
              </a:rPr>
              <a:t>(0);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}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}</a:t>
            </a:r>
          </a:p>
        </p:txBody>
      </p:sp>
      <p:sp>
        <p:nvSpPr>
          <p:cNvPr id="40964" name="Line 4"/>
          <p:cNvSpPr>
            <a:spLocks noChangeShapeType="1"/>
          </p:cNvSpPr>
          <p:nvPr/>
        </p:nvSpPr>
        <p:spPr bwMode="auto">
          <a:xfrm>
            <a:off x="4724400" y="1219200"/>
            <a:ext cx="0" cy="5257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BE"/>
          </a:p>
        </p:txBody>
      </p:sp>
      <p:sp>
        <p:nvSpPr>
          <p:cNvPr id="40965" name="Text Box 5"/>
          <p:cNvSpPr txBox="1">
            <a:spLocks noChangeArrowheads="1"/>
          </p:cNvSpPr>
          <p:nvPr/>
        </p:nvSpPr>
        <p:spPr bwMode="auto">
          <a:xfrm>
            <a:off x="4800600" y="1295400"/>
            <a:ext cx="4038600" cy="5078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fr-BE" sz="900" dirty="0" smtClean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public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900" dirty="0" smtClean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class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900" dirty="0" smtClean="0">
                <a:solidFill>
                  <a:srgbClr val="2B91AF"/>
                </a:solidFill>
                <a:highlight>
                  <a:srgbClr val="FFFFFF"/>
                </a:highlight>
                <a:latin typeface="Consolas"/>
              </a:rPr>
              <a:t>Game</a:t>
            </a:r>
            <a:endParaRPr lang="fr-BE" sz="900" dirty="0">
              <a:solidFill>
                <a:srgbClr val="000000"/>
              </a:solidFill>
              <a:highlight>
                <a:srgbClr val="FFFFFF"/>
              </a:highlight>
              <a:latin typeface="Consolas"/>
            </a:endParaRP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{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 first test.</a:t>
            </a:r>
          </a:p>
        </p:txBody>
      </p:sp>
      <p:sp>
        <p:nvSpPr>
          <p:cNvPr id="41987" name="Text Box 3"/>
          <p:cNvSpPr txBox="1">
            <a:spLocks noChangeArrowheads="1"/>
          </p:cNvSpPr>
          <p:nvPr/>
        </p:nvSpPr>
        <p:spPr bwMode="auto">
          <a:xfrm>
            <a:off x="304800" y="1295400"/>
            <a:ext cx="4038600" cy="16158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[</a:t>
            </a:r>
            <a:r>
              <a:rPr lang="fr-BE" sz="900" dirty="0" err="1" smtClean="0">
                <a:solidFill>
                  <a:srgbClr val="2B91AF"/>
                </a:solidFill>
                <a:highlight>
                  <a:srgbClr val="FFFFFF"/>
                </a:highlight>
                <a:latin typeface="Consolas"/>
              </a:rPr>
              <a:t>TestClass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]</a:t>
            </a:r>
          </a:p>
          <a:p>
            <a:r>
              <a:rPr lang="fr-BE" sz="900" dirty="0" smtClean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public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900" dirty="0" smtClean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class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900" dirty="0" err="1" smtClean="0">
                <a:solidFill>
                  <a:srgbClr val="2B91AF"/>
                </a:solidFill>
                <a:highlight>
                  <a:srgbClr val="FFFFFF"/>
                </a:highlight>
                <a:latin typeface="Consolas"/>
              </a:rPr>
              <a:t>GameTest</a:t>
            </a:r>
            <a:endParaRPr lang="fr-BE" sz="900" dirty="0">
              <a:solidFill>
                <a:srgbClr val="000000"/>
              </a:solidFill>
              <a:highlight>
                <a:srgbClr val="FFFFFF"/>
              </a:highlight>
              <a:latin typeface="Consolas"/>
            </a:endParaRP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{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[</a:t>
            </a:r>
            <a:r>
              <a:rPr lang="fr-BE" sz="900" dirty="0" err="1" smtClean="0">
                <a:solidFill>
                  <a:srgbClr val="2B91AF"/>
                </a:solidFill>
                <a:highlight>
                  <a:srgbClr val="FFFFFF"/>
                </a:highlight>
                <a:latin typeface="Consolas"/>
              </a:rPr>
              <a:t>TestMethod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]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</a:t>
            </a:r>
            <a:r>
              <a:rPr lang="fr-BE" sz="900" dirty="0" smtClean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public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900" dirty="0" err="1" smtClean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void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9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GutterGameTest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()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{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</a:t>
            </a:r>
            <a:r>
              <a:rPr lang="fr-BE" sz="900" dirty="0" smtClean="0">
                <a:solidFill>
                  <a:srgbClr val="2B91AF"/>
                </a:solidFill>
                <a:highlight>
                  <a:srgbClr val="FFFFFF"/>
                </a:highlight>
                <a:latin typeface="Consolas"/>
              </a:rPr>
              <a:t>Game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g = </a:t>
            </a:r>
            <a:r>
              <a:rPr lang="fr-BE" sz="900" dirty="0" smtClean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new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900" dirty="0" smtClean="0">
                <a:solidFill>
                  <a:srgbClr val="2B91AF"/>
                </a:solidFill>
                <a:highlight>
                  <a:srgbClr val="FFFFFF"/>
                </a:highlight>
                <a:latin typeface="Consolas"/>
              </a:rPr>
              <a:t>Game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();</a:t>
            </a:r>
          </a:p>
          <a:p>
            <a:r>
              <a:rPr lang="nn-NO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</a:t>
            </a:r>
            <a:r>
              <a:rPr lang="nn-NO" sz="900" dirty="0" smtClean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for</a:t>
            </a:r>
            <a:r>
              <a:rPr lang="nn-NO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(</a:t>
            </a:r>
            <a:r>
              <a:rPr lang="nn-NO" sz="900" dirty="0" smtClean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int</a:t>
            </a:r>
            <a:r>
              <a:rPr lang="nn-NO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i = 0; i &lt; 20; i++)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    </a:t>
            </a:r>
            <a:r>
              <a:rPr lang="fr-BE" sz="9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g.Roll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(0);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}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}</a:t>
            </a:r>
          </a:p>
        </p:txBody>
      </p:sp>
      <p:sp>
        <p:nvSpPr>
          <p:cNvPr id="41988" name="Line 4"/>
          <p:cNvSpPr>
            <a:spLocks noChangeShapeType="1"/>
          </p:cNvSpPr>
          <p:nvPr/>
        </p:nvSpPr>
        <p:spPr bwMode="auto">
          <a:xfrm>
            <a:off x="4724400" y="1219200"/>
            <a:ext cx="0" cy="5257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BE"/>
          </a:p>
        </p:txBody>
      </p:sp>
      <p:sp>
        <p:nvSpPr>
          <p:cNvPr id="41989" name="Text Box 5"/>
          <p:cNvSpPr txBox="1">
            <a:spLocks noChangeArrowheads="1"/>
          </p:cNvSpPr>
          <p:nvPr/>
        </p:nvSpPr>
        <p:spPr bwMode="auto">
          <a:xfrm>
            <a:off x="4800600" y="1295400"/>
            <a:ext cx="40386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fr-BE" sz="900" dirty="0" smtClean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public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900" dirty="0" smtClean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class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900" dirty="0" smtClean="0">
                <a:solidFill>
                  <a:srgbClr val="2B91AF"/>
                </a:solidFill>
                <a:highlight>
                  <a:srgbClr val="FFFFFF"/>
                </a:highlight>
                <a:latin typeface="Consolas"/>
              </a:rPr>
              <a:t>Game</a:t>
            </a:r>
            <a:endParaRPr lang="fr-BE" sz="900" dirty="0">
              <a:solidFill>
                <a:srgbClr val="000000"/>
              </a:solidFill>
              <a:highlight>
                <a:srgbClr val="FFFFFF"/>
              </a:highlight>
              <a:latin typeface="Consolas"/>
            </a:endParaRP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{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</a:t>
            </a:r>
            <a:r>
              <a:rPr lang="fr-BE" sz="900" dirty="0" smtClean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public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900" dirty="0" err="1" smtClean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void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Roll(</a:t>
            </a:r>
            <a:r>
              <a:rPr lang="fr-BE" sz="900" dirty="0" err="1" smtClean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int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pins)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{ 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}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 first test.</a:t>
            </a:r>
          </a:p>
        </p:txBody>
      </p:sp>
      <p:sp>
        <p:nvSpPr>
          <p:cNvPr id="53251" name="Text Box 3"/>
          <p:cNvSpPr txBox="1">
            <a:spLocks noChangeArrowheads="1"/>
          </p:cNvSpPr>
          <p:nvPr/>
        </p:nvSpPr>
        <p:spPr bwMode="auto">
          <a:xfrm>
            <a:off x="304800" y="1295400"/>
            <a:ext cx="4038600" cy="17543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[</a:t>
            </a:r>
            <a:r>
              <a:rPr lang="fr-BE" sz="900" dirty="0" err="1" smtClean="0">
                <a:solidFill>
                  <a:srgbClr val="2B91AF"/>
                </a:solidFill>
                <a:highlight>
                  <a:srgbClr val="FFFFFF"/>
                </a:highlight>
                <a:latin typeface="Consolas"/>
              </a:rPr>
              <a:t>TestClass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]</a:t>
            </a:r>
          </a:p>
          <a:p>
            <a:r>
              <a:rPr lang="fr-BE" sz="900" dirty="0" smtClean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public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900" dirty="0" smtClean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class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900" dirty="0" err="1" smtClean="0">
                <a:solidFill>
                  <a:srgbClr val="2B91AF"/>
                </a:solidFill>
                <a:highlight>
                  <a:srgbClr val="FFFFFF"/>
                </a:highlight>
                <a:latin typeface="Consolas"/>
              </a:rPr>
              <a:t>GameTest</a:t>
            </a:r>
            <a:endParaRPr lang="fr-BE" sz="900" dirty="0">
              <a:solidFill>
                <a:srgbClr val="000000"/>
              </a:solidFill>
              <a:highlight>
                <a:srgbClr val="FFFFFF"/>
              </a:highlight>
              <a:latin typeface="Consolas"/>
            </a:endParaRP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{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[</a:t>
            </a:r>
            <a:r>
              <a:rPr lang="fr-BE" sz="900" dirty="0" err="1" smtClean="0">
                <a:solidFill>
                  <a:srgbClr val="2B91AF"/>
                </a:solidFill>
                <a:highlight>
                  <a:srgbClr val="FFFFFF"/>
                </a:highlight>
                <a:latin typeface="Consolas"/>
              </a:rPr>
              <a:t>TestMethod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]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</a:t>
            </a:r>
            <a:r>
              <a:rPr lang="fr-BE" sz="900" dirty="0" smtClean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public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900" dirty="0" err="1" smtClean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void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9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GutterGameTest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()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{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</a:t>
            </a:r>
            <a:r>
              <a:rPr lang="fr-BE" sz="900" dirty="0" smtClean="0">
                <a:solidFill>
                  <a:srgbClr val="2B91AF"/>
                </a:solidFill>
                <a:highlight>
                  <a:srgbClr val="FFFFFF"/>
                </a:highlight>
                <a:latin typeface="Consolas"/>
              </a:rPr>
              <a:t>Game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g = </a:t>
            </a:r>
            <a:r>
              <a:rPr lang="fr-BE" sz="900" dirty="0" smtClean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new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900" dirty="0" smtClean="0">
                <a:solidFill>
                  <a:srgbClr val="2B91AF"/>
                </a:solidFill>
                <a:highlight>
                  <a:srgbClr val="FFFFFF"/>
                </a:highlight>
                <a:latin typeface="Consolas"/>
              </a:rPr>
              <a:t>Game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();</a:t>
            </a:r>
          </a:p>
          <a:p>
            <a:r>
              <a:rPr lang="nn-NO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</a:t>
            </a:r>
            <a:r>
              <a:rPr lang="nn-NO" sz="900" dirty="0" smtClean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for</a:t>
            </a:r>
            <a:r>
              <a:rPr lang="nn-NO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(</a:t>
            </a:r>
            <a:r>
              <a:rPr lang="nn-NO" sz="900" dirty="0" smtClean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int</a:t>
            </a:r>
            <a:r>
              <a:rPr lang="nn-NO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i = 0; i &lt; 20; i++)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    </a:t>
            </a:r>
            <a:r>
              <a:rPr lang="fr-BE" sz="9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g.Roll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(0);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</a:t>
            </a:r>
            <a:r>
              <a:rPr lang="fr-BE" sz="900" dirty="0" err="1" smtClean="0">
                <a:solidFill>
                  <a:srgbClr val="2B91AF"/>
                </a:solidFill>
                <a:highlight>
                  <a:srgbClr val="FFFFFF"/>
                </a:highlight>
                <a:latin typeface="Consolas"/>
              </a:rPr>
              <a:t>Assert</a:t>
            </a:r>
            <a:r>
              <a:rPr lang="fr-BE" sz="9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.AreEqual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(0, </a:t>
            </a:r>
            <a:r>
              <a:rPr lang="fr-BE" sz="900" dirty="0" err="1">
                <a:solidFill>
                  <a:srgbClr val="FF0000"/>
                </a:solidFill>
                <a:highlight>
                  <a:srgbClr val="FFFFFF"/>
                </a:highlight>
                <a:latin typeface="Consolas"/>
              </a:rPr>
              <a:t>g.Score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);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}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}</a:t>
            </a:r>
          </a:p>
        </p:txBody>
      </p:sp>
      <p:sp>
        <p:nvSpPr>
          <p:cNvPr id="53252" name="Line 4"/>
          <p:cNvSpPr>
            <a:spLocks noChangeShapeType="1"/>
          </p:cNvSpPr>
          <p:nvPr/>
        </p:nvSpPr>
        <p:spPr bwMode="auto">
          <a:xfrm>
            <a:off x="4724400" y="1219200"/>
            <a:ext cx="0" cy="5257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BE"/>
          </a:p>
        </p:txBody>
      </p:sp>
      <p:sp>
        <p:nvSpPr>
          <p:cNvPr id="53253" name="Text Box 5"/>
          <p:cNvSpPr txBox="1">
            <a:spLocks noChangeArrowheads="1"/>
          </p:cNvSpPr>
          <p:nvPr/>
        </p:nvSpPr>
        <p:spPr bwMode="auto">
          <a:xfrm>
            <a:off x="4800600" y="1295400"/>
            <a:ext cx="40386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fr-BE" sz="9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public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9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class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900" dirty="0">
                <a:solidFill>
                  <a:srgbClr val="2B91AF"/>
                </a:solidFill>
                <a:highlight>
                  <a:srgbClr val="FFFFFF"/>
                </a:highlight>
                <a:latin typeface="Consolas"/>
              </a:rPr>
              <a:t>Game</a:t>
            </a:r>
            <a:endParaRPr lang="fr-BE" sz="900" dirty="0">
              <a:solidFill>
                <a:srgbClr val="000000"/>
              </a:solidFill>
              <a:highlight>
                <a:srgbClr val="FFFFFF"/>
              </a:highlight>
              <a:latin typeface="Consolas"/>
            </a:endParaRP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{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</a:t>
            </a:r>
            <a:r>
              <a:rPr lang="fr-BE" sz="9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public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9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void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Roll(</a:t>
            </a:r>
            <a:r>
              <a:rPr lang="fr-BE" sz="9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int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pins)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{ 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}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 first test.</a:t>
            </a:r>
          </a:p>
        </p:txBody>
      </p:sp>
      <p:sp>
        <p:nvSpPr>
          <p:cNvPr id="55299" name="Text Box 3"/>
          <p:cNvSpPr txBox="1">
            <a:spLocks noChangeArrowheads="1"/>
          </p:cNvSpPr>
          <p:nvPr/>
        </p:nvSpPr>
        <p:spPr bwMode="auto">
          <a:xfrm>
            <a:off x="304800" y="1295400"/>
            <a:ext cx="4038600" cy="17543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[</a:t>
            </a:r>
            <a:r>
              <a:rPr lang="fr-BE" sz="900" dirty="0" err="1">
                <a:solidFill>
                  <a:srgbClr val="2B91AF"/>
                </a:solidFill>
                <a:highlight>
                  <a:srgbClr val="FFFFFF"/>
                </a:highlight>
                <a:latin typeface="Consolas"/>
              </a:rPr>
              <a:t>TestClass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]</a:t>
            </a:r>
          </a:p>
          <a:p>
            <a:r>
              <a:rPr lang="fr-BE" sz="9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public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9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class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900" dirty="0" err="1">
                <a:solidFill>
                  <a:srgbClr val="2B91AF"/>
                </a:solidFill>
                <a:highlight>
                  <a:srgbClr val="FFFFFF"/>
                </a:highlight>
                <a:latin typeface="Consolas"/>
              </a:rPr>
              <a:t>GameTest</a:t>
            </a:r>
            <a:endParaRPr lang="fr-BE" sz="900" dirty="0">
              <a:solidFill>
                <a:srgbClr val="000000"/>
              </a:solidFill>
              <a:highlight>
                <a:srgbClr val="FFFFFF"/>
              </a:highlight>
              <a:latin typeface="Consolas"/>
            </a:endParaRP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{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[</a:t>
            </a:r>
            <a:r>
              <a:rPr lang="fr-BE" sz="900" dirty="0" err="1">
                <a:solidFill>
                  <a:srgbClr val="2B91AF"/>
                </a:solidFill>
                <a:highlight>
                  <a:srgbClr val="FFFFFF"/>
                </a:highlight>
                <a:latin typeface="Consolas"/>
              </a:rPr>
              <a:t>TestMethod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]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</a:t>
            </a:r>
            <a:r>
              <a:rPr lang="fr-BE" sz="9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public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9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void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9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GutterGameTest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()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{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</a:t>
            </a:r>
            <a:r>
              <a:rPr lang="fr-BE" sz="900" dirty="0">
                <a:solidFill>
                  <a:srgbClr val="2B91AF"/>
                </a:solidFill>
                <a:highlight>
                  <a:srgbClr val="FFFFFF"/>
                </a:highlight>
                <a:latin typeface="Consolas"/>
              </a:rPr>
              <a:t>Game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g = </a:t>
            </a:r>
            <a:r>
              <a:rPr lang="fr-BE" sz="9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new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900" dirty="0">
                <a:solidFill>
                  <a:srgbClr val="2B91AF"/>
                </a:solidFill>
                <a:highlight>
                  <a:srgbClr val="FFFFFF"/>
                </a:highlight>
                <a:latin typeface="Consolas"/>
              </a:rPr>
              <a:t>Game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();</a:t>
            </a:r>
          </a:p>
          <a:p>
            <a:r>
              <a:rPr lang="nn-NO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</a:t>
            </a:r>
            <a:r>
              <a:rPr lang="nn-NO" sz="9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for</a:t>
            </a:r>
            <a:r>
              <a:rPr lang="nn-NO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(</a:t>
            </a:r>
            <a:r>
              <a:rPr lang="nn-NO" sz="9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int</a:t>
            </a:r>
            <a:r>
              <a:rPr lang="nn-NO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i = 0; i &lt; 20; i++)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    </a:t>
            </a:r>
            <a:r>
              <a:rPr lang="fr-BE" sz="9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g.Roll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(0);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</a:t>
            </a:r>
            <a:r>
              <a:rPr lang="fr-BE" sz="900" dirty="0" err="1">
                <a:solidFill>
                  <a:srgbClr val="2B91AF"/>
                </a:solidFill>
                <a:highlight>
                  <a:srgbClr val="FFFFFF"/>
                </a:highlight>
                <a:latin typeface="Consolas"/>
              </a:rPr>
              <a:t>Assert</a:t>
            </a:r>
            <a:r>
              <a:rPr lang="fr-BE" sz="9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.AreEqual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(0, </a:t>
            </a:r>
            <a:r>
              <a:rPr lang="fr-BE" sz="9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g.Score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);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}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}</a:t>
            </a:r>
          </a:p>
        </p:txBody>
      </p:sp>
      <p:sp>
        <p:nvSpPr>
          <p:cNvPr id="55300" name="Line 4"/>
          <p:cNvSpPr>
            <a:spLocks noChangeShapeType="1"/>
          </p:cNvSpPr>
          <p:nvPr/>
        </p:nvSpPr>
        <p:spPr bwMode="auto">
          <a:xfrm>
            <a:off x="4724400" y="1219200"/>
            <a:ext cx="0" cy="5257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BE"/>
          </a:p>
        </p:txBody>
      </p:sp>
      <p:sp>
        <p:nvSpPr>
          <p:cNvPr id="55301" name="Text Box 5"/>
          <p:cNvSpPr txBox="1">
            <a:spLocks noChangeArrowheads="1"/>
          </p:cNvSpPr>
          <p:nvPr/>
        </p:nvSpPr>
        <p:spPr bwMode="auto">
          <a:xfrm>
            <a:off x="4800600" y="1295400"/>
            <a:ext cx="4038600" cy="16158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fr-BE" sz="9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public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9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class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900" dirty="0">
                <a:solidFill>
                  <a:srgbClr val="2B91AF"/>
                </a:solidFill>
                <a:highlight>
                  <a:srgbClr val="FFFFFF"/>
                </a:highlight>
                <a:latin typeface="Consolas"/>
              </a:rPr>
              <a:t>Game</a:t>
            </a:r>
            <a:endParaRPr lang="fr-BE" sz="900" dirty="0">
              <a:solidFill>
                <a:srgbClr val="000000"/>
              </a:solidFill>
              <a:highlight>
                <a:srgbClr val="FFFFFF"/>
              </a:highlight>
              <a:latin typeface="Consolas"/>
            </a:endParaRP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{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</a:t>
            </a:r>
            <a:r>
              <a:rPr lang="fr-BE" sz="9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public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9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void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Roll(</a:t>
            </a:r>
            <a:r>
              <a:rPr lang="fr-BE" sz="9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int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pins)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{ 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}</a:t>
            </a:r>
          </a:p>
          <a:p>
            <a:endParaRPr lang="fr-BE" sz="900" dirty="0">
              <a:solidFill>
                <a:srgbClr val="000000"/>
              </a:solidFill>
              <a:highlight>
                <a:srgbClr val="FFFFFF"/>
              </a:highlight>
              <a:latin typeface="Consolas"/>
            </a:endParaRP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</a:t>
            </a:r>
            <a:r>
              <a:rPr lang="fr-BE" sz="9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public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9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int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Score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{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</a:t>
            </a:r>
            <a:r>
              <a:rPr lang="fr-BE" sz="9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get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{ </a:t>
            </a:r>
            <a:r>
              <a:rPr lang="fr-BE" sz="9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return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-1; }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}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}</a:t>
            </a:r>
          </a:p>
        </p:txBody>
      </p:sp>
      <p:sp>
        <p:nvSpPr>
          <p:cNvPr id="55302" name="Rectangle 6"/>
          <p:cNvSpPr>
            <a:spLocks noChangeArrowheads="1"/>
          </p:cNvSpPr>
          <p:nvPr/>
        </p:nvSpPr>
        <p:spPr bwMode="auto">
          <a:xfrm>
            <a:off x="2438400" y="2971800"/>
            <a:ext cx="4419600" cy="304800"/>
          </a:xfrm>
          <a:prstGeom prst="rect">
            <a:avLst/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000" dirty="0"/>
              <a:t>expected:&lt;0&gt; but was:&lt;-1&gt;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 first test.</a:t>
            </a:r>
          </a:p>
        </p:txBody>
      </p:sp>
      <p:sp>
        <p:nvSpPr>
          <p:cNvPr id="57347" name="Text Box 3"/>
          <p:cNvSpPr txBox="1">
            <a:spLocks noChangeArrowheads="1"/>
          </p:cNvSpPr>
          <p:nvPr/>
        </p:nvSpPr>
        <p:spPr bwMode="auto">
          <a:xfrm>
            <a:off x="304800" y="1295400"/>
            <a:ext cx="4038600" cy="17543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[</a:t>
            </a:r>
            <a:r>
              <a:rPr lang="fr-BE" sz="900" dirty="0" err="1">
                <a:solidFill>
                  <a:srgbClr val="2B91AF"/>
                </a:solidFill>
                <a:highlight>
                  <a:srgbClr val="FFFFFF"/>
                </a:highlight>
                <a:latin typeface="Consolas"/>
              </a:rPr>
              <a:t>TestClass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]</a:t>
            </a:r>
          </a:p>
          <a:p>
            <a:r>
              <a:rPr lang="fr-BE" sz="9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public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9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class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900" dirty="0" err="1">
                <a:solidFill>
                  <a:srgbClr val="2B91AF"/>
                </a:solidFill>
                <a:highlight>
                  <a:srgbClr val="FFFFFF"/>
                </a:highlight>
                <a:latin typeface="Consolas"/>
              </a:rPr>
              <a:t>GameTest</a:t>
            </a:r>
            <a:endParaRPr lang="fr-BE" sz="900" dirty="0">
              <a:solidFill>
                <a:srgbClr val="000000"/>
              </a:solidFill>
              <a:highlight>
                <a:srgbClr val="FFFFFF"/>
              </a:highlight>
              <a:latin typeface="Consolas"/>
            </a:endParaRP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{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[</a:t>
            </a:r>
            <a:r>
              <a:rPr lang="fr-BE" sz="900" dirty="0" err="1">
                <a:solidFill>
                  <a:srgbClr val="2B91AF"/>
                </a:solidFill>
                <a:highlight>
                  <a:srgbClr val="FFFFFF"/>
                </a:highlight>
                <a:latin typeface="Consolas"/>
              </a:rPr>
              <a:t>TestMethod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]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</a:t>
            </a:r>
            <a:r>
              <a:rPr lang="fr-BE" sz="9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public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9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void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9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GutterGameTest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()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{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</a:t>
            </a:r>
            <a:r>
              <a:rPr lang="fr-BE" sz="900" dirty="0">
                <a:solidFill>
                  <a:srgbClr val="2B91AF"/>
                </a:solidFill>
                <a:highlight>
                  <a:srgbClr val="FFFFFF"/>
                </a:highlight>
                <a:latin typeface="Consolas"/>
              </a:rPr>
              <a:t>Game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g = </a:t>
            </a:r>
            <a:r>
              <a:rPr lang="fr-BE" sz="9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new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900" dirty="0">
                <a:solidFill>
                  <a:srgbClr val="2B91AF"/>
                </a:solidFill>
                <a:highlight>
                  <a:srgbClr val="FFFFFF"/>
                </a:highlight>
                <a:latin typeface="Consolas"/>
              </a:rPr>
              <a:t>Game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();</a:t>
            </a:r>
          </a:p>
          <a:p>
            <a:r>
              <a:rPr lang="nn-NO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</a:t>
            </a:r>
            <a:r>
              <a:rPr lang="nn-NO" sz="9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for</a:t>
            </a:r>
            <a:r>
              <a:rPr lang="nn-NO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(</a:t>
            </a:r>
            <a:r>
              <a:rPr lang="nn-NO" sz="9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int</a:t>
            </a:r>
            <a:r>
              <a:rPr lang="nn-NO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i = 0; i &lt; 20; i++)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    </a:t>
            </a:r>
            <a:r>
              <a:rPr lang="fr-BE" sz="9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g.Roll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(0);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</a:t>
            </a:r>
            <a:r>
              <a:rPr lang="fr-BE" sz="900" dirty="0" err="1">
                <a:solidFill>
                  <a:srgbClr val="2B91AF"/>
                </a:solidFill>
                <a:highlight>
                  <a:srgbClr val="FFFFFF"/>
                </a:highlight>
                <a:latin typeface="Consolas"/>
              </a:rPr>
              <a:t>Assert</a:t>
            </a:r>
            <a:r>
              <a:rPr lang="fr-BE" sz="9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.AreEqual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(0, </a:t>
            </a:r>
            <a:r>
              <a:rPr lang="fr-BE" sz="9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g.Score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);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}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}</a:t>
            </a:r>
          </a:p>
        </p:txBody>
      </p:sp>
      <p:sp>
        <p:nvSpPr>
          <p:cNvPr id="57348" name="Line 4"/>
          <p:cNvSpPr>
            <a:spLocks noChangeShapeType="1"/>
          </p:cNvSpPr>
          <p:nvPr/>
        </p:nvSpPr>
        <p:spPr bwMode="auto">
          <a:xfrm>
            <a:off x="4724400" y="1219200"/>
            <a:ext cx="0" cy="5257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BE"/>
          </a:p>
        </p:txBody>
      </p:sp>
      <p:sp>
        <p:nvSpPr>
          <p:cNvPr id="57349" name="Text Box 5"/>
          <p:cNvSpPr txBox="1">
            <a:spLocks noChangeArrowheads="1"/>
          </p:cNvSpPr>
          <p:nvPr/>
        </p:nvSpPr>
        <p:spPr bwMode="auto">
          <a:xfrm>
            <a:off x="4800600" y="1295400"/>
            <a:ext cx="4038600" cy="16158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fr-BE" sz="9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public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9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class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900" dirty="0">
                <a:solidFill>
                  <a:srgbClr val="2B91AF"/>
                </a:solidFill>
                <a:highlight>
                  <a:srgbClr val="FFFFFF"/>
                </a:highlight>
                <a:latin typeface="Consolas"/>
              </a:rPr>
              <a:t>Game</a:t>
            </a:r>
            <a:endParaRPr lang="fr-BE" sz="900" dirty="0">
              <a:solidFill>
                <a:srgbClr val="000000"/>
              </a:solidFill>
              <a:highlight>
                <a:srgbClr val="FFFFFF"/>
              </a:highlight>
              <a:latin typeface="Consolas"/>
            </a:endParaRP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{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</a:t>
            </a:r>
            <a:r>
              <a:rPr lang="fr-BE" sz="9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public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9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void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Roll(</a:t>
            </a:r>
            <a:r>
              <a:rPr lang="fr-BE" sz="9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int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pins)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{ 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}</a:t>
            </a:r>
          </a:p>
          <a:p>
            <a:endParaRPr lang="fr-BE" sz="900" dirty="0">
              <a:solidFill>
                <a:srgbClr val="000000"/>
              </a:solidFill>
              <a:highlight>
                <a:srgbClr val="FFFFFF"/>
              </a:highlight>
              <a:latin typeface="Consolas"/>
            </a:endParaRP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</a:t>
            </a:r>
            <a:r>
              <a:rPr lang="fr-BE" sz="9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public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9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int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Score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{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</a:t>
            </a:r>
            <a:r>
              <a:rPr lang="fr-BE" sz="9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get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{ </a:t>
            </a:r>
            <a:r>
              <a:rPr lang="fr-BE" sz="9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return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0; }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}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}</a:t>
            </a:r>
          </a:p>
        </p:txBody>
      </p:sp>
      <p:sp>
        <p:nvSpPr>
          <p:cNvPr id="57351" name="Rectangle 7"/>
          <p:cNvSpPr>
            <a:spLocks noChangeArrowheads="1"/>
          </p:cNvSpPr>
          <p:nvPr/>
        </p:nvSpPr>
        <p:spPr bwMode="auto">
          <a:xfrm>
            <a:off x="2438400" y="2971800"/>
            <a:ext cx="4419600" cy="304800"/>
          </a:xfrm>
          <a:prstGeom prst="rect">
            <a:avLst/>
          </a:prstGeom>
          <a:solidFill>
            <a:srgbClr val="33CC33"/>
          </a:solidFill>
          <a:ln w="9525">
            <a:solidFill>
              <a:srgbClr val="33CC33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B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 Second test.</a:t>
            </a:r>
          </a:p>
        </p:txBody>
      </p:sp>
      <p:sp>
        <p:nvSpPr>
          <p:cNvPr id="59395" name="Text Box 3"/>
          <p:cNvSpPr txBox="1">
            <a:spLocks noChangeArrowheads="1"/>
          </p:cNvSpPr>
          <p:nvPr/>
        </p:nvSpPr>
        <p:spPr bwMode="auto">
          <a:xfrm>
            <a:off x="304800" y="1295400"/>
            <a:ext cx="4038600" cy="30008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[</a:t>
            </a:r>
            <a:r>
              <a:rPr lang="fr-BE" sz="900" dirty="0" err="1">
                <a:solidFill>
                  <a:srgbClr val="2B91AF"/>
                </a:solidFill>
                <a:highlight>
                  <a:srgbClr val="FFFFFF"/>
                </a:highlight>
                <a:latin typeface="Consolas"/>
              </a:rPr>
              <a:t>TestClass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]</a:t>
            </a:r>
          </a:p>
          <a:p>
            <a:r>
              <a:rPr lang="fr-BE" sz="9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public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9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class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900" dirty="0" err="1">
                <a:solidFill>
                  <a:srgbClr val="2B91AF"/>
                </a:solidFill>
                <a:highlight>
                  <a:srgbClr val="FFFFFF"/>
                </a:highlight>
                <a:latin typeface="Consolas"/>
              </a:rPr>
              <a:t>GameTest</a:t>
            </a:r>
            <a:endParaRPr lang="fr-BE" sz="900" dirty="0">
              <a:solidFill>
                <a:srgbClr val="000000"/>
              </a:solidFill>
              <a:highlight>
                <a:srgbClr val="FFFFFF"/>
              </a:highlight>
              <a:latin typeface="Consolas"/>
            </a:endParaRP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{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[</a:t>
            </a:r>
            <a:r>
              <a:rPr lang="fr-BE" sz="900" dirty="0" err="1">
                <a:solidFill>
                  <a:srgbClr val="2B91AF"/>
                </a:solidFill>
                <a:highlight>
                  <a:srgbClr val="FFFFFF"/>
                </a:highlight>
                <a:latin typeface="Consolas"/>
              </a:rPr>
              <a:t>TestMethod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]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</a:t>
            </a:r>
            <a:r>
              <a:rPr lang="fr-BE" sz="9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public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9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void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9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GutterGameTest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()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{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</a:t>
            </a:r>
            <a:r>
              <a:rPr lang="fr-BE" sz="900" dirty="0">
                <a:solidFill>
                  <a:srgbClr val="2B91AF"/>
                </a:solidFill>
                <a:highlight>
                  <a:srgbClr val="FFFFFF"/>
                </a:highlight>
                <a:latin typeface="Consolas"/>
              </a:rPr>
              <a:t>Game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g = </a:t>
            </a:r>
            <a:r>
              <a:rPr lang="fr-BE" sz="9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new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900" dirty="0">
                <a:solidFill>
                  <a:srgbClr val="2B91AF"/>
                </a:solidFill>
                <a:highlight>
                  <a:srgbClr val="FFFFFF"/>
                </a:highlight>
                <a:latin typeface="Consolas"/>
              </a:rPr>
              <a:t>Game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();</a:t>
            </a:r>
          </a:p>
          <a:p>
            <a:r>
              <a:rPr lang="nn-NO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</a:t>
            </a:r>
            <a:r>
              <a:rPr lang="nn-NO" sz="9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for</a:t>
            </a:r>
            <a:r>
              <a:rPr lang="nn-NO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(</a:t>
            </a:r>
            <a:r>
              <a:rPr lang="nn-NO" sz="9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int</a:t>
            </a:r>
            <a:r>
              <a:rPr lang="nn-NO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i = 0; i &lt; 20; i++)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    </a:t>
            </a:r>
            <a:r>
              <a:rPr lang="fr-BE" sz="9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g.Roll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(0);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</a:t>
            </a:r>
            <a:r>
              <a:rPr lang="fr-BE" sz="900" dirty="0" err="1">
                <a:solidFill>
                  <a:srgbClr val="2B91AF"/>
                </a:solidFill>
                <a:highlight>
                  <a:srgbClr val="FFFFFF"/>
                </a:highlight>
                <a:latin typeface="Consolas"/>
              </a:rPr>
              <a:t>Assert</a:t>
            </a:r>
            <a:r>
              <a:rPr lang="fr-BE" sz="9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.AreEqual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(0, </a:t>
            </a:r>
            <a:r>
              <a:rPr lang="fr-BE" sz="9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g.Score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);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}</a:t>
            </a:r>
          </a:p>
          <a:p>
            <a:endParaRPr lang="fr-BE" sz="900" dirty="0">
              <a:solidFill>
                <a:srgbClr val="000000"/>
              </a:solidFill>
              <a:highlight>
                <a:srgbClr val="FFFFFF"/>
              </a:highlight>
              <a:latin typeface="Consolas"/>
            </a:endParaRP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[</a:t>
            </a:r>
            <a:r>
              <a:rPr lang="fr-BE" sz="900" dirty="0" err="1">
                <a:solidFill>
                  <a:srgbClr val="2B91AF"/>
                </a:solidFill>
                <a:highlight>
                  <a:srgbClr val="FFFFFF"/>
                </a:highlight>
                <a:latin typeface="Consolas"/>
              </a:rPr>
              <a:t>TestMethod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]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</a:t>
            </a:r>
            <a:r>
              <a:rPr lang="fr-BE" sz="9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public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9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void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9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TestAllOnes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()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{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</a:t>
            </a:r>
            <a:r>
              <a:rPr lang="fr-BE" sz="900" dirty="0">
                <a:solidFill>
                  <a:srgbClr val="2B91AF"/>
                </a:solidFill>
                <a:highlight>
                  <a:srgbClr val="FFFFFF"/>
                </a:highlight>
                <a:latin typeface="Consolas"/>
              </a:rPr>
              <a:t>Game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g = </a:t>
            </a:r>
            <a:r>
              <a:rPr lang="fr-BE" sz="9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new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900" dirty="0">
                <a:solidFill>
                  <a:srgbClr val="2B91AF"/>
                </a:solidFill>
                <a:highlight>
                  <a:srgbClr val="FFFFFF"/>
                </a:highlight>
                <a:latin typeface="Consolas"/>
              </a:rPr>
              <a:t>Game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();</a:t>
            </a:r>
          </a:p>
          <a:p>
            <a:r>
              <a:rPr lang="nn-NO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</a:t>
            </a:r>
            <a:r>
              <a:rPr lang="nn-NO" sz="9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for</a:t>
            </a:r>
            <a:r>
              <a:rPr lang="nn-NO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(</a:t>
            </a:r>
            <a:r>
              <a:rPr lang="nn-NO" sz="9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int</a:t>
            </a:r>
            <a:r>
              <a:rPr lang="nn-NO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i = 0; i &lt; 20; i++)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    </a:t>
            </a:r>
            <a:r>
              <a:rPr lang="fr-BE" sz="9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g.Roll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(1);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</a:t>
            </a:r>
            <a:r>
              <a:rPr lang="fr-BE" sz="900" dirty="0" err="1">
                <a:solidFill>
                  <a:srgbClr val="2B91AF"/>
                </a:solidFill>
                <a:highlight>
                  <a:srgbClr val="FFFFFF"/>
                </a:highlight>
                <a:latin typeface="Consolas"/>
              </a:rPr>
              <a:t>Assert</a:t>
            </a:r>
            <a:r>
              <a:rPr lang="fr-BE" sz="9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.AreEqual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(20, </a:t>
            </a:r>
            <a:r>
              <a:rPr lang="fr-BE" sz="9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g.Score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);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}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}</a:t>
            </a:r>
            <a:endParaRPr lang="en-US" sz="900" dirty="0"/>
          </a:p>
        </p:txBody>
      </p:sp>
      <p:sp>
        <p:nvSpPr>
          <p:cNvPr id="59396" name="Line 4"/>
          <p:cNvSpPr>
            <a:spLocks noChangeShapeType="1"/>
          </p:cNvSpPr>
          <p:nvPr/>
        </p:nvSpPr>
        <p:spPr bwMode="auto">
          <a:xfrm>
            <a:off x="4724400" y="1219200"/>
            <a:ext cx="0" cy="5257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BE"/>
          </a:p>
        </p:txBody>
      </p:sp>
      <p:sp>
        <p:nvSpPr>
          <p:cNvPr id="59397" name="Text Box 5"/>
          <p:cNvSpPr txBox="1">
            <a:spLocks noChangeArrowheads="1"/>
          </p:cNvSpPr>
          <p:nvPr/>
        </p:nvSpPr>
        <p:spPr bwMode="auto">
          <a:xfrm>
            <a:off x="4800600" y="1295400"/>
            <a:ext cx="4038600" cy="16158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fr-BE" sz="9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public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9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class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900" dirty="0">
                <a:solidFill>
                  <a:srgbClr val="2B91AF"/>
                </a:solidFill>
                <a:highlight>
                  <a:srgbClr val="FFFFFF"/>
                </a:highlight>
                <a:latin typeface="Consolas"/>
              </a:rPr>
              <a:t>Game</a:t>
            </a:r>
            <a:endParaRPr lang="fr-BE" sz="900" dirty="0">
              <a:solidFill>
                <a:srgbClr val="000000"/>
              </a:solidFill>
              <a:highlight>
                <a:srgbClr val="FFFFFF"/>
              </a:highlight>
              <a:latin typeface="Consolas"/>
            </a:endParaRP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{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</a:t>
            </a:r>
            <a:r>
              <a:rPr lang="fr-BE" sz="9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public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9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void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Roll(</a:t>
            </a:r>
            <a:r>
              <a:rPr lang="fr-BE" sz="9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int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pins)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{ 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}</a:t>
            </a:r>
          </a:p>
          <a:p>
            <a:endParaRPr lang="fr-BE" sz="900" dirty="0">
              <a:solidFill>
                <a:srgbClr val="000000"/>
              </a:solidFill>
              <a:highlight>
                <a:srgbClr val="FFFFFF"/>
              </a:highlight>
              <a:latin typeface="Consolas"/>
            </a:endParaRP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</a:t>
            </a:r>
            <a:r>
              <a:rPr lang="fr-BE" sz="9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public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9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int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Score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{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</a:t>
            </a:r>
            <a:r>
              <a:rPr lang="fr-BE" sz="9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get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{ </a:t>
            </a:r>
            <a:r>
              <a:rPr lang="fr-BE" sz="9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return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0; }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}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Scoring Bowling.</a:t>
            </a:r>
          </a:p>
        </p:txBody>
      </p:sp>
      <p:graphicFrame>
        <p:nvGraphicFramePr>
          <p:cNvPr id="3084" name="Object 12"/>
          <p:cNvGraphicFramePr>
            <a:graphicFrameLocks noGrp="1" noChangeAspect="1"/>
          </p:cNvGraphicFramePr>
          <p:nvPr>
            <p:ph idx="1"/>
          </p:nvPr>
        </p:nvGraphicFramePr>
        <p:xfrm>
          <a:off x="2209800" y="1295400"/>
          <a:ext cx="4724400" cy="465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0" name="VISIO" r:id="rId4" imgW="2544803" imgH="251238" progId="Visio.Drawing.5">
                  <p:embed/>
                </p:oleObj>
              </mc:Choice>
              <mc:Fallback>
                <p:oleObj name="VISIO" r:id="rId4" imgW="2544803" imgH="251238" progId="Visio.Drawing.5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09800" y="1295400"/>
                        <a:ext cx="4724400" cy="4651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86" name="Text Box 14"/>
          <p:cNvSpPr txBox="1">
            <a:spLocks noChangeArrowheads="1"/>
          </p:cNvSpPr>
          <p:nvPr/>
        </p:nvSpPr>
        <p:spPr bwMode="auto">
          <a:xfrm>
            <a:off x="441325" y="2017713"/>
            <a:ext cx="8235950" cy="4211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>
                <a:latin typeface="Arial" charset="0"/>
              </a:rPr>
              <a:t>The game consists of 10 frames as shown above.  In each frame the player has</a:t>
            </a:r>
          </a:p>
          <a:p>
            <a:r>
              <a:rPr lang="en-US">
                <a:latin typeface="Arial" charset="0"/>
              </a:rPr>
              <a:t>two opportunities to knock down 10 pins.  The score for the frame is the total</a:t>
            </a:r>
          </a:p>
          <a:p>
            <a:r>
              <a:rPr lang="en-US">
                <a:latin typeface="Arial" charset="0"/>
              </a:rPr>
              <a:t>number of pins knocked down, plus bonuses for strikes and spares.</a:t>
            </a:r>
          </a:p>
          <a:p>
            <a:endParaRPr lang="en-US">
              <a:latin typeface="Arial" charset="0"/>
            </a:endParaRPr>
          </a:p>
          <a:p>
            <a:r>
              <a:rPr lang="en-US">
                <a:latin typeface="Arial" charset="0"/>
              </a:rPr>
              <a:t>A spare is when the player knocks down all 10 pins in two tries.  The bonus for</a:t>
            </a:r>
          </a:p>
          <a:p>
            <a:r>
              <a:rPr lang="en-US">
                <a:latin typeface="Arial" charset="0"/>
              </a:rPr>
              <a:t>that frame is the number of pins knocked down by the next roll.  So in frame 3</a:t>
            </a:r>
          </a:p>
          <a:p>
            <a:r>
              <a:rPr lang="en-US">
                <a:latin typeface="Arial" charset="0"/>
              </a:rPr>
              <a:t>above, the score is 10 (the total number knocked down) plus a bonus of 5 (the</a:t>
            </a:r>
          </a:p>
          <a:p>
            <a:r>
              <a:rPr lang="en-US">
                <a:latin typeface="Arial" charset="0"/>
              </a:rPr>
              <a:t>number of pins knocked down on the next roll.)</a:t>
            </a:r>
          </a:p>
          <a:p>
            <a:endParaRPr lang="en-US">
              <a:latin typeface="Arial" charset="0"/>
            </a:endParaRPr>
          </a:p>
          <a:p>
            <a:r>
              <a:rPr lang="en-US">
                <a:latin typeface="Arial" charset="0"/>
              </a:rPr>
              <a:t>A strike is when the player knocks down all 10 pins on his first try.  The bonus</a:t>
            </a:r>
          </a:p>
          <a:p>
            <a:r>
              <a:rPr lang="en-US">
                <a:latin typeface="Arial" charset="0"/>
              </a:rPr>
              <a:t>for that frame is the value of the next two balls rolled.</a:t>
            </a:r>
          </a:p>
          <a:p>
            <a:endParaRPr lang="en-US">
              <a:latin typeface="Arial" charset="0"/>
            </a:endParaRPr>
          </a:p>
          <a:p>
            <a:r>
              <a:rPr lang="en-US">
                <a:latin typeface="Arial" charset="0"/>
              </a:rPr>
              <a:t>In the tenth frame a player who rolls a spare or strike is allowed to roll the extra</a:t>
            </a:r>
          </a:p>
          <a:p>
            <a:r>
              <a:rPr lang="en-US">
                <a:latin typeface="Arial" charset="0"/>
              </a:rPr>
              <a:t>balls to complete the frame.  However no more than three balls can be rolled in</a:t>
            </a:r>
          </a:p>
          <a:p>
            <a:r>
              <a:rPr lang="en-US">
                <a:latin typeface="Arial" charset="0"/>
              </a:rPr>
              <a:t>tenth frame.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 Second test.</a:t>
            </a:r>
          </a:p>
        </p:txBody>
      </p:sp>
      <p:sp>
        <p:nvSpPr>
          <p:cNvPr id="61443" name="Text Box 3"/>
          <p:cNvSpPr txBox="1">
            <a:spLocks noChangeArrowheads="1"/>
          </p:cNvSpPr>
          <p:nvPr/>
        </p:nvSpPr>
        <p:spPr bwMode="auto">
          <a:xfrm>
            <a:off x="304800" y="1295400"/>
            <a:ext cx="4038600" cy="30008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[</a:t>
            </a:r>
            <a:r>
              <a:rPr lang="fr-BE" sz="900" dirty="0" err="1">
                <a:solidFill>
                  <a:srgbClr val="2B91AF"/>
                </a:solidFill>
                <a:highlight>
                  <a:srgbClr val="FFFFFF"/>
                </a:highlight>
                <a:latin typeface="Consolas"/>
              </a:rPr>
              <a:t>TestClass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]</a:t>
            </a:r>
          </a:p>
          <a:p>
            <a:r>
              <a:rPr lang="fr-BE" sz="9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public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9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class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900" dirty="0" err="1">
                <a:solidFill>
                  <a:srgbClr val="2B91AF"/>
                </a:solidFill>
                <a:highlight>
                  <a:srgbClr val="FFFFFF"/>
                </a:highlight>
                <a:latin typeface="Consolas"/>
              </a:rPr>
              <a:t>GameTest</a:t>
            </a:r>
            <a:endParaRPr lang="fr-BE" sz="900" dirty="0">
              <a:solidFill>
                <a:srgbClr val="000000"/>
              </a:solidFill>
              <a:highlight>
                <a:srgbClr val="FFFFFF"/>
              </a:highlight>
              <a:latin typeface="Consolas"/>
            </a:endParaRP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{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[</a:t>
            </a:r>
            <a:r>
              <a:rPr lang="fr-BE" sz="900" dirty="0" err="1">
                <a:solidFill>
                  <a:srgbClr val="2B91AF"/>
                </a:solidFill>
                <a:highlight>
                  <a:srgbClr val="FFFFFF"/>
                </a:highlight>
                <a:latin typeface="Consolas"/>
              </a:rPr>
              <a:t>TestMethod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]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</a:t>
            </a:r>
            <a:r>
              <a:rPr lang="fr-BE" sz="9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public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9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void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9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GutterGameTest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()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{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</a:t>
            </a:r>
            <a:r>
              <a:rPr lang="fr-BE" sz="900" dirty="0">
                <a:solidFill>
                  <a:srgbClr val="2B91AF"/>
                </a:solidFill>
                <a:highlight>
                  <a:srgbClr val="FFFFFF"/>
                </a:highlight>
                <a:latin typeface="Consolas"/>
              </a:rPr>
              <a:t>Game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g = </a:t>
            </a:r>
            <a:r>
              <a:rPr lang="fr-BE" sz="9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new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900" dirty="0">
                <a:solidFill>
                  <a:srgbClr val="2B91AF"/>
                </a:solidFill>
                <a:highlight>
                  <a:srgbClr val="FFFFFF"/>
                </a:highlight>
                <a:latin typeface="Consolas"/>
              </a:rPr>
              <a:t>Game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();</a:t>
            </a:r>
          </a:p>
          <a:p>
            <a:r>
              <a:rPr lang="nn-NO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</a:t>
            </a:r>
            <a:r>
              <a:rPr lang="nn-NO" sz="9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for</a:t>
            </a:r>
            <a:r>
              <a:rPr lang="nn-NO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(</a:t>
            </a:r>
            <a:r>
              <a:rPr lang="nn-NO" sz="9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int</a:t>
            </a:r>
            <a:r>
              <a:rPr lang="nn-NO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i = 0; i &lt; 20; i++)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    </a:t>
            </a:r>
            <a:r>
              <a:rPr lang="fr-BE" sz="9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g.Roll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(0);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</a:t>
            </a:r>
            <a:r>
              <a:rPr lang="fr-BE" sz="900" dirty="0" err="1">
                <a:solidFill>
                  <a:srgbClr val="2B91AF"/>
                </a:solidFill>
                <a:highlight>
                  <a:srgbClr val="FFFFFF"/>
                </a:highlight>
                <a:latin typeface="Consolas"/>
              </a:rPr>
              <a:t>Assert</a:t>
            </a:r>
            <a:r>
              <a:rPr lang="fr-BE" sz="9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.AreEqual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(0, </a:t>
            </a:r>
            <a:r>
              <a:rPr lang="fr-BE" sz="9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g.Score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);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}</a:t>
            </a:r>
          </a:p>
          <a:p>
            <a:endParaRPr lang="fr-BE" sz="900" dirty="0">
              <a:solidFill>
                <a:srgbClr val="000000"/>
              </a:solidFill>
              <a:highlight>
                <a:srgbClr val="FFFFFF"/>
              </a:highlight>
              <a:latin typeface="Consolas"/>
            </a:endParaRP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[</a:t>
            </a:r>
            <a:r>
              <a:rPr lang="fr-BE" sz="900" dirty="0" err="1">
                <a:solidFill>
                  <a:srgbClr val="2B91AF"/>
                </a:solidFill>
                <a:highlight>
                  <a:srgbClr val="FFFFFF"/>
                </a:highlight>
                <a:latin typeface="Consolas"/>
              </a:rPr>
              <a:t>TestMethod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]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</a:t>
            </a:r>
            <a:r>
              <a:rPr lang="fr-BE" sz="9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public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9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void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9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TestAllOnes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()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{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</a:t>
            </a:r>
            <a:r>
              <a:rPr lang="fr-BE" sz="900" dirty="0">
                <a:solidFill>
                  <a:srgbClr val="2B91AF"/>
                </a:solidFill>
                <a:highlight>
                  <a:srgbClr val="FFFFFF"/>
                </a:highlight>
                <a:latin typeface="Consolas"/>
              </a:rPr>
              <a:t>Game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g = </a:t>
            </a:r>
            <a:r>
              <a:rPr lang="fr-BE" sz="9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new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900" dirty="0">
                <a:solidFill>
                  <a:srgbClr val="2B91AF"/>
                </a:solidFill>
                <a:highlight>
                  <a:srgbClr val="FFFFFF"/>
                </a:highlight>
                <a:latin typeface="Consolas"/>
              </a:rPr>
              <a:t>Game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();</a:t>
            </a:r>
          </a:p>
          <a:p>
            <a:r>
              <a:rPr lang="nn-NO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</a:t>
            </a:r>
            <a:r>
              <a:rPr lang="nn-NO" sz="9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for</a:t>
            </a:r>
            <a:r>
              <a:rPr lang="nn-NO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(</a:t>
            </a:r>
            <a:r>
              <a:rPr lang="nn-NO" sz="9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int</a:t>
            </a:r>
            <a:r>
              <a:rPr lang="nn-NO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i = 0; i &lt; 20; i++)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    </a:t>
            </a:r>
            <a:r>
              <a:rPr lang="fr-BE" sz="9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g.Roll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(1);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</a:t>
            </a:r>
            <a:r>
              <a:rPr lang="fr-BE" sz="900" dirty="0" err="1">
                <a:solidFill>
                  <a:srgbClr val="2B91AF"/>
                </a:solidFill>
                <a:highlight>
                  <a:srgbClr val="FFFFFF"/>
                </a:highlight>
                <a:latin typeface="Consolas"/>
              </a:rPr>
              <a:t>Assert</a:t>
            </a:r>
            <a:r>
              <a:rPr lang="fr-BE" sz="9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.AreEqual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(20, </a:t>
            </a:r>
            <a:r>
              <a:rPr lang="fr-BE" sz="9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g.Score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);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}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}</a:t>
            </a:r>
            <a:endParaRPr lang="en-US" sz="900" dirty="0"/>
          </a:p>
        </p:txBody>
      </p:sp>
      <p:sp>
        <p:nvSpPr>
          <p:cNvPr id="61444" name="Line 4"/>
          <p:cNvSpPr>
            <a:spLocks noChangeShapeType="1"/>
          </p:cNvSpPr>
          <p:nvPr/>
        </p:nvSpPr>
        <p:spPr bwMode="auto">
          <a:xfrm>
            <a:off x="4724400" y="1219200"/>
            <a:ext cx="0" cy="5257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BE"/>
          </a:p>
        </p:txBody>
      </p:sp>
      <p:sp>
        <p:nvSpPr>
          <p:cNvPr id="61445" name="Text Box 5"/>
          <p:cNvSpPr txBox="1">
            <a:spLocks noChangeArrowheads="1"/>
          </p:cNvSpPr>
          <p:nvPr/>
        </p:nvSpPr>
        <p:spPr bwMode="auto">
          <a:xfrm>
            <a:off x="4800600" y="1295400"/>
            <a:ext cx="4038600" cy="16158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fr-BE" sz="9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public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9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class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900" dirty="0">
                <a:solidFill>
                  <a:srgbClr val="2B91AF"/>
                </a:solidFill>
                <a:highlight>
                  <a:srgbClr val="FFFFFF"/>
                </a:highlight>
                <a:latin typeface="Consolas"/>
              </a:rPr>
              <a:t>Game</a:t>
            </a:r>
            <a:endParaRPr lang="fr-BE" sz="900" dirty="0">
              <a:solidFill>
                <a:srgbClr val="000000"/>
              </a:solidFill>
              <a:highlight>
                <a:srgbClr val="FFFFFF"/>
              </a:highlight>
              <a:latin typeface="Consolas"/>
            </a:endParaRP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{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</a:t>
            </a:r>
            <a:r>
              <a:rPr lang="fr-BE" sz="9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public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9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void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Roll(</a:t>
            </a:r>
            <a:r>
              <a:rPr lang="fr-BE" sz="9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int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pins)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{ 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}</a:t>
            </a:r>
          </a:p>
          <a:p>
            <a:endParaRPr lang="fr-BE" sz="900" dirty="0">
              <a:solidFill>
                <a:srgbClr val="000000"/>
              </a:solidFill>
              <a:highlight>
                <a:srgbClr val="FFFFFF"/>
              </a:highlight>
              <a:latin typeface="Consolas"/>
            </a:endParaRP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</a:t>
            </a:r>
            <a:r>
              <a:rPr lang="fr-BE" sz="9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public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9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int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Score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{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</a:t>
            </a:r>
            <a:r>
              <a:rPr lang="fr-BE" sz="9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get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{ </a:t>
            </a:r>
            <a:r>
              <a:rPr lang="fr-BE" sz="9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return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0; }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}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}</a:t>
            </a:r>
          </a:p>
        </p:txBody>
      </p:sp>
      <p:sp>
        <p:nvSpPr>
          <p:cNvPr id="61446" name="Freeform 6"/>
          <p:cNvSpPr>
            <a:spLocks/>
          </p:cNvSpPr>
          <p:nvPr/>
        </p:nvSpPr>
        <p:spPr bwMode="auto">
          <a:xfrm>
            <a:off x="371475" y="2971800"/>
            <a:ext cx="3416300" cy="1069975"/>
          </a:xfrm>
          <a:custGeom>
            <a:avLst/>
            <a:gdLst>
              <a:gd name="T0" fmla="*/ 500 w 2152"/>
              <a:gd name="T1" fmla="*/ 88 h 674"/>
              <a:gd name="T2" fmla="*/ 388 w 2152"/>
              <a:gd name="T3" fmla="*/ 84 h 674"/>
              <a:gd name="T4" fmla="*/ 342 w 2152"/>
              <a:gd name="T5" fmla="*/ 74 h 674"/>
              <a:gd name="T6" fmla="*/ 323 w 2152"/>
              <a:gd name="T7" fmla="*/ 70 h 674"/>
              <a:gd name="T8" fmla="*/ 105 w 2152"/>
              <a:gd name="T9" fmla="*/ 88 h 674"/>
              <a:gd name="T10" fmla="*/ 45 w 2152"/>
              <a:gd name="T11" fmla="*/ 149 h 674"/>
              <a:gd name="T12" fmla="*/ 12 w 2152"/>
              <a:gd name="T13" fmla="*/ 246 h 674"/>
              <a:gd name="T14" fmla="*/ 59 w 2152"/>
              <a:gd name="T15" fmla="*/ 576 h 674"/>
              <a:gd name="T16" fmla="*/ 296 w 2152"/>
              <a:gd name="T17" fmla="*/ 674 h 674"/>
              <a:gd name="T18" fmla="*/ 853 w 2152"/>
              <a:gd name="T19" fmla="*/ 660 h 674"/>
              <a:gd name="T20" fmla="*/ 1169 w 2152"/>
              <a:gd name="T21" fmla="*/ 655 h 674"/>
              <a:gd name="T22" fmla="*/ 1317 w 2152"/>
              <a:gd name="T23" fmla="*/ 632 h 674"/>
              <a:gd name="T24" fmla="*/ 1624 w 2152"/>
              <a:gd name="T25" fmla="*/ 590 h 674"/>
              <a:gd name="T26" fmla="*/ 1712 w 2152"/>
              <a:gd name="T27" fmla="*/ 571 h 674"/>
              <a:gd name="T28" fmla="*/ 1819 w 2152"/>
              <a:gd name="T29" fmla="*/ 543 h 674"/>
              <a:gd name="T30" fmla="*/ 1903 w 2152"/>
              <a:gd name="T31" fmla="*/ 506 h 674"/>
              <a:gd name="T32" fmla="*/ 2116 w 2152"/>
              <a:gd name="T33" fmla="*/ 367 h 674"/>
              <a:gd name="T34" fmla="*/ 2149 w 2152"/>
              <a:gd name="T35" fmla="*/ 269 h 674"/>
              <a:gd name="T36" fmla="*/ 2121 w 2152"/>
              <a:gd name="T37" fmla="*/ 130 h 674"/>
              <a:gd name="T38" fmla="*/ 2079 w 2152"/>
              <a:gd name="T39" fmla="*/ 102 h 674"/>
              <a:gd name="T40" fmla="*/ 2047 w 2152"/>
              <a:gd name="T41" fmla="*/ 93 h 674"/>
              <a:gd name="T42" fmla="*/ 1745 w 2152"/>
              <a:gd name="T43" fmla="*/ 19 h 674"/>
              <a:gd name="T44" fmla="*/ 1564 w 2152"/>
              <a:gd name="T45" fmla="*/ 14 h 674"/>
              <a:gd name="T46" fmla="*/ 1503 w 2152"/>
              <a:gd name="T47" fmla="*/ 28 h 674"/>
              <a:gd name="T48" fmla="*/ 1471 w 2152"/>
              <a:gd name="T49" fmla="*/ 23 h 674"/>
              <a:gd name="T50" fmla="*/ 1429 w 2152"/>
              <a:gd name="T51" fmla="*/ 14 h 674"/>
              <a:gd name="T52" fmla="*/ 1029 w 2152"/>
              <a:gd name="T53" fmla="*/ 37 h 674"/>
              <a:gd name="T54" fmla="*/ 974 w 2152"/>
              <a:gd name="T55" fmla="*/ 56 h 674"/>
              <a:gd name="T56" fmla="*/ 579 w 2152"/>
              <a:gd name="T57" fmla="*/ 51 h 674"/>
              <a:gd name="T58" fmla="*/ 467 w 2152"/>
              <a:gd name="T59" fmla="*/ 70 h 6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</a:cxnLst>
            <a:rect l="0" t="0" r="r" b="b"/>
            <a:pathLst>
              <a:path w="2152" h="674">
                <a:moveTo>
                  <a:pt x="500" y="88"/>
                </a:moveTo>
                <a:cubicBezTo>
                  <a:pt x="463" y="87"/>
                  <a:pt x="425" y="87"/>
                  <a:pt x="388" y="84"/>
                </a:cubicBezTo>
                <a:cubicBezTo>
                  <a:pt x="372" y="83"/>
                  <a:pt x="357" y="77"/>
                  <a:pt x="342" y="74"/>
                </a:cubicBezTo>
                <a:cubicBezTo>
                  <a:pt x="336" y="73"/>
                  <a:pt x="323" y="70"/>
                  <a:pt x="323" y="70"/>
                </a:cubicBezTo>
                <a:cubicBezTo>
                  <a:pt x="245" y="73"/>
                  <a:pt x="180" y="82"/>
                  <a:pt x="105" y="88"/>
                </a:cubicBezTo>
                <a:cubicBezTo>
                  <a:pt x="82" y="106"/>
                  <a:pt x="62" y="125"/>
                  <a:pt x="45" y="149"/>
                </a:cubicBezTo>
                <a:cubicBezTo>
                  <a:pt x="33" y="182"/>
                  <a:pt x="21" y="212"/>
                  <a:pt x="12" y="246"/>
                </a:cubicBezTo>
                <a:cubicBezTo>
                  <a:pt x="12" y="261"/>
                  <a:pt x="0" y="523"/>
                  <a:pt x="59" y="576"/>
                </a:cubicBezTo>
                <a:cubicBezTo>
                  <a:pt x="102" y="667"/>
                  <a:pt x="212" y="657"/>
                  <a:pt x="296" y="674"/>
                </a:cubicBezTo>
                <a:cubicBezTo>
                  <a:pt x="509" y="663"/>
                  <a:pt x="550" y="663"/>
                  <a:pt x="853" y="660"/>
                </a:cubicBezTo>
                <a:cubicBezTo>
                  <a:pt x="960" y="663"/>
                  <a:pt x="1062" y="662"/>
                  <a:pt x="1169" y="655"/>
                </a:cubicBezTo>
                <a:cubicBezTo>
                  <a:pt x="1220" y="646"/>
                  <a:pt x="1266" y="636"/>
                  <a:pt x="1317" y="632"/>
                </a:cubicBezTo>
                <a:cubicBezTo>
                  <a:pt x="1417" y="606"/>
                  <a:pt x="1520" y="597"/>
                  <a:pt x="1624" y="590"/>
                </a:cubicBezTo>
                <a:cubicBezTo>
                  <a:pt x="1654" y="583"/>
                  <a:pt x="1681" y="575"/>
                  <a:pt x="1712" y="571"/>
                </a:cubicBezTo>
                <a:cubicBezTo>
                  <a:pt x="1747" y="561"/>
                  <a:pt x="1784" y="551"/>
                  <a:pt x="1819" y="543"/>
                </a:cubicBezTo>
                <a:cubicBezTo>
                  <a:pt x="1845" y="526"/>
                  <a:pt x="1875" y="519"/>
                  <a:pt x="1903" y="506"/>
                </a:cubicBezTo>
                <a:cubicBezTo>
                  <a:pt x="1989" y="465"/>
                  <a:pt x="2051" y="437"/>
                  <a:pt x="2116" y="367"/>
                </a:cubicBezTo>
                <a:cubicBezTo>
                  <a:pt x="2128" y="334"/>
                  <a:pt x="2142" y="304"/>
                  <a:pt x="2149" y="269"/>
                </a:cubicBezTo>
                <a:cubicBezTo>
                  <a:pt x="2147" y="235"/>
                  <a:pt x="2152" y="161"/>
                  <a:pt x="2121" y="130"/>
                </a:cubicBezTo>
                <a:cubicBezTo>
                  <a:pt x="2111" y="120"/>
                  <a:pt x="2093" y="107"/>
                  <a:pt x="2079" y="102"/>
                </a:cubicBezTo>
                <a:cubicBezTo>
                  <a:pt x="2069" y="98"/>
                  <a:pt x="2047" y="93"/>
                  <a:pt x="2047" y="93"/>
                </a:cubicBezTo>
                <a:cubicBezTo>
                  <a:pt x="1953" y="32"/>
                  <a:pt x="1856" y="24"/>
                  <a:pt x="1745" y="19"/>
                </a:cubicBezTo>
                <a:cubicBezTo>
                  <a:pt x="1671" y="0"/>
                  <a:pt x="1703" y="9"/>
                  <a:pt x="1564" y="14"/>
                </a:cubicBezTo>
                <a:cubicBezTo>
                  <a:pt x="1516" y="24"/>
                  <a:pt x="1536" y="19"/>
                  <a:pt x="1503" y="28"/>
                </a:cubicBezTo>
                <a:cubicBezTo>
                  <a:pt x="1492" y="26"/>
                  <a:pt x="1482" y="25"/>
                  <a:pt x="1471" y="23"/>
                </a:cubicBezTo>
                <a:cubicBezTo>
                  <a:pt x="1457" y="20"/>
                  <a:pt x="1429" y="14"/>
                  <a:pt x="1429" y="14"/>
                </a:cubicBezTo>
                <a:cubicBezTo>
                  <a:pt x="1295" y="21"/>
                  <a:pt x="1162" y="23"/>
                  <a:pt x="1029" y="37"/>
                </a:cubicBezTo>
                <a:cubicBezTo>
                  <a:pt x="1009" y="41"/>
                  <a:pt x="988" y="40"/>
                  <a:pt x="974" y="56"/>
                </a:cubicBezTo>
                <a:cubicBezTo>
                  <a:pt x="842" y="54"/>
                  <a:pt x="711" y="51"/>
                  <a:pt x="579" y="51"/>
                </a:cubicBezTo>
                <a:cubicBezTo>
                  <a:pt x="540" y="51"/>
                  <a:pt x="504" y="70"/>
                  <a:pt x="467" y="70"/>
                </a:cubicBezTo>
              </a:path>
            </a:pathLst>
          </a:custGeom>
          <a:noFill/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BE"/>
          </a:p>
        </p:txBody>
      </p:sp>
      <p:sp>
        <p:nvSpPr>
          <p:cNvPr id="61447" name="Text Box 7"/>
          <p:cNvSpPr txBox="1">
            <a:spLocks noChangeArrowheads="1"/>
          </p:cNvSpPr>
          <p:nvPr/>
        </p:nvSpPr>
        <p:spPr bwMode="auto">
          <a:xfrm>
            <a:off x="152400" y="228600"/>
            <a:ext cx="2209800" cy="406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1000">
                <a:latin typeface="Bradley Hand ITC" pitchFamily="66" charset="0"/>
              </a:rPr>
              <a:t>- Game creation is duplicated</a:t>
            </a:r>
          </a:p>
          <a:p>
            <a:r>
              <a:rPr lang="en-US" sz="1000">
                <a:latin typeface="Bradley Hand ITC" pitchFamily="66" charset="0"/>
              </a:rPr>
              <a:t>- roll loop is duplicated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 Second test.</a:t>
            </a:r>
          </a:p>
        </p:txBody>
      </p:sp>
      <p:sp>
        <p:nvSpPr>
          <p:cNvPr id="63491" name="Text Box 3"/>
          <p:cNvSpPr txBox="1">
            <a:spLocks noChangeArrowheads="1"/>
          </p:cNvSpPr>
          <p:nvPr/>
        </p:nvSpPr>
        <p:spPr bwMode="auto">
          <a:xfrm>
            <a:off x="304800" y="1295400"/>
            <a:ext cx="4038600" cy="30008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[</a:t>
            </a:r>
            <a:r>
              <a:rPr lang="fr-BE" sz="900" dirty="0" err="1">
                <a:solidFill>
                  <a:srgbClr val="2B91AF"/>
                </a:solidFill>
                <a:highlight>
                  <a:srgbClr val="FFFFFF"/>
                </a:highlight>
                <a:latin typeface="Consolas"/>
              </a:rPr>
              <a:t>TestClass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]</a:t>
            </a:r>
          </a:p>
          <a:p>
            <a:r>
              <a:rPr lang="fr-BE" sz="9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public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9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class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900" dirty="0" err="1">
                <a:solidFill>
                  <a:srgbClr val="2B91AF"/>
                </a:solidFill>
                <a:highlight>
                  <a:srgbClr val="FFFFFF"/>
                </a:highlight>
                <a:latin typeface="Consolas"/>
              </a:rPr>
              <a:t>GameTest</a:t>
            </a:r>
            <a:endParaRPr lang="fr-BE" sz="900" dirty="0">
              <a:solidFill>
                <a:srgbClr val="000000"/>
              </a:solidFill>
              <a:highlight>
                <a:srgbClr val="FFFFFF"/>
              </a:highlight>
              <a:latin typeface="Consolas"/>
            </a:endParaRP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{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[</a:t>
            </a:r>
            <a:r>
              <a:rPr lang="fr-BE" sz="900" dirty="0" err="1">
                <a:solidFill>
                  <a:srgbClr val="2B91AF"/>
                </a:solidFill>
                <a:highlight>
                  <a:srgbClr val="FFFFFF"/>
                </a:highlight>
                <a:latin typeface="Consolas"/>
              </a:rPr>
              <a:t>TestMethod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]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</a:t>
            </a:r>
            <a:r>
              <a:rPr lang="fr-BE" sz="9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public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9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void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9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GutterGameTest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()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{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</a:t>
            </a:r>
            <a:r>
              <a:rPr lang="fr-BE" sz="900" dirty="0">
                <a:solidFill>
                  <a:srgbClr val="2B91AF"/>
                </a:solidFill>
                <a:highlight>
                  <a:srgbClr val="FFFFFF"/>
                </a:highlight>
                <a:latin typeface="Consolas"/>
              </a:rPr>
              <a:t>Game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g = </a:t>
            </a:r>
            <a:r>
              <a:rPr lang="fr-BE" sz="9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new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900" dirty="0">
                <a:solidFill>
                  <a:srgbClr val="2B91AF"/>
                </a:solidFill>
                <a:highlight>
                  <a:srgbClr val="FFFFFF"/>
                </a:highlight>
                <a:latin typeface="Consolas"/>
              </a:rPr>
              <a:t>Game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();</a:t>
            </a:r>
          </a:p>
          <a:p>
            <a:r>
              <a:rPr lang="nn-NO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</a:t>
            </a:r>
            <a:r>
              <a:rPr lang="nn-NO" sz="9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for</a:t>
            </a:r>
            <a:r>
              <a:rPr lang="nn-NO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(</a:t>
            </a:r>
            <a:r>
              <a:rPr lang="nn-NO" sz="9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int</a:t>
            </a:r>
            <a:r>
              <a:rPr lang="nn-NO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i = 0; i &lt; 20; i++)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    </a:t>
            </a:r>
            <a:r>
              <a:rPr lang="fr-BE" sz="9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g.Roll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(0);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</a:t>
            </a:r>
            <a:r>
              <a:rPr lang="fr-BE" sz="900" dirty="0" err="1">
                <a:solidFill>
                  <a:srgbClr val="2B91AF"/>
                </a:solidFill>
                <a:highlight>
                  <a:srgbClr val="FFFFFF"/>
                </a:highlight>
                <a:latin typeface="Consolas"/>
              </a:rPr>
              <a:t>Assert</a:t>
            </a:r>
            <a:r>
              <a:rPr lang="fr-BE" sz="9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.AreEqual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(0, </a:t>
            </a:r>
            <a:r>
              <a:rPr lang="fr-BE" sz="9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g.Score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);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}</a:t>
            </a:r>
          </a:p>
          <a:p>
            <a:endParaRPr lang="fr-BE" sz="900" dirty="0">
              <a:solidFill>
                <a:srgbClr val="000000"/>
              </a:solidFill>
              <a:highlight>
                <a:srgbClr val="FFFFFF"/>
              </a:highlight>
              <a:latin typeface="Consolas"/>
            </a:endParaRP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[</a:t>
            </a:r>
            <a:r>
              <a:rPr lang="fr-BE" sz="900" dirty="0" err="1">
                <a:solidFill>
                  <a:srgbClr val="2B91AF"/>
                </a:solidFill>
                <a:highlight>
                  <a:srgbClr val="FFFFFF"/>
                </a:highlight>
                <a:latin typeface="Consolas"/>
              </a:rPr>
              <a:t>TestMethod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]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</a:t>
            </a:r>
            <a:r>
              <a:rPr lang="fr-BE" sz="9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public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9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void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9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TestAllOnes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()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{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</a:t>
            </a:r>
            <a:r>
              <a:rPr lang="fr-BE" sz="900" dirty="0">
                <a:solidFill>
                  <a:srgbClr val="2B91AF"/>
                </a:solidFill>
                <a:highlight>
                  <a:srgbClr val="FFFFFF"/>
                </a:highlight>
                <a:latin typeface="Consolas"/>
              </a:rPr>
              <a:t>Game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g = </a:t>
            </a:r>
            <a:r>
              <a:rPr lang="fr-BE" sz="9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new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900" dirty="0">
                <a:solidFill>
                  <a:srgbClr val="2B91AF"/>
                </a:solidFill>
                <a:highlight>
                  <a:srgbClr val="FFFFFF"/>
                </a:highlight>
                <a:latin typeface="Consolas"/>
              </a:rPr>
              <a:t>Game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();</a:t>
            </a:r>
          </a:p>
          <a:p>
            <a:r>
              <a:rPr lang="nn-NO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</a:t>
            </a:r>
            <a:r>
              <a:rPr lang="nn-NO" sz="9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for</a:t>
            </a:r>
            <a:r>
              <a:rPr lang="nn-NO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(</a:t>
            </a:r>
            <a:r>
              <a:rPr lang="nn-NO" sz="9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int</a:t>
            </a:r>
            <a:r>
              <a:rPr lang="nn-NO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i = 0; i &lt; 20; i++)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    </a:t>
            </a:r>
            <a:r>
              <a:rPr lang="fr-BE" sz="9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g.Roll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(1);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</a:t>
            </a:r>
            <a:r>
              <a:rPr lang="fr-BE" sz="900" dirty="0" err="1">
                <a:solidFill>
                  <a:srgbClr val="2B91AF"/>
                </a:solidFill>
                <a:highlight>
                  <a:srgbClr val="FFFFFF"/>
                </a:highlight>
                <a:latin typeface="Consolas"/>
              </a:rPr>
              <a:t>Assert</a:t>
            </a:r>
            <a:r>
              <a:rPr lang="fr-BE" sz="9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.AreEqual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(20, </a:t>
            </a:r>
            <a:r>
              <a:rPr lang="fr-BE" sz="9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g.Score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);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}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}</a:t>
            </a:r>
            <a:endParaRPr lang="en-US" sz="900" dirty="0"/>
          </a:p>
        </p:txBody>
      </p:sp>
      <p:sp>
        <p:nvSpPr>
          <p:cNvPr id="63492" name="Line 4"/>
          <p:cNvSpPr>
            <a:spLocks noChangeShapeType="1"/>
          </p:cNvSpPr>
          <p:nvPr/>
        </p:nvSpPr>
        <p:spPr bwMode="auto">
          <a:xfrm>
            <a:off x="4724400" y="1219200"/>
            <a:ext cx="0" cy="5257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BE"/>
          </a:p>
        </p:txBody>
      </p:sp>
      <p:sp>
        <p:nvSpPr>
          <p:cNvPr id="63493" name="Text Box 5"/>
          <p:cNvSpPr txBox="1">
            <a:spLocks noChangeArrowheads="1"/>
          </p:cNvSpPr>
          <p:nvPr/>
        </p:nvSpPr>
        <p:spPr bwMode="auto">
          <a:xfrm>
            <a:off x="4800600" y="1295400"/>
            <a:ext cx="4038600" cy="16158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fr-BE" sz="9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public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9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class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900" dirty="0">
                <a:solidFill>
                  <a:srgbClr val="2B91AF"/>
                </a:solidFill>
                <a:highlight>
                  <a:srgbClr val="FFFFFF"/>
                </a:highlight>
                <a:latin typeface="Consolas"/>
              </a:rPr>
              <a:t>Game</a:t>
            </a:r>
            <a:endParaRPr lang="fr-BE" sz="900" dirty="0">
              <a:solidFill>
                <a:srgbClr val="000000"/>
              </a:solidFill>
              <a:highlight>
                <a:srgbClr val="FFFFFF"/>
              </a:highlight>
              <a:latin typeface="Consolas"/>
            </a:endParaRP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{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</a:t>
            </a:r>
            <a:r>
              <a:rPr lang="fr-BE" sz="9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public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9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void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Roll(</a:t>
            </a:r>
            <a:r>
              <a:rPr lang="fr-BE" sz="9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int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pins)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{ 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}</a:t>
            </a:r>
          </a:p>
          <a:p>
            <a:endParaRPr lang="fr-BE" sz="900" dirty="0">
              <a:solidFill>
                <a:srgbClr val="000000"/>
              </a:solidFill>
              <a:highlight>
                <a:srgbClr val="FFFFFF"/>
              </a:highlight>
              <a:latin typeface="Consolas"/>
            </a:endParaRP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</a:t>
            </a:r>
            <a:r>
              <a:rPr lang="fr-BE" sz="9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public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9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int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Score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{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</a:t>
            </a:r>
            <a:r>
              <a:rPr lang="fr-BE" sz="9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get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{ </a:t>
            </a:r>
            <a:r>
              <a:rPr lang="fr-BE" sz="9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return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0; }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}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}</a:t>
            </a:r>
          </a:p>
        </p:txBody>
      </p:sp>
      <p:sp>
        <p:nvSpPr>
          <p:cNvPr id="63495" name="Text Box 7"/>
          <p:cNvSpPr txBox="1">
            <a:spLocks noChangeArrowheads="1"/>
          </p:cNvSpPr>
          <p:nvPr/>
        </p:nvSpPr>
        <p:spPr bwMode="auto">
          <a:xfrm>
            <a:off x="152400" y="228600"/>
            <a:ext cx="2209800" cy="406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1000">
                <a:latin typeface="Bradley Hand ITC" pitchFamily="66" charset="0"/>
              </a:rPr>
              <a:t>- Game creation is duplicated</a:t>
            </a:r>
          </a:p>
          <a:p>
            <a:r>
              <a:rPr lang="en-US" sz="1000">
                <a:latin typeface="Bradley Hand ITC" pitchFamily="66" charset="0"/>
              </a:rPr>
              <a:t>- roll loop is duplicated</a:t>
            </a:r>
          </a:p>
        </p:txBody>
      </p:sp>
      <p:sp>
        <p:nvSpPr>
          <p:cNvPr id="63497" name="Rectangle 9"/>
          <p:cNvSpPr>
            <a:spLocks noChangeArrowheads="1"/>
          </p:cNvSpPr>
          <p:nvPr/>
        </p:nvSpPr>
        <p:spPr bwMode="auto">
          <a:xfrm>
            <a:off x="2514600" y="4114800"/>
            <a:ext cx="4419600" cy="304800"/>
          </a:xfrm>
          <a:prstGeom prst="rect">
            <a:avLst/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000"/>
              <a:t>expected:&lt;20&gt; but was:&lt;0&gt;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 Second test.</a:t>
            </a:r>
          </a:p>
        </p:txBody>
      </p:sp>
      <p:sp>
        <p:nvSpPr>
          <p:cNvPr id="65539" name="Text Box 3"/>
          <p:cNvSpPr txBox="1">
            <a:spLocks noChangeArrowheads="1"/>
          </p:cNvSpPr>
          <p:nvPr/>
        </p:nvSpPr>
        <p:spPr bwMode="auto">
          <a:xfrm>
            <a:off x="304800" y="1295400"/>
            <a:ext cx="4038600" cy="30008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[</a:t>
            </a:r>
            <a:r>
              <a:rPr lang="fr-BE" sz="900" dirty="0" err="1">
                <a:solidFill>
                  <a:srgbClr val="2B91AF"/>
                </a:solidFill>
                <a:highlight>
                  <a:srgbClr val="FFFFFF"/>
                </a:highlight>
                <a:latin typeface="Consolas"/>
              </a:rPr>
              <a:t>TestClass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]</a:t>
            </a:r>
          </a:p>
          <a:p>
            <a:r>
              <a:rPr lang="fr-BE" sz="9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public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9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class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900" dirty="0" err="1">
                <a:solidFill>
                  <a:srgbClr val="2B91AF"/>
                </a:solidFill>
                <a:highlight>
                  <a:srgbClr val="FFFFFF"/>
                </a:highlight>
                <a:latin typeface="Consolas"/>
              </a:rPr>
              <a:t>GameTest</a:t>
            </a:r>
            <a:endParaRPr lang="fr-BE" sz="900" dirty="0">
              <a:solidFill>
                <a:srgbClr val="000000"/>
              </a:solidFill>
              <a:highlight>
                <a:srgbClr val="FFFFFF"/>
              </a:highlight>
              <a:latin typeface="Consolas"/>
            </a:endParaRP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{</a:t>
            </a:r>
          </a:p>
          <a:p>
            <a:r>
              <a:rPr lang="fr-BE" sz="900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[</a:t>
            </a:r>
            <a:r>
              <a:rPr lang="fr-BE" sz="900" dirty="0" err="1">
                <a:solidFill>
                  <a:srgbClr val="2B91AF"/>
                </a:solidFill>
                <a:highlight>
                  <a:srgbClr val="FFFFFF"/>
                </a:highlight>
                <a:latin typeface="Consolas"/>
              </a:rPr>
              <a:t>TestMethod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]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</a:t>
            </a:r>
            <a:r>
              <a:rPr lang="fr-BE" sz="9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public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9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void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9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GutterGameTest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()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{</a:t>
            </a:r>
          </a:p>
          <a:p>
            <a:r>
              <a:rPr lang="fr-BE" sz="900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</a:t>
            </a:r>
            <a:r>
              <a:rPr lang="fr-BE" sz="900" dirty="0">
                <a:solidFill>
                  <a:srgbClr val="2B91AF"/>
                </a:solidFill>
                <a:highlight>
                  <a:srgbClr val="FFFFFF"/>
                </a:highlight>
                <a:latin typeface="Consolas"/>
              </a:rPr>
              <a:t>Game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g = </a:t>
            </a:r>
            <a:r>
              <a:rPr lang="fr-BE" sz="9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new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900" dirty="0">
                <a:solidFill>
                  <a:srgbClr val="2B91AF"/>
                </a:solidFill>
                <a:highlight>
                  <a:srgbClr val="FFFFFF"/>
                </a:highlight>
                <a:latin typeface="Consolas"/>
              </a:rPr>
              <a:t>Game</a:t>
            </a:r>
            <a:r>
              <a:rPr lang="fr-BE" sz="900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();</a:t>
            </a:r>
          </a:p>
          <a:p>
            <a:r>
              <a:rPr lang="nn-NO" sz="900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</a:t>
            </a:r>
            <a:r>
              <a:rPr lang="nn-NO" sz="9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for</a:t>
            </a:r>
            <a:r>
              <a:rPr lang="nn-NO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(</a:t>
            </a:r>
            <a:r>
              <a:rPr lang="nn-NO" sz="9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int</a:t>
            </a:r>
            <a:r>
              <a:rPr lang="nn-NO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i = 0; i &lt; 20; i++)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    </a:t>
            </a:r>
            <a:r>
              <a:rPr lang="fr-BE" sz="900" dirty="0" err="1" smtClean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g.Roll</a:t>
            </a:r>
            <a:r>
              <a:rPr lang="fr-BE" sz="900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(0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);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</a:t>
            </a:r>
            <a:r>
              <a:rPr lang="fr-BE" sz="900" dirty="0" err="1">
                <a:solidFill>
                  <a:srgbClr val="2B91AF"/>
                </a:solidFill>
                <a:highlight>
                  <a:srgbClr val="FFFFFF"/>
                </a:highlight>
                <a:latin typeface="Consolas"/>
              </a:rPr>
              <a:t>Assert</a:t>
            </a:r>
            <a:r>
              <a:rPr lang="fr-BE" sz="9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.AreEqual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(0, </a:t>
            </a:r>
            <a:r>
              <a:rPr lang="fr-BE" sz="900" dirty="0" err="1" smtClean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g.Score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);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}</a:t>
            </a:r>
          </a:p>
          <a:p>
            <a:endParaRPr lang="fr-BE" sz="900" dirty="0">
              <a:solidFill>
                <a:srgbClr val="000000"/>
              </a:solidFill>
              <a:highlight>
                <a:srgbClr val="FFFFFF"/>
              </a:highlight>
              <a:latin typeface="Consolas"/>
            </a:endParaRP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[</a:t>
            </a:r>
            <a:r>
              <a:rPr lang="fr-BE" sz="900" dirty="0" err="1">
                <a:solidFill>
                  <a:srgbClr val="2B91AF"/>
                </a:solidFill>
                <a:highlight>
                  <a:srgbClr val="FFFFFF"/>
                </a:highlight>
                <a:latin typeface="Consolas"/>
              </a:rPr>
              <a:t>TestMethod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]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</a:t>
            </a:r>
            <a:r>
              <a:rPr lang="fr-BE" sz="9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public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9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void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9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TestAllOnes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()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{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900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</a:t>
            </a:r>
            <a:r>
              <a:rPr lang="fr-BE" sz="900" dirty="0" smtClean="0">
                <a:solidFill>
                  <a:srgbClr val="2B91AF"/>
                </a:solidFill>
                <a:highlight>
                  <a:srgbClr val="FFFFFF"/>
                </a:highlight>
                <a:latin typeface="Consolas"/>
              </a:rPr>
              <a:t>Game</a:t>
            </a:r>
            <a:r>
              <a:rPr lang="fr-BE" sz="900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g = </a:t>
            </a:r>
            <a:r>
              <a:rPr lang="fr-BE" sz="9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new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900" dirty="0">
                <a:solidFill>
                  <a:srgbClr val="2B91AF"/>
                </a:solidFill>
                <a:highlight>
                  <a:srgbClr val="FFFFFF"/>
                </a:highlight>
                <a:latin typeface="Consolas"/>
              </a:rPr>
              <a:t>Game</a:t>
            </a:r>
            <a:r>
              <a:rPr lang="fr-BE" sz="900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();</a:t>
            </a:r>
          </a:p>
          <a:p>
            <a:r>
              <a:rPr lang="nn-NO" sz="900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</a:t>
            </a:r>
            <a:r>
              <a:rPr lang="nn-NO" sz="9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for</a:t>
            </a:r>
            <a:r>
              <a:rPr lang="nn-NO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(</a:t>
            </a:r>
            <a:r>
              <a:rPr lang="nn-NO" sz="9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int</a:t>
            </a:r>
            <a:r>
              <a:rPr lang="nn-NO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i = 0; i &lt; 20; i++)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    </a:t>
            </a:r>
            <a:r>
              <a:rPr lang="fr-BE" sz="900" dirty="0" err="1" smtClean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g.Roll</a:t>
            </a:r>
            <a:r>
              <a:rPr lang="fr-BE" sz="900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(1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);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</a:t>
            </a:r>
            <a:r>
              <a:rPr lang="fr-BE" sz="900" dirty="0" err="1">
                <a:solidFill>
                  <a:srgbClr val="2B91AF"/>
                </a:solidFill>
                <a:highlight>
                  <a:srgbClr val="FFFFFF"/>
                </a:highlight>
                <a:latin typeface="Consolas"/>
              </a:rPr>
              <a:t>Assert</a:t>
            </a:r>
            <a:r>
              <a:rPr lang="fr-BE" sz="9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.AreEqual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(20, </a:t>
            </a:r>
            <a:r>
              <a:rPr lang="fr-BE" sz="900" dirty="0" err="1" smtClean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g.Score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);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}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}</a:t>
            </a:r>
          </a:p>
        </p:txBody>
      </p:sp>
      <p:sp>
        <p:nvSpPr>
          <p:cNvPr id="65540" name="Line 4"/>
          <p:cNvSpPr>
            <a:spLocks noChangeShapeType="1"/>
          </p:cNvSpPr>
          <p:nvPr/>
        </p:nvSpPr>
        <p:spPr bwMode="auto">
          <a:xfrm>
            <a:off x="4724400" y="1219200"/>
            <a:ext cx="0" cy="5257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BE"/>
          </a:p>
        </p:txBody>
      </p:sp>
      <p:sp>
        <p:nvSpPr>
          <p:cNvPr id="65541" name="Text Box 5"/>
          <p:cNvSpPr txBox="1">
            <a:spLocks noChangeArrowheads="1"/>
          </p:cNvSpPr>
          <p:nvPr/>
        </p:nvSpPr>
        <p:spPr bwMode="auto">
          <a:xfrm>
            <a:off x="4800600" y="1295400"/>
            <a:ext cx="4038600" cy="2031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fr-BE" sz="9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public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9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class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900" dirty="0">
                <a:solidFill>
                  <a:srgbClr val="2B91AF"/>
                </a:solidFill>
                <a:highlight>
                  <a:srgbClr val="FFFFFF"/>
                </a:highlight>
                <a:latin typeface="Consolas"/>
              </a:rPr>
              <a:t>Game</a:t>
            </a:r>
            <a:endParaRPr lang="fr-BE" sz="900" dirty="0">
              <a:solidFill>
                <a:srgbClr val="000000"/>
              </a:solidFill>
              <a:highlight>
                <a:srgbClr val="FFFFFF"/>
              </a:highlight>
              <a:latin typeface="Consolas"/>
            </a:endParaRP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{</a:t>
            </a:r>
          </a:p>
          <a:p>
            <a:r>
              <a:rPr lang="fr-BE" sz="900" b="1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</a:t>
            </a:r>
            <a:r>
              <a:rPr lang="fr-BE" sz="900" b="1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private</a:t>
            </a:r>
            <a:r>
              <a:rPr lang="fr-BE" sz="900" b="1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900" b="1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int</a:t>
            </a:r>
            <a:r>
              <a:rPr lang="fr-BE" sz="900" b="1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score;</a:t>
            </a:r>
          </a:p>
          <a:p>
            <a:endParaRPr lang="fr-BE" sz="900" dirty="0">
              <a:solidFill>
                <a:srgbClr val="000000"/>
              </a:solidFill>
              <a:highlight>
                <a:srgbClr val="FFFFFF"/>
              </a:highlight>
              <a:latin typeface="Consolas"/>
            </a:endParaRP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</a:t>
            </a:r>
            <a:r>
              <a:rPr lang="fr-BE" sz="9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public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9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void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Roll(</a:t>
            </a:r>
            <a:r>
              <a:rPr lang="fr-BE" sz="9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int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pins)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{</a:t>
            </a:r>
          </a:p>
          <a:p>
            <a:r>
              <a:rPr lang="fr-BE" sz="900" b="1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</a:t>
            </a:r>
            <a:r>
              <a:rPr lang="fr-BE" sz="900" b="1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this</a:t>
            </a:r>
            <a:r>
              <a:rPr lang="fr-BE" sz="900" b="1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.score</a:t>
            </a:r>
            <a:r>
              <a:rPr lang="fr-BE" sz="900" b="1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+= pins;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}</a:t>
            </a:r>
          </a:p>
          <a:p>
            <a:endParaRPr lang="fr-BE" sz="900" dirty="0">
              <a:solidFill>
                <a:srgbClr val="000000"/>
              </a:solidFill>
              <a:highlight>
                <a:srgbClr val="FFFFFF"/>
              </a:highlight>
              <a:latin typeface="Consolas"/>
            </a:endParaRP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</a:t>
            </a:r>
            <a:r>
              <a:rPr lang="fr-BE" sz="9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public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9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int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Score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{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</a:t>
            </a:r>
            <a:r>
              <a:rPr lang="fr-BE" sz="9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get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{ </a:t>
            </a:r>
            <a:r>
              <a:rPr lang="fr-BE" sz="9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return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9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this</a:t>
            </a:r>
            <a:r>
              <a:rPr lang="fr-BE" sz="9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.score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; }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}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}</a:t>
            </a:r>
          </a:p>
        </p:txBody>
      </p:sp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2514600" y="5867400"/>
            <a:ext cx="4419600" cy="304800"/>
          </a:xfrm>
          <a:prstGeom prst="rect">
            <a:avLst/>
          </a:prstGeom>
          <a:solidFill>
            <a:srgbClr val="33CC33"/>
          </a:solidFill>
          <a:ln w="9525">
            <a:solidFill>
              <a:srgbClr val="33CC33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BE"/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152400" y="228600"/>
            <a:ext cx="2209800" cy="406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1000">
                <a:latin typeface="Bradley Hand ITC" pitchFamily="66" charset="0"/>
              </a:rPr>
              <a:t>- Game creation is duplicated</a:t>
            </a:r>
          </a:p>
          <a:p>
            <a:r>
              <a:rPr lang="en-US" sz="1000">
                <a:latin typeface="Bradley Hand ITC" pitchFamily="66" charset="0"/>
              </a:rPr>
              <a:t>- roll loop is duplicated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 Second test.</a:t>
            </a:r>
          </a:p>
        </p:txBody>
      </p:sp>
      <p:sp>
        <p:nvSpPr>
          <p:cNvPr id="65539" name="Text Box 3"/>
          <p:cNvSpPr txBox="1">
            <a:spLocks noChangeArrowheads="1"/>
          </p:cNvSpPr>
          <p:nvPr/>
        </p:nvSpPr>
        <p:spPr bwMode="auto">
          <a:xfrm>
            <a:off x="304800" y="1295400"/>
            <a:ext cx="4038600" cy="38318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[</a:t>
            </a:r>
            <a:r>
              <a:rPr lang="fr-BE" sz="900" dirty="0" err="1">
                <a:solidFill>
                  <a:srgbClr val="2B91AF"/>
                </a:solidFill>
                <a:highlight>
                  <a:srgbClr val="FFFFFF"/>
                </a:highlight>
                <a:latin typeface="Consolas"/>
              </a:rPr>
              <a:t>TestClass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]</a:t>
            </a:r>
          </a:p>
          <a:p>
            <a:r>
              <a:rPr lang="fr-BE" sz="9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public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9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class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900" dirty="0" err="1">
                <a:solidFill>
                  <a:srgbClr val="2B91AF"/>
                </a:solidFill>
                <a:highlight>
                  <a:srgbClr val="FFFFFF"/>
                </a:highlight>
                <a:latin typeface="Consolas"/>
              </a:rPr>
              <a:t>GameTest</a:t>
            </a:r>
            <a:endParaRPr lang="fr-BE" sz="900" dirty="0">
              <a:solidFill>
                <a:srgbClr val="000000"/>
              </a:solidFill>
              <a:highlight>
                <a:srgbClr val="FFFFFF"/>
              </a:highlight>
              <a:latin typeface="Consolas"/>
            </a:endParaRP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{</a:t>
            </a:r>
          </a:p>
          <a:p>
            <a:r>
              <a:rPr lang="fr-BE" sz="900" b="1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</a:t>
            </a:r>
            <a:r>
              <a:rPr lang="fr-BE" sz="900" b="1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private</a:t>
            </a:r>
            <a:r>
              <a:rPr lang="fr-BE" sz="900" b="1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900" b="1" dirty="0">
                <a:solidFill>
                  <a:srgbClr val="2B91AF"/>
                </a:solidFill>
                <a:highlight>
                  <a:srgbClr val="FFFFFF"/>
                </a:highlight>
                <a:latin typeface="Consolas"/>
              </a:rPr>
              <a:t>Game</a:t>
            </a:r>
            <a:r>
              <a:rPr lang="fr-BE" sz="900" b="1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900" b="1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game</a:t>
            </a:r>
            <a:r>
              <a:rPr lang="fr-BE" sz="900" b="1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;</a:t>
            </a:r>
          </a:p>
          <a:p>
            <a:endParaRPr lang="fr-BE" sz="900" b="1" dirty="0">
              <a:solidFill>
                <a:srgbClr val="000000"/>
              </a:solidFill>
              <a:highlight>
                <a:srgbClr val="FFFFFF"/>
              </a:highlight>
              <a:latin typeface="Consolas"/>
            </a:endParaRPr>
          </a:p>
          <a:p>
            <a:r>
              <a:rPr lang="fr-BE" sz="900" b="1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[</a:t>
            </a:r>
            <a:r>
              <a:rPr lang="fr-BE" sz="900" b="1" dirty="0" err="1">
                <a:solidFill>
                  <a:srgbClr val="2B91AF"/>
                </a:solidFill>
                <a:highlight>
                  <a:srgbClr val="FFFFFF"/>
                </a:highlight>
                <a:latin typeface="Consolas"/>
              </a:rPr>
              <a:t>TestInitialize</a:t>
            </a:r>
            <a:r>
              <a:rPr lang="fr-BE" sz="900" b="1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]</a:t>
            </a:r>
          </a:p>
          <a:p>
            <a:r>
              <a:rPr lang="fr-BE" sz="900" b="1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</a:t>
            </a:r>
            <a:r>
              <a:rPr lang="fr-BE" sz="900" b="1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public</a:t>
            </a:r>
            <a:r>
              <a:rPr lang="fr-BE" sz="900" b="1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900" b="1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void</a:t>
            </a:r>
            <a:r>
              <a:rPr lang="fr-BE" sz="900" b="1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900" b="1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TestInitialize</a:t>
            </a:r>
            <a:r>
              <a:rPr lang="fr-BE" sz="900" b="1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()</a:t>
            </a:r>
          </a:p>
          <a:p>
            <a:r>
              <a:rPr lang="fr-BE" sz="900" b="1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{</a:t>
            </a:r>
          </a:p>
          <a:p>
            <a:r>
              <a:rPr lang="fr-BE" sz="900" b="1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</a:t>
            </a:r>
            <a:r>
              <a:rPr lang="fr-BE" sz="900" b="1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game</a:t>
            </a:r>
            <a:r>
              <a:rPr lang="fr-BE" sz="900" b="1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= </a:t>
            </a:r>
            <a:r>
              <a:rPr lang="fr-BE" sz="900" b="1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new</a:t>
            </a:r>
            <a:r>
              <a:rPr lang="fr-BE" sz="900" b="1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900" b="1" dirty="0">
                <a:solidFill>
                  <a:srgbClr val="2B91AF"/>
                </a:solidFill>
                <a:highlight>
                  <a:srgbClr val="FFFFFF"/>
                </a:highlight>
                <a:latin typeface="Consolas"/>
              </a:rPr>
              <a:t>Game</a:t>
            </a:r>
            <a:r>
              <a:rPr lang="fr-BE" sz="900" b="1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();</a:t>
            </a:r>
          </a:p>
          <a:p>
            <a:r>
              <a:rPr lang="fr-BE" sz="900" b="1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}</a:t>
            </a:r>
          </a:p>
          <a:p>
            <a:endParaRPr lang="fr-BE" sz="900" dirty="0">
              <a:solidFill>
                <a:srgbClr val="000000"/>
              </a:solidFill>
              <a:highlight>
                <a:srgbClr val="FFFFFF"/>
              </a:highlight>
              <a:latin typeface="Consolas"/>
            </a:endParaRP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[</a:t>
            </a:r>
            <a:r>
              <a:rPr lang="fr-BE" sz="900" dirty="0" err="1">
                <a:solidFill>
                  <a:srgbClr val="2B91AF"/>
                </a:solidFill>
                <a:highlight>
                  <a:srgbClr val="FFFFFF"/>
                </a:highlight>
                <a:latin typeface="Consolas"/>
              </a:rPr>
              <a:t>TestMethod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]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</a:t>
            </a:r>
            <a:r>
              <a:rPr lang="fr-BE" sz="9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public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9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void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9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GutterGameTest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()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{</a:t>
            </a:r>
          </a:p>
          <a:p>
            <a:r>
              <a:rPr lang="nn-NO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</a:t>
            </a:r>
            <a:r>
              <a:rPr lang="nn-NO" sz="9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for</a:t>
            </a:r>
            <a:r>
              <a:rPr lang="nn-NO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(</a:t>
            </a:r>
            <a:r>
              <a:rPr lang="nn-NO" sz="9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int</a:t>
            </a:r>
            <a:r>
              <a:rPr lang="nn-NO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i = 0; i &lt; 20; i++)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    </a:t>
            </a:r>
            <a:r>
              <a:rPr lang="fr-BE" sz="9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game.Roll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(0);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</a:t>
            </a:r>
            <a:r>
              <a:rPr lang="fr-BE" sz="900" dirty="0" err="1">
                <a:solidFill>
                  <a:srgbClr val="2B91AF"/>
                </a:solidFill>
                <a:highlight>
                  <a:srgbClr val="FFFFFF"/>
                </a:highlight>
                <a:latin typeface="Consolas"/>
              </a:rPr>
              <a:t>Assert</a:t>
            </a:r>
            <a:r>
              <a:rPr lang="fr-BE" sz="9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.AreEqual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(0, </a:t>
            </a:r>
            <a:r>
              <a:rPr lang="fr-BE" sz="9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game.Score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);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}</a:t>
            </a:r>
          </a:p>
          <a:p>
            <a:endParaRPr lang="fr-BE" sz="900" dirty="0">
              <a:solidFill>
                <a:srgbClr val="000000"/>
              </a:solidFill>
              <a:highlight>
                <a:srgbClr val="FFFFFF"/>
              </a:highlight>
              <a:latin typeface="Consolas"/>
            </a:endParaRP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[</a:t>
            </a:r>
            <a:r>
              <a:rPr lang="fr-BE" sz="900" dirty="0" err="1">
                <a:solidFill>
                  <a:srgbClr val="2B91AF"/>
                </a:solidFill>
                <a:highlight>
                  <a:srgbClr val="FFFFFF"/>
                </a:highlight>
                <a:latin typeface="Consolas"/>
              </a:rPr>
              <a:t>TestMethod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]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</a:t>
            </a:r>
            <a:r>
              <a:rPr lang="fr-BE" sz="9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public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9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void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9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TestAllOnes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()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{</a:t>
            </a:r>
          </a:p>
          <a:p>
            <a:r>
              <a:rPr lang="nn-NO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</a:t>
            </a:r>
            <a:r>
              <a:rPr lang="nn-NO" sz="9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for</a:t>
            </a:r>
            <a:r>
              <a:rPr lang="nn-NO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(</a:t>
            </a:r>
            <a:r>
              <a:rPr lang="nn-NO" sz="9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int</a:t>
            </a:r>
            <a:r>
              <a:rPr lang="nn-NO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i = 0; i &lt; 20; i++)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    </a:t>
            </a:r>
            <a:r>
              <a:rPr lang="fr-BE" sz="9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game.Roll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(1);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</a:t>
            </a:r>
            <a:r>
              <a:rPr lang="fr-BE" sz="900" dirty="0" err="1">
                <a:solidFill>
                  <a:srgbClr val="2B91AF"/>
                </a:solidFill>
                <a:highlight>
                  <a:srgbClr val="FFFFFF"/>
                </a:highlight>
                <a:latin typeface="Consolas"/>
              </a:rPr>
              <a:t>Assert</a:t>
            </a:r>
            <a:r>
              <a:rPr lang="fr-BE" sz="9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.AreEqual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(20, </a:t>
            </a:r>
            <a:r>
              <a:rPr lang="fr-BE" sz="9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game.Score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);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}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}</a:t>
            </a:r>
          </a:p>
        </p:txBody>
      </p:sp>
      <p:sp>
        <p:nvSpPr>
          <p:cNvPr id="65540" name="Line 4"/>
          <p:cNvSpPr>
            <a:spLocks noChangeShapeType="1"/>
          </p:cNvSpPr>
          <p:nvPr/>
        </p:nvSpPr>
        <p:spPr bwMode="auto">
          <a:xfrm>
            <a:off x="4724400" y="1219200"/>
            <a:ext cx="0" cy="5257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BE"/>
          </a:p>
        </p:txBody>
      </p:sp>
      <p:sp>
        <p:nvSpPr>
          <p:cNvPr id="65541" name="Text Box 5"/>
          <p:cNvSpPr txBox="1">
            <a:spLocks noChangeArrowheads="1"/>
          </p:cNvSpPr>
          <p:nvPr/>
        </p:nvSpPr>
        <p:spPr bwMode="auto">
          <a:xfrm>
            <a:off x="4800600" y="1295400"/>
            <a:ext cx="4038600" cy="2031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fr-BE" sz="9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public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9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class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900" dirty="0">
                <a:solidFill>
                  <a:srgbClr val="2B91AF"/>
                </a:solidFill>
                <a:highlight>
                  <a:srgbClr val="FFFFFF"/>
                </a:highlight>
                <a:latin typeface="Consolas"/>
              </a:rPr>
              <a:t>Game</a:t>
            </a:r>
            <a:endParaRPr lang="fr-BE" sz="900" dirty="0">
              <a:solidFill>
                <a:srgbClr val="000000"/>
              </a:solidFill>
              <a:highlight>
                <a:srgbClr val="FFFFFF"/>
              </a:highlight>
              <a:latin typeface="Consolas"/>
            </a:endParaRP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{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</a:t>
            </a:r>
            <a:r>
              <a:rPr lang="fr-BE" sz="9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private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9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int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score;</a:t>
            </a:r>
          </a:p>
          <a:p>
            <a:endParaRPr lang="fr-BE" sz="900" dirty="0">
              <a:solidFill>
                <a:srgbClr val="000000"/>
              </a:solidFill>
              <a:highlight>
                <a:srgbClr val="FFFFFF"/>
              </a:highlight>
              <a:latin typeface="Consolas"/>
            </a:endParaRP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</a:t>
            </a:r>
            <a:r>
              <a:rPr lang="fr-BE" sz="9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public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9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void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Roll(</a:t>
            </a:r>
            <a:r>
              <a:rPr lang="fr-BE" sz="9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int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pins)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{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</a:t>
            </a:r>
            <a:r>
              <a:rPr lang="fr-BE" sz="9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this</a:t>
            </a:r>
            <a:r>
              <a:rPr lang="fr-BE" sz="9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.score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+= pins;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}</a:t>
            </a:r>
          </a:p>
          <a:p>
            <a:endParaRPr lang="fr-BE" sz="900" dirty="0">
              <a:solidFill>
                <a:srgbClr val="000000"/>
              </a:solidFill>
              <a:highlight>
                <a:srgbClr val="FFFFFF"/>
              </a:highlight>
              <a:latin typeface="Consolas"/>
            </a:endParaRP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</a:t>
            </a:r>
            <a:r>
              <a:rPr lang="fr-BE" sz="9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public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9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int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Score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{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</a:t>
            </a:r>
            <a:r>
              <a:rPr lang="fr-BE" sz="9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get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{ </a:t>
            </a:r>
            <a:r>
              <a:rPr lang="fr-BE" sz="9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return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9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this</a:t>
            </a:r>
            <a:r>
              <a:rPr lang="fr-BE" sz="9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.score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; }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}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}</a:t>
            </a:r>
          </a:p>
        </p:txBody>
      </p:sp>
      <p:sp>
        <p:nvSpPr>
          <p:cNvPr id="65542" name="Text Box 6"/>
          <p:cNvSpPr txBox="1">
            <a:spLocks noChangeArrowheads="1"/>
          </p:cNvSpPr>
          <p:nvPr/>
        </p:nvSpPr>
        <p:spPr bwMode="auto">
          <a:xfrm>
            <a:off x="152400" y="228600"/>
            <a:ext cx="2209800" cy="254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1000">
                <a:latin typeface="Bradley Hand ITC" pitchFamily="66" charset="0"/>
              </a:rPr>
              <a:t>- roll loop is duplicated</a:t>
            </a:r>
          </a:p>
        </p:txBody>
      </p:sp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2514600" y="5867400"/>
            <a:ext cx="4419600" cy="304800"/>
          </a:xfrm>
          <a:prstGeom prst="rect">
            <a:avLst/>
          </a:prstGeom>
          <a:solidFill>
            <a:srgbClr val="33CC33"/>
          </a:solidFill>
          <a:ln w="9525">
            <a:solidFill>
              <a:srgbClr val="33CC33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251637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 Second test.</a:t>
            </a:r>
          </a:p>
        </p:txBody>
      </p:sp>
      <p:sp>
        <p:nvSpPr>
          <p:cNvPr id="67587" name="Text Box 3"/>
          <p:cNvSpPr txBox="1">
            <a:spLocks noChangeArrowheads="1"/>
          </p:cNvSpPr>
          <p:nvPr/>
        </p:nvSpPr>
        <p:spPr bwMode="auto">
          <a:xfrm>
            <a:off x="304800" y="1295400"/>
            <a:ext cx="4038600" cy="41088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[</a:t>
            </a:r>
            <a:r>
              <a:rPr lang="fr-BE" sz="900" dirty="0" err="1">
                <a:solidFill>
                  <a:srgbClr val="2B91AF"/>
                </a:solidFill>
                <a:highlight>
                  <a:srgbClr val="FFFFFF"/>
                </a:highlight>
                <a:latin typeface="Consolas"/>
              </a:rPr>
              <a:t>TestClass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]</a:t>
            </a:r>
          </a:p>
          <a:p>
            <a:r>
              <a:rPr lang="fr-BE" sz="9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public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9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class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900" dirty="0" err="1">
                <a:solidFill>
                  <a:srgbClr val="2B91AF"/>
                </a:solidFill>
                <a:highlight>
                  <a:srgbClr val="FFFFFF"/>
                </a:highlight>
                <a:latin typeface="Consolas"/>
              </a:rPr>
              <a:t>GameTest</a:t>
            </a:r>
            <a:endParaRPr lang="fr-BE" sz="900" dirty="0">
              <a:solidFill>
                <a:srgbClr val="000000"/>
              </a:solidFill>
              <a:highlight>
                <a:srgbClr val="FFFFFF"/>
              </a:highlight>
              <a:latin typeface="Consolas"/>
            </a:endParaRP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{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</a:t>
            </a:r>
            <a:r>
              <a:rPr lang="fr-BE" sz="9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private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900" dirty="0">
                <a:solidFill>
                  <a:srgbClr val="2B91AF"/>
                </a:solidFill>
                <a:highlight>
                  <a:srgbClr val="FFFFFF"/>
                </a:highlight>
                <a:latin typeface="Consolas"/>
              </a:rPr>
              <a:t>Game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9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game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;</a:t>
            </a:r>
          </a:p>
          <a:p>
            <a:endParaRPr lang="fr-BE" sz="900" dirty="0">
              <a:solidFill>
                <a:srgbClr val="000000"/>
              </a:solidFill>
              <a:highlight>
                <a:srgbClr val="FFFFFF"/>
              </a:highlight>
              <a:latin typeface="Consolas"/>
            </a:endParaRP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[</a:t>
            </a:r>
            <a:r>
              <a:rPr lang="fr-BE" sz="900" dirty="0" err="1">
                <a:solidFill>
                  <a:srgbClr val="2B91AF"/>
                </a:solidFill>
                <a:highlight>
                  <a:srgbClr val="FFFFFF"/>
                </a:highlight>
                <a:latin typeface="Consolas"/>
              </a:rPr>
              <a:t>TestInitialize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]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</a:t>
            </a:r>
            <a:r>
              <a:rPr lang="fr-BE" sz="9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public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9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void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9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TestInitialize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()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{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</a:t>
            </a:r>
            <a:r>
              <a:rPr lang="fr-BE" sz="9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game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= </a:t>
            </a:r>
            <a:r>
              <a:rPr lang="fr-BE" sz="9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new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900" dirty="0">
                <a:solidFill>
                  <a:srgbClr val="2B91AF"/>
                </a:solidFill>
                <a:highlight>
                  <a:srgbClr val="FFFFFF"/>
                </a:highlight>
                <a:latin typeface="Consolas"/>
              </a:rPr>
              <a:t>Game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();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}</a:t>
            </a:r>
          </a:p>
          <a:p>
            <a:endParaRPr lang="fr-BE" sz="900" dirty="0">
              <a:solidFill>
                <a:srgbClr val="000000"/>
              </a:solidFill>
              <a:highlight>
                <a:srgbClr val="FFFFFF"/>
              </a:highlight>
              <a:latin typeface="Consolas"/>
            </a:endParaRP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[</a:t>
            </a:r>
            <a:r>
              <a:rPr lang="fr-BE" sz="900" dirty="0" err="1">
                <a:solidFill>
                  <a:srgbClr val="2B91AF"/>
                </a:solidFill>
                <a:highlight>
                  <a:srgbClr val="FFFFFF"/>
                </a:highlight>
                <a:latin typeface="Consolas"/>
              </a:rPr>
              <a:t>TestMethod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]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</a:t>
            </a:r>
            <a:r>
              <a:rPr lang="fr-BE" sz="9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public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9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void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9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GutterGameTest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()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{</a:t>
            </a:r>
          </a:p>
          <a:p>
            <a:r>
              <a:rPr lang="fr-BE" sz="900" b="1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</a:t>
            </a:r>
            <a:r>
              <a:rPr lang="fr-BE" sz="900" b="1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int</a:t>
            </a:r>
            <a:r>
              <a:rPr lang="fr-BE" sz="900" b="1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n = 20;</a:t>
            </a:r>
          </a:p>
          <a:p>
            <a:r>
              <a:rPr lang="fr-BE" sz="900" b="1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</a:t>
            </a:r>
            <a:r>
              <a:rPr lang="fr-BE" sz="900" b="1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int</a:t>
            </a:r>
            <a:r>
              <a:rPr lang="fr-BE" sz="900" b="1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pins = 0;</a:t>
            </a:r>
          </a:p>
          <a:p>
            <a:r>
              <a:rPr lang="nn-NO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</a:t>
            </a:r>
            <a:r>
              <a:rPr lang="nn-NO" sz="9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for</a:t>
            </a:r>
            <a:r>
              <a:rPr lang="nn-NO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(</a:t>
            </a:r>
            <a:r>
              <a:rPr lang="nn-NO" sz="9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int</a:t>
            </a:r>
            <a:r>
              <a:rPr lang="nn-NO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i = 0; i &lt; </a:t>
            </a:r>
            <a:r>
              <a:rPr lang="nn-NO" sz="900" b="1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n</a:t>
            </a:r>
            <a:r>
              <a:rPr lang="nn-NO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; i++)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    </a:t>
            </a:r>
            <a:r>
              <a:rPr lang="fr-BE" sz="9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game.Roll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</a:t>
            </a:r>
            <a:r>
              <a:rPr lang="fr-BE" sz="900" b="1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pins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);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</a:t>
            </a:r>
            <a:r>
              <a:rPr lang="fr-BE" sz="900" dirty="0" err="1">
                <a:solidFill>
                  <a:srgbClr val="2B91AF"/>
                </a:solidFill>
                <a:highlight>
                  <a:srgbClr val="FFFFFF"/>
                </a:highlight>
                <a:latin typeface="Consolas"/>
              </a:rPr>
              <a:t>Assert</a:t>
            </a:r>
            <a:r>
              <a:rPr lang="fr-BE" sz="9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.AreEqual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(0, </a:t>
            </a:r>
            <a:r>
              <a:rPr lang="fr-BE" sz="9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game.Score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);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}</a:t>
            </a:r>
          </a:p>
          <a:p>
            <a:endParaRPr lang="fr-BE" sz="900" dirty="0">
              <a:solidFill>
                <a:srgbClr val="000000"/>
              </a:solidFill>
              <a:highlight>
                <a:srgbClr val="FFFFFF"/>
              </a:highlight>
              <a:latin typeface="Consolas"/>
            </a:endParaRP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[</a:t>
            </a:r>
            <a:r>
              <a:rPr lang="fr-BE" sz="900" dirty="0" err="1">
                <a:solidFill>
                  <a:srgbClr val="2B91AF"/>
                </a:solidFill>
                <a:highlight>
                  <a:srgbClr val="FFFFFF"/>
                </a:highlight>
                <a:latin typeface="Consolas"/>
              </a:rPr>
              <a:t>TestMethod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]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</a:t>
            </a:r>
            <a:r>
              <a:rPr lang="fr-BE" sz="9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public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9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void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9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TestAllOnes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()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{</a:t>
            </a:r>
          </a:p>
          <a:p>
            <a:r>
              <a:rPr lang="nn-NO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</a:t>
            </a:r>
            <a:r>
              <a:rPr lang="nn-NO" sz="9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for</a:t>
            </a:r>
            <a:r>
              <a:rPr lang="nn-NO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(</a:t>
            </a:r>
            <a:r>
              <a:rPr lang="nn-NO" sz="9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int</a:t>
            </a:r>
            <a:r>
              <a:rPr lang="nn-NO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i = 0; i &lt; 20; i++)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    </a:t>
            </a:r>
            <a:r>
              <a:rPr lang="fr-BE" sz="9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game.Roll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(1);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</a:t>
            </a:r>
            <a:r>
              <a:rPr lang="fr-BE" sz="900" dirty="0" err="1">
                <a:solidFill>
                  <a:srgbClr val="2B91AF"/>
                </a:solidFill>
                <a:highlight>
                  <a:srgbClr val="FFFFFF"/>
                </a:highlight>
                <a:latin typeface="Consolas"/>
              </a:rPr>
              <a:t>Assert</a:t>
            </a:r>
            <a:r>
              <a:rPr lang="fr-BE" sz="9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.AreEqual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(20, </a:t>
            </a:r>
            <a:r>
              <a:rPr lang="fr-BE" sz="9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game.Score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);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}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}</a:t>
            </a:r>
          </a:p>
        </p:txBody>
      </p:sp>
      <p:sp>
        <p:nvSpPr>
          <p:cNvPr id="67588" name="Line 4"/>
          <p:cNvSpPr>
            <a:spLocks noChangeShapeType="1"/>
          </p:cNvSpPr>
          <p:nvPr/>
        </p:nvSpPr>
        <p:spPr bwMode="auto">
          <a:xfrm>
            <a:off x="4724400" y="1219200"/>
            <a:ext cx="0" cy="5257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BE"/>
          </a:p>
        </p:txBody>
      </p:sp>
      <p:sp>
        <p:nvSpPr>
          <p:cNvPr id="67589" name="Text Box 5"/>
          <p:cNvSpPr txBox="1">
            <a:spLocks noChangeArrowheads="1"/>
          </p:cNvSpPr>
          <p:nvPr/>
        </p:nvSpPr>
        <p:spPr bwMode="auto">
          <a:xfrm>
            <a:off x="4800600" y="1295400"/>
            <a:ext cx="4038600" cy="2031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fr-BE" sz="9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public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9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class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900" dirty="0">
                <a:solidFill>
                  <a:srgbClr val="2B91AF"/>
                </a:solidFill>
                <a:highlight>
                  <a:srgbClr val="FFFFFF"/>
                </a:highlight>
                <a:latin typeface="Consolas"/>
              </a:rPr>
              <a:t>Game</a:t>
            </a:r>
            <a:endParaRPr lang="fr-BE" sz="900" dirty="0">
              <a:solidFill>
                <a:srgbClr val="000000"/>
              </a:solidFill>
              <a:highlight>
                <a:srgbClr val="FFFFFF"/>
              </a:highlight>
              <a:latin typeface="Consolas"/>
            </a:endParaRP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{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</a:t>
            </a:r>
            <a:r>
              <a:rPr lang="fr-BE" sz="9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private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9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int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score;</a:t>
            </a:r>
          </a:p>
          <a:p>
            <a:endParaRPr lang="fr-BE" sz="900" dirty="0">
              <a:solidFill>
                <a:srgbClr val="000000"/>
              </a:solidFill>
              <a:highlight>
                <a:srgbClr val="FFFFFF"/>
              </a:highlight>
              <a:latin typeface="Consolas"/>
            </a:endParaRP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</a:t>
            </a:r>
            <a:r>
              <a:rPr lang="fr-BE" sz="9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public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9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void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Roll(</a:t>
            </a:r>
            <a:r>
              <a:rPr lang="fr-BE" sz="9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int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pins)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{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</a:t>
            </a:r>
            <a:r>
              <a:rPr lang="fr-BE" sz="9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this</a:t>
            </a:r>
            <a:r>
              <a:rPr lang="fr-BE" sz="9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.score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+= pins;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}</a:t>
            </a:r>
          </a:p>
          <a:p>
            <a:endParaRPr lang="fr-BE" sz="900" dirty="0">
              <a:solidFill>
                <a:srgbClr val="000000"/>
              </a:solidFill>
              <a:highlight>
                <a:srgbClr val="FFFFFF"/>
              </a:highlight>
              <a:latin typeface="Consolas"/>
            </a:endParaRP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</a:t>
            </a:r>
            <a:r>
              <a:rPr lang="fr-BE" sz="9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public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9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int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Score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{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</a:t>
            </a:r>
            <a:r>
              <a:rPr lang="fr-BE" sz="9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get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{ </a:t>
            </a:r>
            <a:r>
              <a:rPr lang="fr-BE" sz="9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return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9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this</a:t>
            </a:r>
            <a:r>
              <a:rPr lang="fr-BE" sz="9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.score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; }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}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}</a:t>
            </a:r>
          </a:p>
        </p:txBody>
      </p:sp>
      <p:sp>
        <p:nvSpPr>
          <p:cNvPr id="67590" name="Text Box 6"/>
          <p:cNvSpPr txBox="1">
            <a:spLocks noChangeArrowheads="1"/>
          </p:cNvSpPr>
          <p:nvPr/>
        </p:nvSpPr>
        <p:spPr bwMode="auto">
          <a:xfrm>
            <a:off x="152400" y="228600"/>
            <a:ext cx="2209800" cy="254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1000">
                <a:latin typeface="Bradley Hand ITC" pitchFamily="66" charset="0"/>
              </a:rPr>
              <a:t>- roll loop is duplicated</a:t>
            </a: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2514600" y="5867400"/>
            <a:ext cx="4419600" cy="304800"/>
          </a:xfrm>
          <a:prstGeom prst="rect">
            <a:avLst/>
          </a:prstGeom>
          <a:solidFill>
            <a:srgbClr val="33CC33"/>
          </a:solidFill>
          <a:ln w="9525">
            <a:solidFill>
              <a:srgbClr val="33CC33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B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 Second test.</a:t>
            </a:r>
          </a:p>
        </p:txBody>
      </p:sp>
      <p:sp>
        <p:nvSpPr>
          <p:cNvPr id="69635" name="Text Box 3"/>
          <p:cNvSpPr txBox="1">
            <a:spLocks noChangeArrowheads="1"/>
          </p:cNvSpPr>
          <p:nvPr/>
        </p:nvSpPr>
        <p:spPr bwMode="auto">
          <a:xfrm>
            <a:off x="304800" y="1295400"/>
            <a:ext cx="4038600" cy="48013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[</a:t>
            </a:r>
            <a:r>
              <a:rPr lang="fr-BE" sz="900" dirty="0" err="1">
                <a:solidFill>
                  <a:srgbClr val="2B91AF"/>
                </a:solidFill>
                <a:highlight>
                  <a:srgbClr val="FFFFFF"/>
                </a:highlight>
                <a:latin typeface="Consolas"/>
              </a:rPr>
              <a:t>TestClass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]</a:t>
            </a:r>
          </a:p>
          <a:p>
            <a:r>
              <a:rPr lang="fr-BE" sz="9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public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9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class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900" dirty="0" err="1">
                <a:solidFill>
                  <a:srgbClr val="2B91AF"/>
                </a:solidFill>
                <a:highlight>
                  <a:srgbClr val="FFFFFF"/>
                </a:highlight>
                <a:latin typeface="Consolas"/>
              </a:rPr>
              <a:t>GameTest</a:t>
            </a:r>
            <a:endParaRPr lang="fr-BE" sz="900" dirty="0">
              <a:solidFill>
                <a:srgbClr val="000000"/>
              </a:solidFill>
              <a:highlight>
                <a:srgbClr val="FFFFFF"/>
              </a:highlight>
              <a:latin typeface="Consolas"/>
            </a:endParaRP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{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</a:t>
            </a:r>
            <a:r>
              <a:rPr lang="fr-BE" sz="9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private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900" dirty="0">
                <a:solidFill>
                  <a:srgbClr val="2B91AF"/>
                </a:solidFill>
                <a:highlight>
                  <a:srgbClr val="FFFFFF"/>
                </a:highlight>
                <a:latin typeface="Consolas"/>
              </a:rPr>
              <a:t>Game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9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game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;</a:t>
            </a:r>
          </a:p>
          <a:p>
            <a:endParaRPr lang="fr-BE" sz="900" dirty="0">
              <a:solidFill>
                <a:srgbClr val="000000"/>
              </a:solidFill>
              <a:highlight>
                <a:srgbClr val="FFFFFF"/>
              </a:highlight>
              <a:latin typeface="Consolas"/>
            </a:endParaRP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[</a:t>
            </a:r>
            <a:r>
              <a:rPr lang="fr-BE" sz="900" dirty="0" err="1">
                <a:solidFill>
                  <a:srgbClr val="2B91AF"/>
                </a:solidFill>
                <a:highlight>
                  <a:srgbClr val="FFFFFF"/>
                </a:highlight>
                <a:latin typeface="Consolas"/>
              </a:rPr>
              <a:t>TestInitialize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]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</a:t>
            </a:r>
            <a:r>
              <a:rPr lang="fr-BE" sz="9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public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9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void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9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TestInitialize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()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{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</a:t>
            </a:r>
            <a:r>
              <a:rPr lang="fr-BE" sz="9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game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= </a:t>
            </a:r>
            <a:r>
              <a:rPr lang="fr-BE" sz="9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new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900" dirty="0">
                <a:solidFill>
                  <a:srgbClr val="2B91AF"/>
                </a:solidFill>
                <a:highlight>
                  <a:srgbClr val="FFFFFF"/>
                </a:highlight>
                <a:latin typeface="Consolas"/>
              </a:rPr>
              <a:t>Game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();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}</a:t>
            </a:r>
          </a:p>
          <a:p>
            <a:endParaRPr lang="fr-BE" sz="900" dirty="0">
              <a:solidFill>
                <a:srgbClr val="000000"/>
              </a:solidFill>
              <a:highlight>
                <a:srgbClr val="FFFFFF"/>
              </a:highlight>
              <a:latin typeface="Consolas"/>
            </a:endParaRP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[</a:t>
            </a:r>
            <a:r>
              <a:rPr lang="fr-BE" sz="900" dirty="0" err="1">
                <a:solidFill>
                  <a:srgbClr val="2B91AF"/>
                </a:solidFill>
                <a:highlight>
                  <a:srgbClr val="FFFFFF"/>
                </a:highlight>
                <a:latin typeface="Consolas"/>
              </a:rPr>
              <a:t>TestMethod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]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</a:t>
            </a:r>
            <a:r>
              <a:rPr lang="fr-BE" sz="9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public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9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void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9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GutterGameTest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()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{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</a:t>
            </a:r>
            <a:r>
              <a:rPr lang="fr-BE" sz="9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int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n = 20;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</a:t>
            </a:r>
            <a:r>
              <a:rPr lang="fr-BE" sz="9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int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pins = 0;</a:t>
            </a:r>
          </a:p>
          <a:p>
            <a:r>
              <a:rPr lang="fr-BE" sz="900" b="1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</a:t>
            </a:r>
            <a:r>
              <a:rPr lang="fr-BE" sz="900" b="1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RollMany</a:t>
            </a:r>
            <a:r>
              <a:rPr lang="fr-BE" sz="900" b="1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(n, pins);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</a:t>
            </a:r>
            <a:r>
              <a:rPr lang="fr-BE" sz="900" dirty="0" err="1">
                <a:solidFill>
                  <a:srgbClr val="2B91AF"/>
                </a:solidFill>
                <a:highlight>
                  <a:srgbClr val="FFFFFF"/>
                </a:highlight>
                <a:latin typeface="Consolas"/>
              </a:rPr>
              <a:t>Assert</a:t>
            </a:r>
            <a:r>
              <a:rPr lang="fr-BE" sz="9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.AreEqual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(0, </a:t>
            </a:r>
            <a:r>
              <a:rPr lang="fr-BE" sz="9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game.Score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);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}</a:t>
            </a:r>
          </a:p>
          <a:p>
            <a:endParaRPr lang="fr-BE" sz="900" dirty="0">
              <a:solidFill>
                <a:srgbClr val="000000"/>
              </a:solidFill>
              <a:highlight>
                <a:srgbClr val="FFFFFF"/>
              </a:highlight>
              <a:latin typeface="Consolas"/>
            </a:endParaRPr>
          </a:p>
          <a:p>
            <a:r>
              <a:rPr lang="en-US" sz="900" b="1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</a:t>
            </a:r>
            <a:r>
              <a:rPr lang="en-US" sz="900" b="1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private</a:t>
            </a:r>
            <a:r>
              <a:rPr lang="en-US" sz="900" b="1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en-US" sz="900" b="1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void</a:t>
            </a:r>
            <a:r>
              <a:rPr lang="en-US" sz="900" b="1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en-US" sz="900" b="1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RollMany</a:t>
            </a:r>
            <a:r>
              <a:rPr lang="en-US" sz="900" b="1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</a:t>
            </a:r>
            <a:r>
              <a:rPr lang="en-US" sz="900" b="1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int</a:t>
            </a:r>
            <a:r>
              <a:rPr lang="en-US" sz="900" b="1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n, </a:t>
            </a:r>
            <a:r>
              <a:rPr lang="en-US" sz="900" b="1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int</a:t>
            </a:r>
            <a:r>
              <a:rPr lang="en-US" sz="900" b="1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pins)</a:t>
            </a:r>
          </a:p>
          <a:p>
            <a:r>
              <a:rPr lang="fr-BE" sz="900" b="1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{</a:t>
            </a:r>
          </a:p>
          <a:p>
            <a:r>
              <a:rPr lang="nn-NO" sz="900" b="1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</a:t>
            </a:r>
            <a:r>
              <a:rPr lang="nn-NO" sz="900" b="1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for</a:t>
            </a:r>
            <a:r>
              <a:rPr lang="nn-NO" sz="900" b="1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(</a:t>
            </a:r>
            <a:r>
              <a:rPr lang="nn-NO" sz="900" b="1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int</a:t>
            </a:r>
            <a:r>
              <a:rPr lang="nn-NO" sz="900" b="1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i = 0; i &lt; n; i++)</a:t>
            </a:r>
          </a:p>
          <a:p>
            <a:r>
              <a:rPr lang="fr-BE" sz="900" b="1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    </a:t>
            </a:r>
            <a:r>
              <a:rPr lang="fr-BE" sz="900" b="1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game.Roll</a:t>
            </a:r>
            <a:r>
              <a:rPr lang="fr-BE" sz="900" b="1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(pins);</a:t>
            </a:r>
          </a:p>
          <a:p>
            <a:r>
              <a:rPr lang="fr-BE" sz="900" b="1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}</a:t>
            </a:r>
          </a:p>
          <a:p>
            <a:endParaRPr lang="fr-BE" sz="900" dirty="0">
              <a:solidFill>
                <a:srgbClr val="000000"/>
              </a:solidFill>
              <a:highlight>
                <a:srgbClr val="FFFFFF"/>
              </a:highlight>
              <a:latin typeface="Consolas"/>
            </a:endParaRP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[</a:t>
            </a:r>
            <a:r>
              <a:rPr lang="fr-BE" sz="900" dirty="0" err="1">
                <a:solidFill>
                  <a:srgbClr val="2B91AF"/>
                </a:solidFill>
                <a:highlight>
                  <a:srgbClr val="FFFFFF"/>
                </a:highlight>
                <a:latin typeface="Consolas"/>
              </a:rPr>
              <a:t>TestMethod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]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</a:t>
            </a:r>
            <a:r>
              <a:rPr lang="fr-BE" sz="9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public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9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void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9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TestAllOnes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()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{</a:t>
            </a:r>
          </a:p>
          <a:p>
            <a:r>
              <a:rPr lang="nn-NO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</a:t>
            </a:r>
            <a:r>
              <a:rPr lang="nn-NO" sz="9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for</a:t>
            </a:r>
            <a:r>
              <a:rPr lang="nn-NO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(</a:t>
            </a:r>
            <a:r>
              <a:rPr lang="nn-NO" sz="9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int</a:t>
            </a:r>
            <a:r>
              <a:rPr lang="nn-NO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i = 0; i &lt; 20; i++)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    </a:t>
            </a:r>
            <a:r>
              <a:rPr lang="fr-BE" sz="9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game.Roll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(1);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</a:t>
            </a:r>
            <a:r>
              <a:rPr lang="fr-BE" sz="900" dirty="0" err="1">
                <a:solidFill>
                  <a:srgbClr val="2B91AF"/>
                </a:solidFill>
                <a:highlight>
                  <a:srgbClr val="FFFFFF"/>
                </a:highlight>
                <a:latin typeface="Consolas"/>
              </a:rPr>
              <a:t>Assert</a:t>
            </a:r>
            <a:r>
              <a:rPr lang="fr-BE" sz="9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.AreEqual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(20, </a:t>
            </a:r>
            <a:r>
              <a:rPr lang="fr-BE" sz="9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game.Score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);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}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}</a:t>
            </a:r>
          </a:p>
        </p:txBody>
      </p:sp>
      <p:sp>
        <p:nvSpPr>
          <p:cNvPr id="69636" name="Line 4"/>
          <p:cNvSpPr>
            <a:spLocks noChangeShapeType="1"/>
          </p:cNvSpPr>
          <p:nvPr/>
        </p:nvSpPr>
        <p:spPr bwMode="auto">
          <a:xfrm>
            <a:off x="4724400" y="1219200"/>
            <a:ext cx="0" cy="5257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BE"/>
          </a:p>
        </p:txBody>
      </p:sp>
      <p:sp>
        <p:nvSpPr>
          <p:cNvPr id="69637" name="Text Box 5"/>
          <p:cNvSpPr txBox="1">
            <a:spLocks noChangeArrowheads="1"/>
          </p:cNvSpPr>
          <p:nvPr/>
        </p:nvSpPr>
        <p:spPr bwMode="auto">
          <a:xfrm>
            <a:off x="4800600" y="1295400"/>
            <a:ext cx="4038600" cy="2031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fr-BE" sz="9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public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9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class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900" dirty="0">
                <a:solidFill>
                  <a:srgbClr val="2B91AF"/>
                </a:solidFill>
                <a:highlight>
                  <a:srgbClr val="FFFFFF"/>
                </a:highlight>
                <a:latin typeface="Consolas"/>
              </a:rPr>
              <a:t>Game</a:t>
            </a:r>
            <a:endParaRPr lang="fr-BE" sz="900" dirty="0">
              <a:solidFill>
                <a:srgbClr val="000000"/>
              </a:solidFill>
              <a:highlight>
                <a:srgbClr val="FFFFFF"/>
              </a:highlight>
              <a:latin typeface="Consolas"/>
            </a:endParaRP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{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</a:t>
            </a:r>
            <a:r>
              <a:rPr lang="fr-BE" sz="9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private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9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int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score;</a:t>
            </a:r>
          </a:p>
          <a:p>
            <a:endParaRPr lang="fr-BE" sz="900" dirty="0">
              <a:solidFill>
                <a:srgbClr val="000000"/>
              </a:solidFill>
              <a:highlight>
                <a:srgbClr val="FFFFFF"/>
              </a:highlight>
              <a:latin typeface="Consolas"/>
            </a:endParaRP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</a:t>
            </a:r>
            <a:r>
              <a:rPr lang="fr-BE" sz="9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public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9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void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Roll(</a:t>
            </a:r>
            <a:r>
              <a:rPr lang="fr-BE" sz="9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int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pins)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{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</a:t>
            </a:r>
            <a:r>
              <a:rPr lang="fr-BE" sz="9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this</a:t>
            </a:r>
            <a:r>
              <a:rPr lang="fr-BE" sz="9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.score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+= pins;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}</a:t>
            </a:r>
          </a:p>
          <a:p>
            <a:endParaRPr lang="fr-BE" sz="900" dirty="0">
              <a:solidFill>
                <a:srgbClr val="000000"/>
              </a:solidFill>
              <a:highlight>
                <a:srgbClr val="FFFFFF"/>
              </a:highlight>
              <a:latin typeface="Consolas"/>
            </a:endParaRP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</a:t>
            </a:r>
            <a:r>
              <a:rPr lang="fr-BE" sz="9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public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9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int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Score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{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</a:t>
            </a:r>
            <a:r>
              <a:rPr lang="fr-BE" sz="9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get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{ </a:t>
            </a:r>
            <a:r>
              <a:rPr lang="fr-BE" sz="9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return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9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this</a:t>
            </a:r>
            <a:r>
              <a:rPr lang="fr-BE" sz="9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.score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; }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}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}</a:t>
            </a:r>
          </a:p>
        </p:txBody>
      </p:sp>
      <p:sp>
        <p:nvSpPr>
          <p:cNvPr id="69638" name="Text Box 6"/>
          <p:cNvSpPr txBox="1">
            <a:spLocks noChangeArrowheads="1"/>
          </p:cNvSpPr>
          <p:nvPr/>
        </p:nvSpPr>
        <p:spPr bwMode="auto">
          <a:xfrm>
            <a:off x="152400" y="228600"/>
            <a:ext cx="2209800" cy="254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1000">
                <a:latin typeface="Bradley Hand ITC" pitchFamily="66" charset="0"/>
              </a:rPr>
              <a:t>- roll loop is duplicated</a:t>
            </a:r>
          </a:p>
        </p:txBody>
      </p:sp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2514600" y="5867400"/>
            <a:ext cx="4419600" cy="304800"/>
          </a:xfrm>
          <a:prstGeom prst="rect">
            <a:avLst/>
          </a:prstGeom>
          <a:solidFill>
            <a:srgbClr val="33CC33"/>
          </a:solidFill>
          <a:ln w="9525">
            <a:solidFill>
              <a:srgbClr val="33CC33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B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 Second test.</a:t>
            </a:r>
          </a:p>
        </p:txBody>
      </p:sp>
      <p:sp>
        <p:nvSpPr>
          <p:cNvPr id="71683" name="Text Box 3"/>
          <p:cNvSpPr txBox="1">
            <a:spLocks noChangeArrowheads="1"/>
          </p:cNvSpPr>
          <p:nvPr/>
        </p:nvSpPr>
        <p:spPr bwMode="auto">
          <a:xfrm>
            <a:off x="304800" y="1295400"/>
            <a:ext cx="4038600" cy="45243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[</a:t>
            </a:r>
            <a:r>
              <a:rPr lang="fr-BE" sz="900" dirty="0" err="1">
                <a:solidFill>
                  <a:srgbClr val="2B91AF"/>
                </a:solidFill>
                <a:highlight>
                  <a:srgbClr val="FFFFFF"/>
                </a:highlight>
                <a:latin typeface="Consolas"/>
              </a:rPr>
              <a:t>TestClass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]</a:t>
            </a:r>
          </a:p>
          <a:p>
            <a:r>
              <a:rPr lang="fr-BE" sz="9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public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9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class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900" dirty="0" err="1">
                <a:solidFill>
                  <a:srgbClr val="2B91AF"/>
                </a:solidFill>
                <a:highlight>
                  <a:srgbClr val="FFFFFF"/>
                </a:highlight>
                <a:latin typeface="Consolas"/>
              </a:rPr>
              <a:t>GameTest</a:t>
            </a:r>
            <a:endParaRPr lang="fr-BE" sz="900" dirty="0">
              <a:solidFill>
                <a:srgbClr val="000000"/>
              </a:solidFill>
              <a:highlight>
                <a:srgbClr val="FFFFFF"/>
              </a:highlight>
              <a:latin typeface="Consolas"/>
            </a:endParaRP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{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</a:t>
            </a:r>
            <a:r>
              <a:rPr lang="fr-BE" sz="9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private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900" dirty="0">
                <a:solidFill>
                  <a:srgbClr val="2B91AF"/>
                </a:solidFill>
                <a:highlight>
                  <a:srgbClr val="FFFFFF"/>
                </a:highlight>
                <a:latin typeface="Consolas"/>
              </a:rPr>
              <a:t>Game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9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game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;</a:t>
            </a:r>
          </a:p>
          <a:p>
            <a:endParaRPr lang="fr-BE" sz="900" dirty="0">
              <a:solidFill>
                <a:srgbClr val="000000"/>
              </a:solidFill>
              <a:highlight>
                <a:srgbClr val="FFFFFF"/>
              </a:highlight>
              <a:latin typeface="Consolas"/>
            </a:endParaRP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[</a:t>
            </a:r>
            <a:r>
              <a:rPr lang="fr-BE" sz="900" dirty="0" err="1">
                <a:solidFill>
                  <a:srgbClr val="2B91AF"/>
                </a:solidFill>
                <a:highlight>
                  <a:srgbClr val="FFFFFF"/>
                </a:highlight>
                <a:latin typeface="Consolas"/>
              </a:rPr>
              <a:t>TestInitialize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]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</a:t>
            </a:r>
            <a:r>
              <a:rPr lang="fr-BE" sz="9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public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9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void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9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TestInitialize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()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{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</a:t>
            </a:r>
            <a:r>
              <a:rPr lang="fr-BE" sz="9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game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= </a:t>
            </a:r>
            <a:r>
              <a:rPr lang="fr-BE" sz="9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new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900" dirty="0">
                <a:solidFill>
                  <a:srgbClr val="2B91AF"/>
                </a:solidFill>
                <a:highlight>
                  <a:srgbClr val="FFFFFF"/>
                </a:highlight>
                <a:latin typeface="Consolas"/>
              </a:rPr>
              <a:t>Game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();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}</a:t>
            </a:r>
          </a:p>
          <a:p>
            <a:endParaRPr lang="fr-BE" sz="900" dirty="0">
              <a:solidFill>
                <a:srgbClr val="000000"/>
              </a:solidFill>
              <a:highlight>
                <a:srgbClr val="FFFFFF"/>
              </a:highlight>
              <a:latin typeface="Consolas"/>
            </a:endParaRP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[</a:t>
            </a:r>
            <a:r>
              <a:rPr lang="fr-BE" sz="900" dirty="0" err="1">
                <a:solidFill>
                  <a:srgbClr val="2B91AF"/>
                </a:solidFill>
                <a:highlight>
                  <a:srgbClr val="FFFFFF"/>
                </a:highlight>
                <a:latin typeface="Consolas"/>
              </a:rPr>
              <a:t>TestMethod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]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</a:t>
            </a:r>
            <a:r>
              <a:rPr lang="fr-BE" sz="9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public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9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void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9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GutterGameTest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()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{</a:t>
            </a:r>
          </a:p>
          <a:p>
            <a:r>
              <a:rPr lang="fr-BE" sz="900" b="1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</a:t>
            </a:r>
            <a:r>
              <a:rPr lang="fr-BE" sz="900" b="1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RollMany</a:t>
            </a:r>
            <a:r>
              <a:rPr lang="fr-BE" sz="900" b="1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(20, 0);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</a:t>
            </a:r>
            <a:r>
              <a:rPr lang="fr-BE" sz="900" dirty="0" err="1">
                <a:solidFill>
                  <a:srgbClr val="2B91AF"/>
                </a:solidFill>
                <a:highlight>
                  <a:srgbClr val="FFFFFF"/>
                </a:highlight>
                <a:latin typeface="Consolas"/>
              </a:rPr>
              <a:t>Assert</a:t>
            </a:r>
            <a:r>
              <a:rPr lang="fr-BE" sz="9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.AreEqual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(0, </a:t>
            </a:r>
            <a:r>
              <a:rPr lang="fr-BE" sz="9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game.Score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);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}</a:t>
            </a:r>
          </a:p>
          <a:p>
            <a:endParaRPr lang="fr-BE" sz="900" dirty="0">
              <a:solidFill>
                <a:srgbClr val="000000"/>
              </a:solidFill>
              <a:highlight>
                <a:srgbClr val="FFFFFF"/>
              </a:highlight>
              <a:latin typeface="Consolas"/>
            </a:endParaRPr>
          </a:p>
          <a:p>
            <a:r>
              <a:rPr lang="en-US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</a:t>
            </a:r>
            <a:r>
              <a:rPr lang="en-US" sz="9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private</a:t>
            </a:r>
            <a:r>
              <a:rPr lang="en-US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en-US" sz="9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void</a:t>
            </a:r>
            <a:r>
              <a:rPr lang="en-US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en-US" sz="9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RollMany</a:t>
            </a:r>
            <a:r>
              <a:rPr lang="en-US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</a:t>
            </a:r>
            <a:r>
              <a:rPr lang="en-US" sz="9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int</a:t>
            </a:r>
            <a:r>
              <a:rPr lang="en-US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n, </a:t>
            </a:r>
            <a:r>
              <a:rPr lang="en-US" sz="9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int</a:t>
            </a:r>
            <a:r>
              <a:rPr lang="en-US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pins)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{</a:t>
            </a:r>
          </a:p>
          <a:p>
            <a:r>
              <a:rPr lang="nn-NO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</a:t>
            </a:r>
            <a:r>
              <a:rPr lang="nn-NO" sz="9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for</a:t>
            </a:r>
            <a:r>
              <a:rPr lang="nn-NO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(</a:t>
            </a:r>
            <a:r>
              <a:rPr lang="nn-NO" sz="9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int</a:t>
            </a:r>
            <a:r>
              <a:rPr lang="nn-NO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i = 0; i &lt; n; i++)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    </a:t>
            </a:r>
            <a:r>
              <a:rPr lang="fr-BE" sz="9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game.Roll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(pins);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}</a:t>
            </a:r>
          </a:p>
          <a:p>
            <a:endParaRPr lang="fr-BE" sz="900" dirty="0">
              <a:solidFill>
                <a:srgbClr val="000000"/>
              </a:solidFill>
              <a:highlight>
                <a:srgbClr val="FFFFFF"/>
              </a:highlight>
              <a:latin typeface="Consolas"/>
            </a:endParaRP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[</a:t>
            </a:r>
            <a:r>
              <a:rPr lang="fr-BE" sz="900" dirty="0" err="1">
                <a:solidFill>
                  <a:srgbClr val="2B91AF"/>
                </a:solidFill>
                <a:highlight>
                  <a:srgbClr val="FFFFFF"/>
                </a:highlight>
                <a:latin typeface="Consolas"/>
              </a:rPr>
              <a:t>TestMethod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]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</a:t>
            </a:r>
            <a:r>
              <a:rPr lang="fr-BE" sz="9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public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9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void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9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TestAllOnes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()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{</a:t>
            </a:r>
          </a:p>
          <a:p>
            <a:r>
              <a:rPr lang="nn-NO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</a:t>
            </a:r>
            <a:r>
              <a:rPr lang="nn-NO" sz="9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for</a:t>
            </a:r>
            <a:r>
              <a:rPr lang="nn-NO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(</a:t>
            </a:r>
            <a:r>
              <a:rPr lang="nn-NO" sz="9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int</a:t>
            </a:r>
            <a:r>
              <a:rPr lang="nn-NO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i = 0; i &lt; 20; i++)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    </a:t>
            </a:r>
            <a:r>
              <a:rPr lang="fr-BE" sz="9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game.Roll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(1);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</a:t>
            </a:r>
            <a:r>
              <a:rPr lang="fr-BE" sz="900" dirty="0" err="1">
                <a:solidFill>
                  <a:srgbClr val="2B91AF"/>
                </a:solidFill>
                <a:highlight>
                  <a:srgbClr val="FFFFFF"/>
                </a:highlight>
                <a:latin typeface="Consolas"/>
              </a:rPr>
              <a:t>Assert</a:t>
            </a:r>
            <a:r>
              <a:rPr lang="fr-BE" sz="9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.AreEqual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(20, </a:t>
            </a:r>
            <a:r>
              <a:rPr lang="fr-BE" sz="9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game.Score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);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}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}</a:t>
            </a:r>
          </a:p>
        </p:txBody>
      </p:sp>
      <p:sp>
        <p:nvSpPr>
          <p:cNvPr id="71684" name="Line 4"/>
          <p:cNvSpPr>
            <a:spLocks noChangeShapeType="1"/>
          </p:cNvSpPr>
          <p:nvPr/>
        </p:nvSpPr>
        <p:spPr bwMode="auto">
          <a:xfrm>
            <a:off x="4724400" y="1219200"/>
            <a:ext cx="0" cy="5257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BE"/>
          </a:p>
        </p:txBody>
      </p:sp>
      <p:sp>
        <p:nvSpPr>
          <p:cNvPr id="71685" name="Text Box 5"/>
          <p:cNvSpPr txBox="1">
            <a:spLocks noChangeArrowheads="1"/>
          </p:cNvSpPr>
          <p:nvPr/>
        </p:nvSpPr>
        <p:spPr bwMode="auto">
          <a:xfrm>
            <a:off x="4800600" y="1295400"/>
            <a:ext cx="4038600" cy="2031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fr-BE" sz="9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public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9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class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900" dirty="0">
                <a:solidFill>
                  <a:srgbClr val="2B91AF"/>
                </a:solidFill>
                <a:highlight>
                  <a:srgbClr val="FFFFFF"/>
                </a:highlight>
                <a:latin typeface="Consolas"/>
              </a:rPr>
              <a:t>Game</a:t>
            </a:r>
            <a:endParaRPr lang="fr-BE" sz="900" dirty="0">
              <a:solidFill>
                <a:srgbClr val="000000"/>
              </a:solidFill>
              <a:highlight>
                <a:srgbClr val="FFFFFF"/>
              </a:highlight>
              <a:latin typeface="Consolas"/>
            </a:endParaRP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{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</a:t>
            </a:r>
            <a:r>
              <a:rPr lang="fr-BE" sz="9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private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9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int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score;</a:t>
            </a:r>
          </a:p>
          <a:p>
            <a:endParaRPr lang="fr-BE" sz="900" dirty="0">
              <a:solidFill>
                <a:srgbClr val="000000"/>
              </a:solidFill>
              <a:highlight>
                <a:srgbClr val="FFFFFF"/>
              </a:highlight>
              <a:latin typeface="Consolas"/>
            </a:endParaRP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</a:t>
            </a:r>
            <a:r>
              <a:rPr lang="fr-BE" sz="9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public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9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void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Roll(</a:t>
            </a:r>
            <a:r>
              <a:rPr lang="fr-BE" sz="9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int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pins)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{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</a:t>
            </a:r>
            <a:r>
              <a:rPr lang="fr-BE" sz="9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this</a:t>
            </a:r>
            <a:r>
              <a:rPr lang="fr-BE" sz="9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.score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+= pins;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}</a:t>
            </a:r>
          </a:p>
          <a:p>
            <a:endParaRPr lang="fr-BE" sz="900" dirty="0">
              <a:solidFill>
                <a:srgbClr val="000000"/>
              </a:solidFill>
              <a:highlight>
                <a:srgbClr val="FFFFFF"/>
              </a:highlight>
              <a:latin typeface="Consolas"/>
            </a:endParaRP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</a:t>
            </a:r>
            <a:r>
              <a:rPr lang="fr-BE" sz="9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public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9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int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Score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{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</a:t>
            </a:r>
            <a:r>
              <a:rPr lang="fr-BE" sz="9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get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{ </a:t>
            </a:r>
            <a:r>
              <a:rPr lang="fr-BE" sz="9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return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9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this</a:t>
            </a:r>
            <a:r>
              <a:rPr lang="fr-BE" sz="9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.score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; }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}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}</a:t>
            </a:r>
          </a:p>
        </p:txBody>
      </p:sp>
      <p:sp>
        <p:nvSpPr>
          <p:cNvPr id="71686" name="Text Box 6"/>
          <p:cNvSpPr txBox="1">
            <a:spLocks noChangeArrowheads="1"/>
          </p:cNvSpPr>
          <p:nvPr/>
        </p:nvSpPr>
        <p:spPr bwMode="auto">
          <a:xfrm>
            <a:off x="152400" y="228600"/>
            <a:ext cx="2209800" cy="254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1000">
                <a:latin typeface="Bradley Hand ITC" pitchFamily="66" charset="0"/>
              </a:rPr>
              <a:t>- roll loop is duplicated</a:t>
            </a:r>
          </a:p>
        </p:txBody>
      </p:sp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2514600" y="5867400"/>
            <a:ext cx="4419600" cy="304800"/>
          </a:xfrm>
          <a:prstGeom prst="rect">
            <a:avLst/>
          </a:prstGeom>
          <a:solidFill>
            <a:srgbClr val="33CC33"/>
          </a:solidFill>
          <a:ln w="9525">
            <a:solidFill>
              <a:srgbClr val="33CC33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B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 Second test.</a:t>
            </a:r>
          </a:p>
        </p:txBody>
      </p:sp>
      <p:sp>
        <p:nvSpPr>
          <p:cNvPr id="73731" name="Text Box 3"/>
          <p:cNvSpPr txBox="1">
            <a:spLocks noChangeArrowheads="1"/>
          </p:cNvSpPr>
          <p:nvPr/>
        </p:nvSpPr>
        <p:spPr bwMode="auto">
          <a:xfrm>
            <a:off x="304800" y="1295400"/>
            <a:ext cx="4038600" cy="43858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[</a:t>
            </a:r>
            <a:r>
              <a:rPr lang="fr-BE" sz="900" dirty="0" err="1">
                <a:solidFill>
                  <a:srgbClr val="2B91AF"/>
                </a:solidFill>
                <a:highlight>
                  <a:srgbClr val="FFFFFF"/>
                </a:highlight>
                <a:latin typeface="Consolas"/>
              </a:rPr>
              <a:t>TestClass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]</a:t>
            </a:r>
          </a:p>
          <a:p>
            <a:r>
              <a:rPr lang="fr-BE" sz="9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public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9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class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900" dirty="0" err="1">
                <a:solidFill>
                  <a:srgbClr val="2B91AF"/>
                </a:solidFill>
                <a:highlight>
                  <a:srgbClr val="FFFFFF"/>
                </a:highlight>
                <a:latin typeface="Consolas"/>
              </a:rPr>
              <a:t>GameTest</a:t>
            </a:r>
            <a:endParaRPr lang="fr-BE" sz="900" dirty="0">
              <a:solidFill>
                <a:srgbClr val="000000"/>
              </a:solidFill>
              <a:highlight>
                <a:srgbClr val="FFFFFF"/>
              </a:highlight>
              <a:latin typeface="Consolas"/>
            </a:endParaRP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{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</a:t>
            </a:r>
            <a:r>
              <a:rPr lang="fr-BE" sz="9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private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900" dirty="0">
                <a:solidFill>
                  <a:srgbClr val="2B91AF"/>
                </a:solidFill>
                <a:highlight>
                  <a:srgbClr val="FFFFFF"/>
                </a:highlight>
                <a:latin typeface="Consolas"/>
              </a:rPr>
              <a:t>Game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9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game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;</a:t>
            </a:r>
          </a:p>
          <a:p>
            <a:endParaRPr lang="fr-BE" sz="900" dirty="0">
              <a:solidFill>
                <a:srgbClr val="000000"/>
              </a:solidFill>
              <a:highlight>
                <a:srgbClr val="FFFFFF"/>
              </a:highlight>
              <a:latin typeface="Consolas"/>
            </a:endParaRP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[</a:t>
            </a:r>
            <a:r>
              <a:rPr lang="fr-BE" sz="900" dirty="0" err="1">
                <a:solidFill>
                  <a:srgbClr val="2B91AF"/>
                </a:solidFill>
                <a:highlight>
                  <a:srgbClr val="FFFFFF"/>
                </a:highlight>
                <a:latin typeface="Consolas"/>
              </a:rPr>
              <a:t>TestInitialize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]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</a:t>
            </a:r>
            <a:r>
              <a:rPr lang="fr-BE" sz="9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public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9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void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9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TestInitialize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()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{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</a:t>
            </a:r>
            <a:r>
              <a:rPr lang="fr-BE" sz="9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game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= </a:t>
            </a:r>
            <a:r>
              <a:rPr lang="fr-BE" sz="9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new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900" dirty="0">
                <a:solidFill>
                  <a:srgbClr val="2B91AF"/>
                </a:solidFill>
                <a:highlight>
                  <a:srgbClr val="FFFFFF"/>
                </a:highlight>
                <a:latin typeface="Consolas"/>
              </a:rPr>
              <a:t>Game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();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}</a:t>
            </a:r>
          </a:p>
          <a:p>
            <a:endParaRPr lang="fr-BE" sz="900" dirty="0">
              <a:solidFill>
                <a:srgbClr val="000000"/>
              </a:solidFill>
              <a:highlight>
                <a:srgbClr val="FFFFFF"/>
              </a:highlight>
              <a:latin typeface="Consolas"/>
            </a:endParaRP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[</a:t>
            </a:r>
            <a:r>
              <a:rPr lang="fr-BE" sz="900" dirty="0" err="1">
                <a:solidFill>
                  <a:srgbClr val="2B91AF"/>
                </a:solidFill>
                <a:highlight>
                  <a:srgbClr val="FFFFFF"/>
                </a:highlight>
                <a:latin typeface="Consolas"/>
              </a:rPr>
              <a:t>TestMethod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]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</a:t>
            </a:r>
            <a:r>
              <a:rPr lang="fr-BE" sz="9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public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9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void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9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GutterGameTest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()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{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</a:t>
            </a:r>
            <a:r>
              <a:rPr lang="fr-BE" sz="9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RollMany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(20, 0);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</a:t>
            </a:r>
            <a:r>
              <a:rPr lang="fr-BE" sz="900" dirty="0" err="1">
                <a:solidFill>
                  <a:srgbClr val="2B91AF"/>
                </a:solidFill>
                <a:highlight>
                  <a:srgbClr val="FFFFFF"/>
                </a:highlight>
                <a:latin typeface="Consolas"/>
              </a:rPr>
              <a:t>Assert</a:t>
            </a:r>
            <a:r>
              <a:rPr lang="fr-BE" sz="9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.AreEqual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(0, </a:t>
            </a:r>
            <a:r>
              <a:rPr lang="fr-BE" sz="9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game.Score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);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}</a:t>
            </a:r>
          </a:p>
          <a:p>
            <a:endParaRPr lang="fr-BE" sz="900" dirty="0">
              <a:solidFill>
                <a:srgbClr val="000000"/>
              </a:solidFill>
              <a:highlight>
                <a:srgbClr val="FFFFFF"/>
              </a:highlight>
              <a:latin typeface="Consolas"/>
            </a:endParaRPr>
          </a:p>
          <a:p>
            <a:r>
              <a:rPr lang="en-US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</a:t>
            </a:r>
            <a:r>
              <a:rPr lang="en-US" sz="9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private</a:t>
            </a:r>
            <a:r>
              <a:rPr lang="en-US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en-US" sz="9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void</a:t>
            </a:r>
            <a:r>
              <a:rPr lang="en-US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en-US" sz="9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RollMany</a:t>
            </a:r>
            <a:r>
              <a:rPr lang="en-US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</a:t>
            </a:r>
            <a:r>
              <a:rPr lang="en-US" sz="9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int</a:t>
            </a:r>
            <a:r>
              <a:rPr lang="en-US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n, </a:t>
            </a:r>
            <a:r>
              <a:rPr lang="en-US" sz="9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int</a:t>
            </a:r>
            <a:r>
              <a:rPr lang="en-US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pins)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{</a:t>
            </a:r>
          </a:p>
          <a:p>
            <a:r>
              <a:rPr lang="nn-NO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</a:t>
            </a:r>
            <a:r>
              <a:rPr lang="nn-NO" sz="9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for</a:t>
            </a:r>
            <a:r>
              <a:rPr lang="nn-NO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(</a:t>
            </a:r>
            <a:r>
              <a:rPr lang="nn-NO" sz="9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int</a:t>
            </a:r>
            <a:r>
              <a:rPr lang="nn-NO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i = 0; i &lt; n; i++)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    </a:t>
            </a:r>
            <a:r>
              <a:rPr lang="fr-BE" sz="9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game.Roll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(pins);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}</a:t>
            </a:r>
          </a:p>
          <a:p>
            <a:endParaRPr lang="fr-BE" sz="900" dirty="0">
              <a:solidFill>
                <a:srgbClr val="000000"/>
              </a:solidFill>
              <a:highlight>
                <a:srgbClr val="FFFFFF"/>
              </a:highlight>
              <a:latin typeface="Consolas"/>
            </a:endParaRP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[</a:t>
            </a:r>
            <a:r>
              <a:rPr lang="fr-BE" sz="900" dirty="0" err="1">
                <a:solidFill>
                  <a:srgbClr val="2B91AF"/>
                </a:solidFill>
                <a:highlight>
                  <a:srgbClr val="FFFFFF"/>
                </a:highlight>
                <a:latin typeface="Consolas"/>
              </a:rPr>
              <a:t>TestMethod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]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</a:t>
            </a:r>
            <a:r>
              <a:rPr lang="fr-BE" sz="9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public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9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void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9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TestAllOnes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()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{</a:t>
            </a:r>
          </a:p>
          <a:p>
            <a:r>
              <a:rPr lang="fr-BE" sz="900" b="1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</a:t>
            </a:r>
            <a:r>
              <a:rPr lang="fr-BE" sz="900" b="1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RollMany</a:t>
            </a:r>
            <a:r>
              <a:rPr lang="fr-BE" sz="900" b="1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(20, 1);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</a:t>
            </a:r>
            <a:r>
              <a:rPr lang="fr-BE" sz="900" dirty="0" err="1">
                <a:solidFill>
                  <a:srgbClr val="2B91AF"/>
                </a:solidFill>
                <a:highlight>
                  <a:srgbClr val="FFFFFF"/>
                </a:highlight>
                <a:latin typeface="Consolas"/>
              </a:rPr>
              <a:t>Assert</a:t>
            </a:r>
            <a:r>
              <a:rPr lang="fr-BE" sz="9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.AreEqual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(20, </a:t>
            </a:r>
            <a:r>
              <a:rPr lang="fr-BE" sz="9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game.Score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);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}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}</a:t>
            </a:r>
          </a:p>
        </p:txBody>
      </p:sp>
      <p:sp>
        <p:nvSpPr>
          <p:cNvPr id="73732" name="Line 4"/>
          <p:cNvSpPr>
            <a:spLocks noChangeShapeType="1"/>
          </p:cNvSpPr>
          <p:nvPr/>
        </p:nvSpPr>
        <p:spPr bwMode="auto">
          <a:xfrm>
            <a:off x="4724400" y="1219200"/>
            <a:ext cx="0" cy="5257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BE"/>
          </a:p>
        </p:txBody>
      </p:sp>
      <p:sp>
        <p:nvSpPr>
          <p:cNvPr id="73733" name="Text Box 5"/>
          <p:cNvSpPr txBox="1">
            <a:spLocks noChangeArrowheads="1"/>
          </p:cNvSpPr>
          <p:nvPr/>
        </p:nvSpPr>
        <p:spPr bwMode="auto">
          <a:xfrm>
            <a:off x="4800600" y="1295400"/>
            <a:ext cx="4038600" cy="2031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fr-BE" sz="9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public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9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class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900" dirty="0">
                <a:solidFill>
                  <a:srgbClr val="2B91AF"/>
                </a:solidFill>
                <a:highlight>
                  <a:srgbClr val="FFFFFF"/>
                </a:highlight>
                <a:latin typeface="Consolas"/>
              </a:rPr>
              <a:t>Game</a:t>
            </a:r>
            <a:endParaRPr lang="fr-BE" sz="900" dirty="0">
              <a:solidFill>
                <a:srgbClr val="000000"/>
              </a:solidFill>
              <a:highlight>
                <a:srgbClr val="FFFFFF"/>
              </a:highlight>
              <a:latin typeface="Consolas"/>
            </a:endParaRP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{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</a:t>
            </a:r>
            <a:r>
              <a:rPr lang="fr-BE" sz="9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private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9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int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score;</a:t>
            </a:r>
          </a:p>
          <a:p>
            <a:endParaRPr lang="fr-BE" sz="900" dirty="0">
              <a:solidFill>
                <a:srgbClr val="000000"/>
              </a:solidFill>
              <a:highlight>
                <a:srgbClr val="FFFFFF"/>
              </a:highlight>
              <a:latin typeface="Consolas"/>
            </a:endParaRP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</a:t>
            </a:r>
            <a:r>
              <a:rPr lang="fr-BE" sz="9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public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9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void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Roll(</a:t>
            </a:r>
            <a:r>
              <a:rPr lang="fr-BE" sz="9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int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pins)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{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</a:t>
            </a:r>
            <a:r>
              <a:rPr lang="fr-BE" sz="9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this</a:t>
            </a:r>
            <a:r>
              <a:rPr lang="fr-BE" sz="9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.score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+= pins;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}</a:t>
            </a:r>
          </a:p>
          <a:p>
            <a:endParaRPr lang="fr-BE" sz="900" dirty="0">
              <a:solidFill>
                <a:srgbClr val="000000"/>
              </a:solidFill>
              <a:highlight>
                <a:srgbClr val="FFFFFF"/>
              </a:highlight>
              <a:latin typeface="Consolas"/>
            </a:endParaRP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</a:t>
            </a:r>
            <a:r>
              <a:rPr lang="fr-BE" sz="9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public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9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int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Score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{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</a:t>
            </a:r>
            <a:r>
              <a:rPr lang="fr-BE" sz="9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get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{ </a:t>
            </a:r>
            <a:r>
              <a:rPr lang="fr-BE" sz="9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return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9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this</a:t>
            </a:r>
            <a:r>
              <a:rPr lang="fr-BE" sz="9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.score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; }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}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}</a:t>
            </a:r>
          </a:p>
        </p:txBody>
      </p:sp>
      <p:sp>
        <p:nvSpPr>
          <p:cNvPr id="73734" name="Text Box 6"/>
          <p:cNvSpPr txBox="1">
            <a:spLocks noChangeArrowheads="1"/>
          </p:cNvSpPr>
          <p:nvPr/>
        </p:nvSpPr>
        <p:spPr bwMode="auto">
          <a:xfrm>
            <a:off x="152400" y="228600"/>
            <a:ext cx="2209800" cy="254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1000">
                <a:latin typeface="Bradley Hand ITC" pitchFamily="66" charset="0"/>
              </a:rPr>
              <a:t>- roll loop is duplicated</a:t>
            </a:r>
          </a:p>
        </p:txBody>
      </p:sp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2514600" y="5867400"/>
            <a:ext cx="4419600" cy="304800"/>
          </a:xfrm>
          <a:prstGeom prst="rect">
            <a:avLst/>
          </a:prstGeom>
          <a:solidFill>
            <a:srgbClr val="33CC33"/>
          </a:solidFill>
          <a:ln w="9525">
            <a:solidFill>
              <a:srgbClr val="33CC33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B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 Second test.</a:t>
            </a:r>
          </a:p>
        </p:txBody>
      </p:sp>
      <p:sp>
        <p:nvSpPr>
          <p:cNvPr id="75779" name="Text Box 3"/>
          <p:cNvSpPr txBox="1">
            <a:spLocks noChangeArrowheads="1"/>
          </p:cNvSpPr>
          <p:nvPr/>
        </p:nvSpPr>
        <p:spPr bwMode="auto">
          <a:xfrm>
            <a:off x="304800" y="1295400"/>
            <a:ext cx="4038600" cy="42473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[</a:t>
            </a:r>
            <a:r>
              <a:rPr lang="fr-BE" sz="900" dirty="0" err="1">
                <a:solidFill>
                  <a:srgbClr val="2B91AF"/>
                </a:solidFill>
                <a:highlight>
                  <a:srgbClr val="FFFFFF"/>
                </a:highlight>
                <a:latin typeface="Consolas"/>
              </a:rPr>
              <a:t>TestClass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]</a:t>
            </a:r>
          </a:p>
          <a:p>
            <a:r>
              <a:rPr lang="fr-BE" sz="9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public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9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class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900" dirty="0" err="1">
                <a:solidFill>
                  <a:srgbClr val="2B91AF"/>
                </a:solidFill>
                <a:highlight>
                  <a:srgbClr val="FFFFFF"/>
                </a:highlight>
                <a:latin typeface="Consolas"/>
              </a:rPr>
              <a:t>GameTest</a:t>
            </a:r>
            <a:endParaRPr lang="fr-BE" sz="900" dirty="0">
              <a:solidFill>
                <a:srgbClr val="000000"/>
              </a:solidFill>
              <a:highlight>
                <a:srgbClr val="FFFFFF"/>
              </a:highlight>
              <a:latin typeface="Consolas"/>
            </a:endParaRP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{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</a:t>
            </a:r>
            <a:r>
              <a:rPr lang="fr-BE" sz="9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private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900" dirty="0">
                <a:solidFill>
                  <a:srgbClr val="2B91AF"/>
                </a:solidFill>
                <a:highlight>
                  <a:srgbClr val="FFFFFF"/>
                </a:highlight>
                <a:latin typeface="Consolas"/>
              </a:rPr>
              <a:t>Game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9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game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;</a:t>
            </a:r>
          </a:p>
          <a:p>
            <a:endParaRPr lang="fr-BE" sz="900" dirty="0">
              <a:solidFill>
                <a:srgbClr val="000000"/>
              </a:solidFill>
              <a:highlight>
                <a:srgbClr val="FFFFFF"/>
              </a:highlight>
              <a:latin typeface="Consolas"/>
            </a:endParaRP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[</a:t>
            </a:r>
            <a:r>
              <a:rPr lang="fr-BE" sz="900" dirty="0" err="1">
                <a:solidFill>
                  <a:srgbClr val="2B91AF"/>
                </a:solidFill>
                <a:highlight>
                  <a:srgbClr val="FFFFFF"/>
                </a:highlight>
                <a:latin typeface="Consolas"/>
              </a:rPr>
              <a:t>TestInitialize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]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</a:t>
            </a:r>
            <a:r>
              <a:rPr lang="fr-BE" sz="9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public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9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void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9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TestInitialize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()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{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</a:t>
            </a:r>
            <a:r>
              <a:rPr lang="fr-BE" sz="9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game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= </a:t>
            </a:r>
            <a:r>
              <a:rPr lang="fr-BE" sz="9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new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900" dirty="0">
                <a:solidFill>
                  <a:srgbClr val="2B91AF"/>
                </a:solidFill>
                <a:highlight>
                  <a:srgbClr val="FFFFFF"/>
                </a:highlight>
                <a:latin typeface="Consolas"/>
              </a:rPr>
              <a:t>Game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();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}</a:t>
            </a:r>
          </a:p>
          <a:p>
            <a:r>
              <a:rPr lang="en-US" sz="900" b="1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</a:t>
            </a:r>
            <a:r>
              <a:rPr lang="en-US" sz="900" b="1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private</a:t>
            </a:r>
            <a:r>
              <a:rPr lang="en-US" sz="900" b="1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en-US" sz="900" b="1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void</a:t>
            </a:r>
            <a:r>
              <a:rPr lang="en-US" sz="900" b="1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en-US" sz="900" b="1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RollMany</a:t>
            </a:r>
            <a:r>
              <a:rPr lang="en-US" sz="900" b="1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</a:t>
            </a:r>
            <a:r>
              <a:rPr lang="en-US" sz="900" b="1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int</a:t>
            </a:r>
            <a:r>
              <a:rPr lang="en-US" sz="900" b="1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n, </a:t>
            </a:r>
            <a:r>
              <a:rPr lang="en-US" sz="900" b="1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int</a:t>
            </a:r>
            <a:r>
              <a:rPr lang="en-US" sz="900" b="1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pins)</a:t>
            </a:r>
          </a:p>
          <a:p>
            <a:r>
              <a:rPr lang="fr-BE" sz="900" b="1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{</a:t>
            </a:r>
          </a:p>
          <a:p>
            <a:r>
              <a:rPr lang="nn-NO" sz="900" b="1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</a:t>
            </a:r>
            <a:r>
              <a:rPr lang="nn-NO" sz="900" b="1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for</a:t>
            </a:r>
            <a:r>
              <a:rPr lang="nn-NO" sz="900" b="1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(</a:t>
            </a:r>
            <a:r>
              <a:rPr lang="nn-NO" sz="900" b="1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int</a:t>
            </a:r>
            <a:r>
              <a:rPr lang="nn-NO" sz="900" b="1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i = 0; i &lt; n; i++)</a:t>
            </a:r>
          </a:p>
          <a:p>
            <a:r>
              <a:rPr lang="fr-BE" sz="900" b="1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    </a:t>
            </a:r>
            <a:r>
              <a:rPr lang="fr-BE" sz="900" b="1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game.Roll</a:t>
            </a:r>
            <a:r>
              <a:rPr lang="fr-BE" sz="900" b="1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(pins);</a:t>
            </a:r>
          </a:p>
          <a:p>
            <a:r>
              <a:rPr lang="fr-BE" sz="900" b="1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}</a:t>
            </a:r>
          </a:p>
          <a:p>
            <a:endParaRPr lang="fr-BE" sz="900" dirty="0">
              <a:solidFill>
                <a:srgbClr val="000000"/>
              </a:solidFill>
              <a:highlight>
                <a:srgbClr val="FFFFFF"/>
              </a:highlight>
              <a:latin typeface="Consolas"/>
            </a:endParaRP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[</a:t>
            </a:r>
            <a:r>
              <a:rPr lang="fr-BE" sz="900" dirty="0" err="1">
                <a:solidFill>
                  <a:srgbClr val="2B91AF"/>
                </a:solidFill>
                <a:highlight>
                  <a:srgbClr val="FFFFFF"/>
                </a:highlight>
                <a:latin typeface="Consolas"/>
              </a:rPr>
              <a:t>TestMethod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]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</a:t>
            </a:r>
            <a:r>
              <a:rPr lang="fr-BE" sz="9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public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9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void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9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GutterGameTest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()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{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</a:t>
            </a:r>
            <a:r>
              <a:rPr lang="fr-BE" sz="9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RollMany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(20, 0);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</a:t>
            </a:r>
            <a:r>
              <a:rPr lang="fr-BE" sz="900" dirty="0" err="1">
                <a:solidFill>
                  <a:srgbClr val="2B91AF"/>
                </a:solidFill>
                <a:highlight>
                  <a:srgbClr val="FFFFFF"/>
                </a:highlight>
                <a:latin typeface="Consolas"/>
              </a:rPr>
              <a:t>Assert</a:t>
            </a:r>
            <a:r>
              <a:rPr lang="fr-BE" sz="9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.AreEqual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(0, </a:t>
            </a:r>
            <a:r>
              <a:rPr lang="fr-BE" sz="9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game.Score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);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}</a:t>
            </a:r>
          </a:p>
          <a:p>
            <a:endParaRPr lang="fr-BE" sz="900" dirty="0">
              <a:solidFill>
                <a:srgbClr val="000000"/>
              </a:solidFill>
              <a:highlight>
                <a:srgbClr val="FFFFFF"/>
              </a:highlight>
              <a:latin typeface="Consolas"/>
            </a:endParaRP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[</a:t>
            </a:r>
            <a:r>
              <a:rPr lang="fr-BE" sz="900" dirty="0" err="1">
                <a:solidFill>
                  <a:srgbClr val="2B91AF"/>
                </a:solidFill>
                <a:highlight>
                  <a:srgbClr val="FFFFFF"/>
                </a:highlight>
                <a:latin typeface="Consolas"/>
              </a:rPr>
              <a:t>TestMethod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]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</a:t>
            </a:r>
            <a:r>
              <a:rPr lang="fr-BE" sz="9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public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9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void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9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TestAllOnes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()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{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</a:t>
            </a:r>
            <a:r>
              <a:rPr lang="fr-BE" sz="9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RollMany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(20, 1);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</a:t>
            </a:r>
            <a:r>
              <a:rPr lang="fr-BE" sz="900" dirty="0" err="1">
                <a:solidFill>
                  <a:srgbClr val="2B91AF"/>
                </a:solidFill>
                <a:highlight>
                  <a:srgbClr val="FFFFFF"/>
                </a:highlight>
                <a:latin typeface="Consolas"/>
              </a:rPr>
              <a:t>Assert</a:t>
            </a:r>
            <a:r>
              <a:rPr lang="fr-BE" sz="9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.AreEqual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(20, </a:t>
            </a:r>
            <a:r>
              <a:rPr lang="fr-BE" sz="9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game.Score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);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}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}</a:t>
            </a:r>
          </a:p>
        </p:txBody>
      </p:sp>
      <p:sp>
        <p:nvSpPr>
          <p:cNvPr id="75780" name="Line 4"/>
          <p:cNvSpPr>
            <a:spLocks noChangeShapeType="1"/>
          </p:cNvSpPr>
          <p:nvPr/>
        </p:nvSpPr>
        <p:spPr bwMode="auto">
          <a:xfrm>
            <a:off x="4724400" y="1219200"/>
            <a:ext cx="0" cy="5257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BE"/>
          </a:p>
        </p:txBody>
      </p:sp>
      <p:sp>
        <p:nvSpPr>
          <p:cNvPr id="75781" name="Text Box 5"/>
          <p:cNvSpPr txBox="1">
            <a:spLocks noChangeArrowheads="1"/>
          </p:cNvSpPr>
          <p:nvPr/>
        </p:nvSpPr>
        <p:spPr bwMode="auto">
          <a:xfrm>
            <a:off x="4800600" y="1295400"/>
            <a:ext cx="4038600" cy="2031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fr-BE" sz="9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public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9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class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900" dirty="0">
                <a:solidFill>
                  <a:srgbClr val="2B91AF"/>
                </a:solidFill>
                <a:highlight>
                  <a:srgbClr val="FFFFFF"/>
                </a:highlight>
                <a:latin typeface="Consolas"/>
              </a:rPr>
              <a:t>Game</a:t>
            </a:r>
            <a:endParaRPr lang="fr-BE" sz="900" dirty="0">
              <a:solidFill>
                <a:srgbClr val="000000"/>
              </a:solidFill>
              <a:highlight>
                <a:srgbClr val="FFFFFF"/>
              </a:highlight>
              <a:latin typeface="Consolas"/>
            </a:endParaRP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{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</a:t>
            </a:r>
            <a:r>
              <a:rPr lang="fr-BE" sz="9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private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9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int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score;</a:t>
            </a:r>
          </a:p>
          <a:p>
            <a:endParaRPr lang="fr-BE" sz="900" dirty="0">
              <a:solidFill>
                <a:srgbClr val="000000"/>
              </a:solidFill>
              <a:highlight>
                <a:srgbClr val="FFFFFF"/>
              </a:highlight>
              <a:latin typeface="Consolas"/>
            </a:endParaRP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</a:t>
            </a:r>
            <a:r>
              <a:rPr lang="fr-BE" sz="9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public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9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void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Roll(</a:t>
            </a:r>
            <a:r>
              <a:rPr lang="fr-BE" sz="9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int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pins)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{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</a:t>
            </a:r>
            <a:r>
              <a:rPr lang="fr-BE" sz="9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this</a:t>
            </a:r>
            <a:r>
              <a:rPr lang="fr-BE" sz="9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.score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+= pins;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}</a:t>
            </a:r>
          </a:p>
          <a:p>
            <a:endParaRPr lang="fr-BE" sz="900" dirty="0">
              <a:solidFill>
                <a:srgbClr val="000000"/>
              </a:solidFill>
              <a:highlight>
                <a:srgbClr val="FFFFFF"/>
              </a:highlight>
              <a:latin typeface="Consolas"/>
            </a:endParaRP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</a:t>
            </a:r>
            <a:r>
              <a:rPr lang="fr-BE" sz="9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public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9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int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Score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{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</a:t>
            </a:r>
            <a:r>
              <a:rPr lang="fr-BE" sz="9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get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{ </a:t>
            </a:r>
            <a:r>
              <a:rPr lang="fr-BE" sz="9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return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9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this</a:t>
            </a:r>
            <a:r>
              <a:rPr lang="fr-BE" sz="9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.score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; }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}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}</a:t>
            </a:r>
          </a:p>
        </p:txBody>
      </p:sp>
      <p:sp>
        <p:nvSpPr>
          <p:cNvPr id="75782" name="Text Box 6"/>
          <p:cNvSpPr txBox="1">
            <a:spLocks noChangeArrowheads="1"/>
          </p:cNvSpPr>
          <p:nvPr/>
        </p:nvSpPr>
        <p:spPr bwMode="auto">
          <a:xfrm>
            <a:off x="152400" y="228600"/>
            <a:ext cx="2209800" cy="254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fr-FR" sz="1000">
              <a:latin typeface="Bradley Hand ITC" pitchFamily="66" charset="0"/>
            </a:endParaRPr>
          </a:p>
        </p:txBody>
      </p:sp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2514600" y="5867400"/>
            <a:ext cx="4419600" cy="304800"/>
          </a:xfrm>
          <a:prstGeom prst="rect">
            <a:avLst/>
          </a:prstGeom>
          <a:solidFill>
            <a:srgbClr val="33CC33"/>
          </a:solidFill>
          <a:ln w="9525">
            <a:solidFill>
              <a:srgbClr val="33CC33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B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 Third test.</a:t>
            </a:r>
          </a:p>
        </p:txBody>
      </p:sp>
      <p:sp>
        <p:nvSpPr>
          <p:cNvPr id="79875" name="Text Box 3"/>
          <p:cNvSpPr txBox="1">
            <a:spLocks noChangeArrowheads="1"/>
          </p:cNvSpPr>
          <p:nvPr/>
        </p:nvSpPr>
        <p:spPr bwMode="auto">
          <a:xfrm>
            <a:off x="304800" y="1295400"/>
            <a:ext cx="4038600" cy="56323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[</a:t>
            </a:r>
            <a:r>
              <a:rPr lang="fr-BE" sz="900" dirty="0" err="1">
                <a:solidFill>
                  <a:srgbClr val="2B91AF"/>
                </a:solidFill>
                <a:highlight>
                  <a:srgbClr val="FFFFFF"/>
                </a:highlight>
                <a:latin typeface="Consolas"/>
              </a:rPr>
              <a:t>TestClass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]</a:t>
            </a:r>
          </a:p>
          <a:p>
            <a:r>
              <a:rPr lang="fr-BE" sz="9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public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9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class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900" dirty="0" err="1">
                <a:solidFill>
                  <a:srgbClr val="2B91AF"/>
                </a:solidFill>
                <a:highlight>
                  <a:srgbClr val="FFFFFF"/>
                </a:highlight>
                <a:latin typeface="Consolas"/>
              </a:rPr>
              <a:t>GameTest</a:t>
            </a:r>
            <a:endParaRPr lang="fr-BE" sz="900" dirty="0">
              <a:solidFill>
                <a:srgbClr val="000000"/>
              </a:solidFill>
              <a:highlight>
                <a:srgbClr val="FFFFFF"/>
              </a:highlight>
              <a:latin typeface="Consolas"/>
            </a:endParaRP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{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</a:t>
            </a:r>
            <a:r>
              <a:rPr lang="fr-BE" sz="9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private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900" dirty="0">
                <a:solidFill>
                  <a:srgbClr val="2B91AF"/>
                </a:solidFill>
                <a:highlight>
                  <a:srgbClr val="FFFFFF"/>
                </a:highlight>
                <a:latin typeface="Consolas"/>
              </a:rPr>
              <a:t>Game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9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game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;</a:t>
            </a:r>
          </a:p>
          <a:p>
            <a:endParaRPr lang="fr-BE" sz="900" dirty="0">
              <a:solidFill>
                <a:srgbClr val="000000"/>
              </a:solidFill>
              <a:highlight>
                <a:srgbClr val="FFFFFF"/>
              </a:highlight>
              <a:latin typeface="Consolas"/>
            </a:endParaRP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[</a:t>
            </a:r>
            <a:r>
              <a:rPr lang="fr-BE" sz="900" dirty="0" err="1">
                <a:solidFill>
                  <a:srgbClr val="2B91AF"/>
                </a:solidFill>
                <a:highlight>
                  <a:srgbClr val="FFFFFF"/>
                </a:highlight>
                <a:latin typeface="Consolas"/>
              </a:rPr>
              <a:t>TestInitialize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]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</a:t>
            </a:r>
            <a:r>
              <a:rPr lang="fr-BE" sz="9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public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9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void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9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TestInitialize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()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{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</a:t>
            </a:r>
            <a:r>
              <a:rPr lang="fr-BE" sz="9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game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= </a:t>
            </a:r>
            <a:r>
              <a:rPr lang="fr-BE" sz="9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new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900" dirty="0">
                <a:solidFill>
                  <a:srgbClr val="2B91AF"/>
                </a:solidFill>
                <a:highlight>
                  <a:srgbClr val="FFFFFF"/>
                </a:highlight>
                <a:latin typeface="Consolas"/>
              </a:rPr>
              <a:t>Game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();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}</a:t>
            </a:r>
          </a:p>
          <a:p>
            <a:r>
              <a:rPr lang="en-US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</a:t>
            </a:r>
            <a:r>
              <a:rPr lang="en-US" sz="9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private</a:t>
            </a:r>
            <a:r>
              <a:rPr lang="en-US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en-US" sz="9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void</a:t>
            </a:r>
            <a:r>
              <a:rPr lang="en-US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en-US" sz="9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RollMany</a:t>
            </a:r>
            <a:r>
              <a:rPr lang="en-US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</a:t>
            </a:r>
            <a:r>
              <a:rPr lang="en-US" sz="9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int</a:t>
            </a:r>
            <a:r>
              <a:rPr lang="en-US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n, </a:t>
            </a:r>
            <a:r>
              <a:rPr lang="en-US" sz="9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int</a:t>
            </a:r>
            <a:r>
              <a:rPr lang="en-US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pins)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{</a:t>
            </a:r>
          </a:p>
          <a:p>
            <a:r>
              <a:rPr lang="nn-NO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</a:t>
            </a:r>
            <a:r>
              <a:rPr lang="nn-NO" sz="9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for</a:t>
            </a:r>
            <a:r>
              <a:rPr lang="nn-NO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(</a:t>
            </a:r>
            <a:r>
              <a:rPr lang="nn-NO" sz="9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int</a:t>
            </a:r>
            <a:r>
              <a:rPr lang="nn-NO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i = 0; i &lt; n; i++)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    </a:t>
            </a:r>
            <a:r>
              <a:rPr lang="fr-BE" sz="9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game.Roll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(pins);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}</a:t>
            </a:r>
          </a:p>
          <a:p>
            <a:endParaRPr lang="fr-BE" sz="900" dirty="0">
              <a:solidFill>
                <a:srgbClr val="000000"/>
              </a:solidFill>
              <a:highlight>
                <a:srgbClr val="FFFFFF"/>
              </a:highlight>
              <a:latin typeface="Consolas"/>
            </a:endParaRP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[</a:t>
            </a:r>
            <a:r>
              <a:rPr lang="fr-BE" sz="900" dirty="0" err="1">
                <a:solidFill>
                  <a:srgbClr val="2B91AF"/>
                </a:solidFill>
                <a:highlight>
                  <a:srgbClr val="FFFFFF"/>
                </a:highlight>
                <a:latin typeface="Consolas"/>
              </a:rPr>
              <a:t>TestMethod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]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</a:t>
            </a:r>
            <a:r>
              <a:rPr lang="fr-BE" sz="9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public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9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void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9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GutterGameTest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()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{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</a:t>
            </a:r>
            <a:r>
              <a:rPr lang="fr-BE" sz="9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RollMany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(20, 0);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</a:t>
            </a:r>
            <a:r>
              <a:rPr lang="fr-BE" sz="900" dirty="0" err="1">
                <a:solidFill>
                  <a:srgbClr val="2B91AF"/>
                </a:solidFill>
                <a:highlight>
                  <a:srgbClr val="FFFFFF"/>
                </a:highlight>
                <a:latin typeface="Consolas"/>
              </a:rPr>
              <a:t>Assert</a:t>
            </a:r>
            <a:r>
              <a:rPr lang="fr-BE" sz="9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.AreEqual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(0, </a:t>
            </a:r>
            <a:r>
              <a:rPr lang="fr-BE" sz="9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game.Score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);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}</a:t>
            </a:r>
          </a:p>
          <a:p>
            <a:endParaRPr lang="fr-BE" sz="900" dirty="0">
              <a:solidFill>
                <a:srgbClr val="000000"/>
              </a:solidFill>
              <a:highlight>
                <a:srgbClr val="FFFFFF"/>
              </a:highlight>
              <a:latin typeface="Consolas"/>
            </a:endParaRP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[</a:t>
            </a:r>
            <a:r>
              <a:rPr lang="fr-BE" sz="900" dirty="0" err="1">
                <a:solidFill>
                  <a:srgbClr val="2B91AF"/>
                </a:solidFill>
                <a:highlight>
                  <a:srgbClr val="FFFFFF"/>
                </a:highlight>
                <a:latin typeface="Consolas"/>
              </a:rPr>
              <a:t>TestMethod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]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</a:t>
            </a:r>
            <a:r>
              <a:rPr lang="fr-BE" sz="9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public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9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void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9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TestAllOnes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()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{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</a:t>
            </a:r>
            <a:r>
              <a:rPr lang="fr-BE" sz="9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RollMany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(20, 1);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</a:t>
            </a:r>
            <a:r>
              <a:rPr lang="fr-BE" sz="900" dirty="0" err="1">
                <a:solidFill>
                  <a:srgbClr val="2B91AF"/>
                </a:solidFill>
                <a:highlight>
                  <a:srgbClr val="FFFFFF"/>
                </a:highlight>
                <a:latin typeface="Consolas"/>
              </a:rPr>
              <a:t>Assert</a:t>
            </a:r>
            <a:r>
              <a:rPr lang="fr-BE" sz="9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.AreEqual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(20, </a:t>
            </a:r>
            <a:r>
              <a:rPr lang="fr-BE" sz="9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game.Score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);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}</a:t>
            </a:r>
          </a:p>
          <a:p>
            <a:endParaRPr lang="fr-BE" sz="900" dirty="0">
              <a:solidFill>
                <a:srgbClr val="000000"/>
              </a:solidFill>
              <a:highlight>
                <a:srgbClr val="FFFFFF"/>
              </a:highlight>
              <a:latin typeface="Consolas"/>
            </a:endParaRP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[</a:t>
            </a:r>
            <a:r>
              <a:rPr lang="fr-BE" sz="900" dirty="0" err="1">
                <a:solidFill>
                  <a:srgbClr val="2B91AF"/>
                </a:solidFill>
                <a:highlight>
                  <a:srgbClr val="FFFFFF"/>
                </a:highlight>
                <a:latin typeface="Consolas"/>
              </a:rPr>
              <a:t>TestMethod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]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</a:t>
            </a:r>
            <a:r>
              <a:rPr lang="fr-BE" sz="9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public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9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void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9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TestOneSpare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()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{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</a:t>
            </a:r>
            <a:r>
              <a:rPr lang="fr-BE" sz="9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game.Roll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(5);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</a:t>
            </a:r>
            <a:r>
              <a:rPr lang="fr-BE" sz="9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game.Roll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(5); </a:t>
            </a:r>
            <a:r>
              <a:rPr lang="fr-BE" sz="900" dirty="0">
                <a:solidFill>
                  <a:srgbClr val="008000"/>
                </a:solidFill>
                <a:highlight>
                  <a:srgbClr val="FFFFFF"/>
                </a:highlight>
                <a:latin typeface="Consolas"/>
              </a:rPr>
              <a:t>// </a:t>
            </a:r>
            <a:r>
              <a:rPr lang="fr-BE" sz="900" dirty="0" err="1">
                <a:solidFill>
                  <a:srgbClr val="008000"/>
                </a:solidFill>
                <a:highlight>
                  <a:srgbClr val="FFFFFF"/>
                </a:highlight>
                <a:latin typeface="Consolas"/>
              </a:rPr>
              <a:t>Spare</a:t>
            </a:r>
            <a:endParaRPr lang="fr-BE" sz="900" dirty="0">
              <a:solidFill>
                <a:srgbClr val="000000"/>
              </a:solidFill>
              <a:highlight>
                <a:srgbClr val="FFFFFF"/>
              </a:highlight>
              <a:latin typeface="Consolas"/>
            </a:endParaRP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</a:t>
            </a:r>
            <a:r>
              <a:rPr lang="fr-BE" sz="9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game.Roll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(3);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</a:t>
            </a:r>
            <a:r>
              <a:rPr lang="fr-BE" sz="9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RollMany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(17, 0);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</a:t>
            </a:r>
            <a:r>
              <a:rPr lang="fr-BE" sz="900" dirty="0" err="1">
                <a:solidFill>
                  <a:srgbClr val="2B91AF"/>
                </a:solidFill>
                <a:highlight>
                  <a:srgbClr val="FFFFFF"/>
                </a:highlight>
                <a:latin typeface="Consolas"/>
              </a:rPr>
              <a:t>Assert</a:t>
            </a:r>
            <a:r>
              <a:rPr lang="fr-BE" sz="9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.AreEqual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(16, </a:t>
            </a:r>
            <a:r>
              <a:rPr lang="fr-BE" sz="9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game.Score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);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}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}</a:t>
            </a:r>
          </a:p>
        </p:txBody>
      </p:sp>
      <p:sp>
        <p:nvSpPr>
          <p:cNvPr id="79876" name="Line 4"/>
          <p:cNvSpPr>
            <a:spLocks noChangeShapeType="1"/>
          </p:cNvSpPr>
          <p:nvPr/>
        </p:nvSpPr>
        <p:spPr bwMode="auto">
          <a:xfrm>
            <a:off x="4724400" y="1219200"/>
            <a:ext cx="0" cy="5257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BE"/>
          </a:p>
        </p:txBody>
      </p:sp>
      <p:sp>
        <p:nvSpPr>
          <p:cNvPr id="79877" name="Text Box 5"/>
          <p:cNvSpPr txBox="1">
            <a:spLocks noChangeArrowheads="1"/>
          </p:cNvSpPr>
          <p:nvPr/>
        </p:nvSpPr>
        <p:spPr bwMode="auto">
          <a:xfrm>
            <a:off x="4800600" y="1295400"/>
            <a:ext cx="4038600" cy="2031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fr-BE" sz="9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public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9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class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900" dirty="0">
                <a:solidFill>
                  <a:srgbClr val="2B91AF"/>
                </a:solidFill>
                <a:highlight>
                  <a:srgbClr val="FFFFFF"/>
                </a:highlight>
                <a:latin typeface="Consolas"/>
              </a:rPr>
              <a:t>Game</a:t>
            </a:r>
            <a:endParaRPr lang="fr-BE" sz="900" dirty="0">
              <a:solidFill>
                <a:srgbClr val="000000"/>
              </a:solidFill>
              <a:highlight>
                <a:srgbClr val="FFFFFF"/>
              </a:highlight>
              <a:latin typeface="Consolas"/>
            </a:endParaRP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{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</a:t>
            </a:r>
            <a:r>
              <a:rPr lang="fr-BE" sz="9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private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9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int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score;</a:t>
            </a:r>
          </a:p>
          <a:p>
            <a:endParaRPr lang="fr-BE" sz="900" dirty="0">
              <a:solidFill>
                <a:srgbClr val="000000"/>
              </a:solidFill>
              <a:highlight>
                <a:srgbClr val="FFFFFF"/>
              </a:highlight>
              <a:latin typeface="Consolas"/>
            </a:endParaRP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</a:t>
            </a:r>
            <a:r>
              <a:rPr lang="fr-BE" sz="9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public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9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void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Roll(</a:t>
            </a:r>
            <a:r>
              <a:rPr lang="fr-BE" sz="9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int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pins)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{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</a:t>
            </a:r>
            <a:r>
              <a:rPr lang="fr-BE" sz="9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this</a:t>
            </a:r>
            <a:r>
              <a:rPr lang="fr-BE" sz="9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.score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+= pins;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}</a:t>
            </a:r>
          </a:p>
          <a:p>
            <a:endParaRPr lang="fr-BE" sz="900" dirty="0">
              <a:solidFill>
                <a:srgbClr val="000000"/>
              </a:solidFill>
              <a:highlight>
                <a:srgbClr val="FFFFFF"/>
              </a:highlight>
              <a:latin typeface="Consolas"/>
            </a:endParaRP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</a:t>
            </a:r>
            <a:r>
              <a:rPr lang="fr-BE" sz="9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public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9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int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Score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{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</a:t>
            </a:r>
            <a:r>
              <a:rPr lang="fr-BE" sz="9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get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{ </a:t>
            </a:r>
            <a:r>
              <a:rPr lang="fr-BE" sz="9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return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9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this</a:t>
            </a:r>
            <a:r>
              <a:rPr lang="fr-BE" sz="9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.score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; }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}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}</a:t>
            </a:r>
          </a:p>
        </p:txBody>
      </p:sp>
      <p:sp>
        <p:nvSpPr>
          <p:cNvPr id="79878" name="Text Box 6"/>
          <p:cNvSpPr txBox="1">
            <a:spLocks noChangeArrowheads="1"/>
          </p:cNvSpPr>
          <p:nvPr/>
        </p:nvSpPr>
        <p:spPr bwMode="auto">
          <a:xfrm>
            <a:off x="152400" y="228600"/>
            <a:ext cx="2209800" cy="254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1000">
                <a:latin typeface="Bradley Hand ITC" pitchFamily="66" charset="0"/>
              </a:rPr>
              <a:t>- ugly comment in test.</a:t>
            </a:r>
          </a:p>
        </p:txBody>
      </p:sp>
      <p:sp>
        <p:nvSpPr>
          <p:cNvPr id="79880" name="Freeform 8"/>
          <p:cNvSpPr>
            <a:spLocks/>
          </p:cNvSpPr>
          <p:nvPr/>
        </p:nvSpPr>
        <p:spPr bwMode="auto">
          <a:xfrm>
            <a:off x="1749425" y="5886450"/>
            <a:ext cx="688975" cy="361950"/>
          </a:xfrm>
          <a:custGeom>
            <a:avLst/>
            <a:gdLst>
              <a:gd name="T0" fmla="*/ 210 w 434"/>
              <a:gd name="T1" fmla="*/ 14 h 228"/>
              <a:gd name="T2" fmla="*/ 168 w 434"/>
              <a:gd name="T3" fmla="*/ 0 h 228"/>
              <a:gd name="T4" fmla="*/ 47 w 434"/>
              <a:gd name="T5" fmla="*/ 5 h 228"/>
              <a:gd name="T6" fmla="*/ 15 w 434"/>
              <a:gd name="T7" fmla="*/ 33 h 228"/>
              <a:gd name="T8" fmla="*/ 1 w 434"/>
              <a:gd name="T9" fmla="*/ 125 h 228"/>
              <a:gd name="T10" fmla="*/ 6 w 434"/>
              <a:gd name="T11" fmla="*/ 172 h 228"/>
              <a:gd name="T12" fmla="*/ 85 w 434"/>
              <a:gd name="T13" fmla="*/ 228 h 228"/>
              <a:gd name="T14" fmla="*/ 210 w 434"/>
              <a:gd name="T15" fmla="*/ 204 h 228"/>
              <a:gd name="T16" fmla="*/ 275 w 434"/>
              <a:gd name="T17" fmla="*/ 186 h 228"/>
              <a:gd name="T18" fmla="*/ 349 w 434"/>
              <a:gd name="T19" fmla="*/ 144 h 228"/>
              <a:gd name="T20" fmla="*/ 405 w 434"/>
              <a:gd name="T21" fmla="*/ 121 h 228"/>
              <a:gd name="T22" fmla="*/ 433 w 434"/>
              <a:gd name="T23" fmla="*/ 84 h 228"/>
              <a:gd name="T24" fmla="*/ 428 w 434"/>
              <a:gd name="T25" fmla="*/ 51 h 228"/>
              <a:gd name="T26" fmla="*/ 359 w 434"/>
              <a:gd name="T27" fmla="*/ 19 h 228"/>
              <a:gd name="T28" fmla="*/ 280 w 434"/>
              <a:gd name="T29" fmla="*/ 23 h 228"/>
              <a:gd name="T30" fmla="*/ 224 w 434"/>
              <a:gd name="T31" fmla="*/ 42 h 2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434" h="228">
                <a:moveTo>
                  <a:pt x="210" y="14"/>
                </a:moveTo>
                <a:cubicBezTo>
                  <a:pt x="196" y="9"/>
                  <a:pt x="182" y="5"/>
                  <a:pt x="168" y="0"/>
                </a:cubicBezTo>
                <a:cubicBezTo>
                  <a:pt x="128" y="2"/>
                  <a:pt x="87" y="1"/>
                  <a:pt x="47" y="5"/>
                </a:cubicBezTo>
                <a:cubicBezTo>
                  <a:pt x="28" y="7"/>
                  <a:pt x="33" y="27"/>
                  <a:pt x="15" y="33"/>
                </a:cubicBezTo>
                <a:cubicBezTo>
                  <a:pt x="9" y="64"/>
                  <a:pt x="4" y="93"/>
                  <a:pt x="1" y="125"/>
                </a:cubicBezTo>
                <a:cubicBezTo>
                  <a:pt x="3" y="141"/>
                  <a:pt x="0" y="158"/>
                  <a:pt x="6" y="172"/>
                </a:cubicBezTo>
                <a:cubicBezTo>
                  <a:pt x="16" y="196"/>
                  <a:pt x="62" y="220"/>
                  <a:pt x="85" y="228"/>
                </a:cubicBezTo>
                <a:cubicBezTo>
                  <a:pt x="130" y="223"/>
                  <a:pt x="165" y="209"/>
                  <a:pt x="210" y="204"/>
                </a:cubicBezTo>
                <a:cubicBezTo>
                  <a:pt x="249" y="193"/>
                  <a:pt x="214" y="192"/>
                  <a:pt x="275" y="186"/>
                </a:cubicBezTo>
                <a:cubicBezTo>
                  <a:pt x="314" y="175"/>
                  <a:pt x="315" y="167"/>
                  <a:pt x="349" y="144"/>
                </a:cubicBezTo>
                <a:cubicBezTo>
                  <a:pt x="365" y="133"/>
                  <a:pt x="387" y="129"/>
                  <a:pt x="405" y="121"/>
                </a:cubicBezTo>
                <a:cubicBezTo>
                  <a:pt x="417" y="108"/>
                  <a:pt x="427" y="101"/>
                  <a:pt x="433" y="84"/>
                </a:cubicBezTo>
                <a:cubicBezTo>
                  <a:pt x="431" y="73"/>
                  <a:pt x="434" y="60"/>
                  <a:pt x="428" y="51"/>
                </a:cubicBezTo>
                <a:cubicBezTo>
                  <a:pt x="416" y="33"/>
                  <a:pt x="377" y="26"/>
                  <a:pt x="359" y="19"/>
                </a:cubicBezTo>
                <a:cubicBezTo>
                  <a:pt x="333" y="20"/>
                  <a:pt x="306" y="21"/>
                  <a:pt x="280" y="23"/>
                </a:cubicBezTo>
                <a:cubicBezTo>
                  <a:pt x="259" y="25"/>
                  <a:pt x="243" y="42"/>
                  <a:pt x="224" y="42"/>
                </a:cubicBezTo>
              </a:path>
            </a:pathLst>
          </a:custGeom>
          <a:noFill/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B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 Requirements.</a:t>
            </a:r>
          </a:p>
        </p:txBody>
      </p:sp>
      <p:graphicFrame>
        <p:nvGraphicFramePr>
          <p:cNvPr id="9220" name="Object 4"/>
          <p:cNvGraphicFramePr>
            <a:graphicFrameLocks noGrp="1" noChangeAspect="1"/>
          </p:cNvGraphicFramePr>
          <p:nvPr>
            <p:ph idx="1"/>
          </p:nvPr>
        </p:nvGraphicFramePr>
        <p:xfrm>
          <a:off x="3657600" y="1295400"/>
          <a:ext cx="1524000" cy="1236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45" name="VISIO" r:id="rId4" imgW="926280" imgH="750240" progId="Visio.Drawing.5">
                  <p:embed/>
                </p:oleObj>
              </mc:Choice>
              <mc:Fallback>
                <p:oleObj name="VISIO" r:id="rId4" imgW="926280" imgH="750240" progId="Visio.Drawing.5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57600" y="1295400"/>
                        <a:ext cx="1524000" cy="12366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222" name="Rectangle 6"/>
          <p:cNvSpPr>
            <a:spLocks noGrp="1" noChangeArrowheads="1"/>
          </p:cNvSpPr>
          <p:nvPr>
            <p:ph type="body" idx="4294967295"/>
          </p:nvPr>
        </p:nvSpPr>
        <p:spPr>
          <a:xfrm>
            <a:off x="533400" y="2286000"/>
            <a:ext cx="8229600" cy="3810000"/>
          </a:xfrm>
        </p:spPr>
        <p:txBody>
          <a:bodyPr/>
          <a:lstStyle/>
          <a:p>
            <a:r>
              <a:rPr lang="en-US"/>
              <a:t>Write a class named “Game” that has two methods</a:t>
            </a:r>
          </a:p>
          <a:p>
            <a:pPr lvl="1"/>
            <a:r>
              <a:rPr lang="en-US"/>
              <a:t>roll(pins : int) is called each time the player rolls a ball.  The argument is the number of pins knocked down.</a:t>
            </a:r>
          </a:p>
          <a:p>
            <a:pPr lvl="1"/>
            <a:r>
              <a:rPr lang="en-US"/>
              <a:t>score() : int is called only at the very end of the game.  It returns the total score for that game.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 Third test.</a:t>
            </a:r>
          </a:p>
        </p:txBody>
      </p:sp>
      <p:sp>
        <p:nvSpPr>
          <p:cNvPr id="77827" name="Text Box 3"/>
          <p:cNvSpPr txBox="1">
            <a:spLocks noChangeArrowheads="1"/>
          </p:cNvSpPr>
          <p:nvPr/>
        </p:nvSpPr>
        <p:spPr bwMode="auto">
          <a:xfrm>
            <a:off x="304800" y="1295400"/>
            <a:ext cx="4038600" cy="56323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[</a:t>
            </a:r>
            <a:r>
              <a:rPr lang="fr-BE" sz="900" dirty="0" err="1">
                <a:solidFill>
                  <a:srgbClr val="2B91AF"/>
                </a:solidFill>
                <a:highlight>
                  <a:srgbClr val="FFFFFF"/>
                </a:highlight>
                <a:latin typeface="Consolas"/>
              </a:rPr>
              <a:t>TestClass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]</a:t>
            </a:r>
          </a:p>
          <a:p>
            <a:r>
              <a:rPr lang="fr-BE" sz="9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public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9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class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900" dirty="0" err="1">
                <a:solidFill>
                  <a:srgbClr val="2B91AF"/>
                </a:solidFill>
                <a:highlight>
                  <a:srgbClr val="FFFFFF"/>
                </a:highlight>
                <a:latin typeface="Consolas"/>
              </a:rPr>
              <a:t>GameTest</a:t>
            </a:r>
            <a:endParaRPr lang="fr-BE" sz="900" dirty="0">
              <a:solidFill>
                <a:srgbClr val="000000"/>
              </a:solidFill>
              <a:highlight>
                <a:srgbClr val="FFFFFF"/>
              </a:highlight>
              <a:latin typeface="Consolas"/>
            </a:endParaRP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{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</a:t>
            </a:r>
            <a:r>
              <a:rPr lang="fr-BE" sz="9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private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900" dirty="0">
                <a:solidFill>
                  <a:srgbClr val="2B91AF"/>
                </a:solidFill>
                <a:highlight>
                  <a:srgbClr val="FFFFFF"/>
                </a:highlight>
                <a:latin typeface="Consolas"/>
              </a:rPr>
              <a:t>Game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9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game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;</a:t>
            </a:r>
          </a:p>
          <a:p>
            <a:endParaRPr lang="fr-BE" sz="900" dirty="0">
              <a:solidFill>
                <a:srgbClr val="000000"/>
              </a:solidFill>
              <a:highlight>
                <a:srgbClr val="FFFFFF"/>
              </a:highlight>
              <a:latin typeface="Consolas"/>
            </a:endParaRP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[</a:t>
            </a:r>
            <a:r>
              <a:rPr lang="fr-BE" sz="900" dirty="0" err="1">
                <a:solidFill>
                  <a:srgbClr val="2B91AF"/>
                </a:solidFill>
                <a:highlight>
                  <a:srgbClr val="FFFFFF"/>
                </a:highlight>
                <a:latin typeface="Consolas"/>
              </a:rPr>
              <a:t>TestInitialize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]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</a:t>
            </a:r>
            <a:r>
              <a:rPr lang="fr-BE" sz="9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public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9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void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9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TestInitialize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()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{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</a:t>
            </a:r>
            <a:r>
              <a:rPr lang="fr-BE" sz="9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game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= </a:t>
            </a:r>
            <a:r>
              <a:rPr lang="fr-BE" sz="9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new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900" dirty="0">
                <a:solidFill>
                  <a:srgbClr val="2B91AF"/>
                </a:solidFill>
                <a:highlight>
                  <a:srgbClr val="FFFFFF"/>
                </a:highlight>
                <a:latin typeface="Consolas"/>
              </a:rPr>
              <a:t>Game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();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}</a:t>
            </a:r>
          </a:p>
          <a:p>
            <a:r>
              <a:rPr lang="en-US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</a:t>
            </a:r>
            <a:r>
              <a:rPr lang="en-US" sz="9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private</a:t>
            </a:r>
            <a:r>
              <a:rPr lang="en-US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en-US" sz="9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void</a:t>
            </a:r>
            <a:r>
              <a:rPr lang="en-US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en-US" sz="9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RollMany</a:t>
            </a:r>
            <a:r>
              <a:rPr lang="en-US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</a:t>
            </a:r>
            <a:r>
              <a:rPr lang="en-US" sz="9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int</a:t>
            </a:r>
            <a:r>
              <a:rPr lang="en-US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n, </a:t>
            </a:r>
            <a:r>
              <a:rPr lang="en-US" sz="9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int</a:t>
            </a:r>
            <a:r>
              <a:rPr lang="en-US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pins)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{</a:t>
            </a:r>
          </a:p>
          <a:p>
            <a:r>
              <a:rPr lang="nn-NO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</a:t>
            </a:r>
            <a:r>
              <a:rPr lang="nn-NO" sz="9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for</a:t>
            </a:r>
            <a:r>
              <a:rPr lang="nn-NO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(</a:t>
            </a:r>
            <a:r>
              <a:rPr lang="nn-NO" sz="9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int</a:t>
            </a:r>
            <a:r>
              <a:rPr lang="nn-NO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i = 0; i &lt; n; i++)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    </a:t>
            </a:r>
            <a:r>
              <a:rPr lang="fr-BE" sz="9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game.Roll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(pins);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}</a:t>
            </a:r>
          </a:p>
          <a:p>
            <a:endParaRPr lang="fr-BE" sz="900" dirty="0">
              <a:solidFill>
                <a:srgbClr val="000000"/>
              </a:solidFill>
              <a:highlight>
                <a:srgbClr val="FFFFFF"/>
              </a:highlight>
              <a:latin typeface="Consolas"/>
            </a:endParaRP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[</a:t>
            </a:r>
            <a:r>
              <a:rPr lang="fr-BE" sz="900" dirty="0" err="1">
                <a:solidFill>
                  <a:srgbClr val="2B91AF"/>
                </a:solidFill>
                <a:highlight>
                  <a:srgbClr val="FFFFFF"/>
                </a:highlight>
                <a:latin typeface="Consolas"/>
              </a:rPr>
              <a:t>TestMethod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]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</a:t>
            </a:r>
            <a:r>
              <a:rPr lang="fr-BE" sz="9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public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9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void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9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GutterGameTest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()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{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</a:t>
            </a:r>
            <a:r>
              <a:rPr lang="fr-BE" sz="9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RollMany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(20, 0);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</a:t>
            </a:r>
            <a:r>
              <a:rPr lang="fr-BE" sz="900" dirty="0" err="1">
                <a:solidFill>
                  <a:srgbClr val="2B91AF"/>
                </a:solidFill>
                <a:highlight>
                  <a:srgbClr val="FFFFFF"/>
                </a:highlight>
                <a:latin typeface="Consolas"/>
              </a:rPr>
              <a:t>Assert</a:t>
            </a:r>
            <a:r>
              <a:rPr lang="fr-BE" sz="9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.AreEqual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(0, </a:t>
            </a:r>
            <a:r>
              <a:rPr lang="fr-BE" sz="9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game.Score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);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}</a:t>
            </a:r>
          </a:p>
          <a:p>
            <a:endParaRPr lang="fr-BE" sz="900" dirty="0">
              <a:solidFill>
                <a:srgbClr val="000000"/>
              </a:solidFill>
              <a:highlight>
                <a:srgbClr val="FFFFFF"/>
              </a:highlight>
              <a:latin typeface="Consolas"/>
            </a:endParaRP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[</a:t>
            </a:r>
            <a:r>
              <a:rPr lang="fr-BE" sz="900" dirty="0" err="1">
                <a:solidFill>
                  <a:srgbClr val="2B91AF"/>
                </a:solidFill>
                <a:highlight>
                  <a:srgbClr val="FFFFFF"/>
                </a:highlight>
                <a:latin typeface="Consolas"/>
              </a:rPr>
              <a:t>TestMethod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]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</a:t>
            </a:r>
            <a:r>
              <a:rPr lang="fr-BE" sz="9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public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9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void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9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TestAllOnes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()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{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</a:t>
            </a:r>
            <a:r>
              <a:rPr lang="fr-BE" sz="9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RollMany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(20, 1);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</a:t>
            </a:r>
            <a:r>
              <a:rPr lang="fr-BE" sz="900" dirty="0" err="1">
                <a:solidFill>
                  <a:srgbClr val="2B91AF"/>
                </a:solidFill>
                <a:highlight>
                  <a:srgbClr val="FFFFFF"/>
                </a:highlight>
                <a:latin typeface="Consolas"/>
              </a:rPr>
              <a:t>Assert</a:t>
            </a:r>
            <a:r>
              <a:rPr lang="fr-BE" sz="9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.AreEqual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(20, </a:t>
            </a:r>
            <a:r>
              <a:rPr lang="fr-BE" sz="9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game.Score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);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}</a:t>
            </a:r>
          </a:p>
          <a:p>
            <a:endParaRPr lang="fr-BE" sz="900" dirty="0">
              <a:solidFill>
                <a:srgbClr val="000000"/>
              </a:solidFill>
              <a:highlight>
                <a:srgbClr val="FFFFFF"/>
              </a:highlight>
              <a:latin typeface="Consolas"/>
            </a:endParaRP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[</a:t>
            </a:r>
            <a:r>
              <a:rPr lang="fr-BE" sz="900" dirty="0" err="1">
                <a:solidFill>
                  <a:srgbClr val="2B91AF"/>
                </a:solidFill>
                <a:highlight>
                  <a:srgbClr val="FFFFFF"/>
                </a:highlight>
                <a:latin typeface="Consolas"/>
              </a:rPr>
              <a:t>TestMethod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]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</a:t>
            </a:r>
            <a:r>
              <a:rPr lang="fr-BE" sz="9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public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9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void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9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TestOneSpare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()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{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</a:t>
            </a:r>
            <a:r>
              <a:rPr lang="fr-BE" sz="9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game.Roll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(5);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</a:t>
            </a:r>
            <a:r>
              <a:rPr lang="fr-BE" sz="9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game.Roll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(5); </a:t>
            </a:r>
            <a:r>
              <a:rPr lang="fr-BE" sz="900" dirty="0">
                <a:solidFill>
                  <a:srgbClr val="008000"/>
                </a:solidFill>
                <a:highlight>
                  <a:srgbClr val="FFFFFF"/>
                </a:highlight>
                <a:latin typeface="Consolas"/>
              </a:rPr>
              <a:t>// </a:t>
            </a:r>
            <a:r>
              <a:rPr lang="fr-BE" sz="900" dirty="0" err="1">
                <a:solidFill>
                  <a:srgbClr val="008000"/>
                </a:solidFill>
                <a:highlight>
                  <a:srgbClr val="FFFFFF"/>
                </a:highlight>
                <a:latin typeface="Consolas"/>
              </a:rPr>
              <a:t>Spare</a:t>
            </a:r>
            <a:endParaRPr lang="fr-BE" sz="900" dirty="0">
              <a:solidFill>
                <a:srgbClr val="000000"/>
              </a:solidFill>
              <a:highlight>
                <a:srgbClr val="FFFFFF"/>
              </a:highlight>
              <a:latin typeface="Consolas"/>
            </a:endParaRP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</a:t>
            </a:r>
            <a:r>
              <a:rPr lang="fr-BE" sz="9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game.Roll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(3);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</a:t>
            </a:r>
            <a:r>
              <a:rPr lang="fr-BE" sz="9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RollMany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(17, 0);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</a:t>
            </a:r>
            <a:r>
              <a:rPr lang="fr-BE" sz="900" dirty="0" err="1">
                <a:solidFill>
                  <a:srgbClr val="2B91AF"/>
                </a:solidFill>
                <a:highlight>
                  <a:srgbClr val="FFFFFF"/>
                </a:highlight>
                <a:latin typeface="Consolas"/>
              </a:rPr>
              <a:t>Assert</a:t>
            </a:r>
            <a:r>
              <a:rPr lang="fr-BE" sz="9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.AreEqual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(16, </a:t>
            </a:r>
            <a:r>
              <a:rPr lang="fr-BE" sz="9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game.Score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);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}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}</a:t>
            </a:r>
          </a:p>
        </p:txBody>
      </p:sp>
      <p:sp>
        <p:nvSpPr>
          <p:cNvPr id="77828" name="Line 4"/>
          <p:cNvSpPr>
            <a:spLocks noChangeShapeType="1"/>
          </p:cNvSpPr>
          <p:nvPr/>
        </p:nvSpPr>
        <p:spPr bwMode="auto">
          <a:xfrm>
            <a:off x="4724400" y="1219200"/>
            <a:ext cx="0" cy="5257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BE"/>
          </a:p>
        </p:txBody>
      </p:sp>
      <p:sp>
        <p:nvSpPr>
          <p:cNvPr id="77829" name="Text Box 5"/>
          <p:cNvSpPr txBox="1">
            <a:spLocks noChangeArrowheads="1"/>
          </p:cNvSpPr>
          <p:nvPr/>
        </p:nvSpPr>
        <p:spPr bwMode="auto">
          <a:xfrm>
            <a:off x="4800600" y="1295400"/>
            <a:ext cx="4038600" cy="2031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fr-BE" sz="9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public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9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class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900" dirty="0">
                <a:solidFill>
                  <a:srgbClr val="2B91AF"/>
                </a:solidFill>
                <a:highlight>
                  <a:srgbClr val="FFFFFF"/>
                </a:highlight>
                <a:latin typeface="Consolas"/>
              </a:rPr>
              <a:t>Game</a:t>
            </a:r>
            <a:endParaRPr lang="fr-BE" sz="900" dirty="0">
              <a:solidFill>
                <a:srgbClr val="000000"/>
              </a:solidFill>
              <a:highlight>
                <a:srgbClr val="FFFFFF"/>
              </a:highlight>
              <a:latin typeface="Consolas"/>
            </a:endParaRP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{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</a:t>
            </a:r>
            <a:r>
              <a:rPr lang="fr-BE" sz="9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private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9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int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score;</a:t>
            </a:r>
          </a:p>
          <a:p>
            <a:endParaRPr lang="fr-BE" sz="900" dirty="0">
              <a:solidFill>
                <a:srgbClr val="000000"/>
              </a:solidFill>
              <a:highlight>
                <a:srgbClr val="FFFFFF"/>
              </a:highlight>
              <a:latin typeface="Consolas"/>
            </a:endParaRP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</a:t>
            </a:r>
            <a:r>
              <a:rPr lang="fr-BE" sz="9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public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9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void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Roll(</a:t>
            </a:r>
            <a:r>
              <a:rPr lang="fr-BE" sz="9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int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pins)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{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</a:t>
            </a:r>
            <a:r>
              <a:rPr lang="fr-BE" sz="9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this</a:t>
            </a:r>
            <a:r>
              <a:rPr lang="fr-BE" sz="9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.score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+= pins;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}</a:t>
            </a:r>
          </a:p>
          <a:p>
            <a:endParaRPr lang="fr-BE" sz="900" dirty="0">
              <a:solidFill>
                <a:srgbClr val="000000"/>
              </a:solidFill>
              <a:highlight>
                <a:srgbClr val="FFFFFF"/>
              </a:highlight>
              <a:latin typeface="Consolas"/>
            </a:endParaRP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</a:t>
            </a:r>
            <a:r>
              <a:rPr lang="fr-BE" sz="9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public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9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int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Score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{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</a:t>
            </a:r>
            <a:r>
              <a:rPr lang="fr-BE" sz="9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get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{ </a:t>
            </a:r>
            <a:r>
              <a:rPr lang="fr-BE" sz="9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return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9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this</a:t>
            </a:r>
            <a:r>
              <a:rPr lang="fr-BE" sz="9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.score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; }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}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}</a:t>
            </a:r>
          </a:p>
        </p:txBody>
      </p:sp>
      <p:sp>
        <p:nvSpPr>
          <p:cNvPr id="77830" name="Text Box 6"/>
          <p:cNvSpPr txBox="1">
            <a:spLocks noChangeArrowheads="1"/>
          </p:cNvSpPr>
          <p:nvPr/>
        </p:nvSpPr>
        <p:spPr bwMode="auto">
          <a:xfrm>
            <a:off x="152400" y="228600"/>
            <a:ext cx="2209800" cy="254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1000">
                <a:latin typeface="Bradley Hand ITC" pitchFamily="66" charset="0"/>
              </a:rPr>
              <a:t>- ugly comment in test.</a:t>
            </a:r>
          </a:p>
        </p:txBody>
      </p:sp>
      <p:sp>
        <p:nvSpPr>
          <p:cNvPr id="77832" name="Rectangle 8"/>
          <p:cNvSpPr>
            <a:spLocks noChangeArrowheads="1"/>
          </p:cNvSpPr>
          <p:nvPr/>
        </p:nvSpPr>
        <p:spPr bwMode="auto">
          <a:xfrm>
            <a:off x="2514600" y="5562600"/>
            <a:ext cx="4419600" cy="304800"/>
          </a:xfrm>
          <a:prstGeom prst="rect">
            <a:avLst/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000"/>
              <a:t>expected:&lt;16&gt; but was:&lt;13&gt;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 Third test.</a:t>
            </a:r>
          </a:p>
        </p:txBody>
      </p:sp>
      <p:sp>
        <p:nvSpPr>
          <p:cNvPr id="81923" name="Text Box 3"/>
          <p:cNvSpPr txBox="1">
            <a:spLocks noChangeArrowheads="1"/>
          </p:cNvSpPr>
          <p:nvPr/>
        </p:nvSpPr>
        <p:spPr bwMode="auto">
          <a:xfrm>
            <a:off x="304800" y="1295400"/>
            <a:ext cx="4038600" cy="56323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[</a:t>
            </a:r>
            <a:r>
              <a:rPr lang="fr-BE" sz="900" dirty="0" err="1">
                <a:solidFill>
                  <a:srgbClr val="2B91AF"/>
                </a:solidFill>
                <a:highlight>
                  <a:srgbClr val="FFFFFF"/>
                </a:highlight>
                <a:latin typeface="Consolas"/>
              </a:rPr>
              <a:t>TestClass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]</a:t>
            </a:r>
          </a:p>
          <a:p>
            <a:r>
              <a:rPr lang="fr-BE" sz="9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public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9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class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900" dirty="0" err="1">
                <a:solidFill>
                  <a:srgbClr val="2B91AF"/>
                </a:solidFill>
                <a:highlight>
                  <a:srgbClr val="FFFFFF"/>
                </a:highlight>
                <a:latin typeface="Consolas"/>
              </a:rPr>
              <a:t>GameTest</a:t>
            </a:r>
            <a:endParaRPr lang="fr-BE" sz="900" dirty="0">
              <a:solidFill>
                <a:srgbClr val="000000"/>
              </a:solidFill>
              <a:highlight>
                <a:srgbClr val="FFFFFF"/>
              </a:highlight>
              <a:latin typeface="Consolas"/>
            </a:endParaRP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{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</a:t>
            </a:r>
            <a:r>
              <a:rPr lang="fr-BE" sz="9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private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900" dirty="0">
                <a:solidFill>
                  <a:srgbClr val="2B91AF"/>
                </a:solidFill>
                <a:highlight>
                  <a:srgbClr val="FFFFFF"/>
                </a:highlight>
                <a:latin typeface="Consolas"/>
              </a:rPr>
              <a:t>Game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9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game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;</a:t>
            </a:r>
          </a:p>
          <a:p>
            <a:endParaRPr lang="fr-BE" sz="900" dirty="0">
              <a:solidFill>
                <a:srgbClr val="000000"/>
              </a:solidFill>
              <a:highlight>
                <a:srgbClr val="FFFFFF"/>
              </a:highlight>
              <a:latin typeface="Consolas"/>
            </a:endParaRP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[</a:t>
            </a:r>
            <a:r>
              <a:rPr lang="fr-BE" sz="900" dirty="0" err="1">
                <a:solidFill>
                  <a:srgbClr val="2B91AF"/>
                </a:solidFill>
                <a:highlight>
                  <a:srgbClr val="FFFFFF"/>
                </a:highlight>
                <a:latin typeface="Consolas"/>
              </a:rPr>
              <a:t>TestInitialize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]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</a:t>
            </a:r>
            <a:r>
              <a:rPr lang="fr-BE" sz="9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public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9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void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9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TestInitialize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()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{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</a:t>
            </a:r>
            <a:r>
              <a:rPr lang="fr-BE" sz="9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game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= </a:t>
            </a:r>
            <a:r>
              <a:rPr lang="fr-BE" sz="9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new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900" dirty="0">
                <a:solidFill>
                  <a:srgbClr val="2B91AF"/>
                </a:solidFill>
                <a:highlight>
                  <a:srgbClr val="FFFFFF"/>
                </a:highlight>
                <a:latin typeface="Consolas"/>
              </a:rPr>
              <a:t>Game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();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}</a:t>
            </a:r>
          </a:p>
          <a:p>
            <a:r>
              <a:rPr lang="en-US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</a:t>
            </a:r>
            <a:r>
              <a:rPr lang="en-US" sz="9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private</a:t>
            </a:r>
            <a:r>
              <a:rPr lang="en-US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en-US" sz="9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void</a:t>
            </a:r>
            <a:r>
              <a:rPr lang="en-US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en-US" sz="9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RollMany</a:t>
            </a:r>
            <a:r>
              <a:rPr lang="en-US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</a:t>
            </a:r>
            <a:r>
              <a:rPr lang="en-US" sz="9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int</a:t>
            </a:r>
            <a:r>
              <a:rPr lang="en-US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n, </a:t>
            </a:r>
            <a:r>
              <a:rPr lang="en-US" sz="9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int</a:t>
            </a:r>
            <a:r>
              <a:rPr lang="en-US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pins)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{</a:t>
            </a:r>
          </a:p>
          <a:p>
            <a:r>
              <a:rPr lang="nn-NO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</a:t>
            </a:r>
            <a:r>
              <a:rPr lang="nn-NO" sz="9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for</a:t>
            </a:r>
            <a:r>
              <a:rPr lang="nn-NO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(</a:t>
            </a:r>
            <a:r>
              <a:rPr lang="nn-NO" sz="9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int</a:t>
            </a:r>
            <a:r>
              <a:rPr lang="nn-NO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i = 0; i &lt; n; i++)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    </a:t>
            </a:r>
            <a:r>
              <a:rPr lang="fr-BE" sz="9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game.Roll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(pins);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}</a:t>
            </a:r>
          </a:p>
          <a:p>
            <a:endParaRPr lang="fr-BE" sz="900" dirty="0">
              <a:solidFill>
                <a:srgbClr val="000000"/>
              </a:solidFill>
              <a:highlight>
                <a:srgbClr val="FFFFFF"/>
              </a:highlight>
              <a:latin typeface="Consolas"/>
            </a:endParaRP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[</a:t>
            </a:r>
            <a:r>
              <a:rPr lang="fr-BE" sz="900" dirty="0" err="1">
                <a:solidFill>
                  <a:srgbClr val="2B91AF"/>
                </a:solidFill>
                <a:highlight>
                  <a:srgbClr val="FFFFFF"/>
                </a:highlight>
                <a:latin typeface="Consolas"/>
              </a:rPr>
              <a:t>TestMethod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]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</a:t>
            </a:r>
            <a:r>
              <a:rPr lang="fr-BE" sz="9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public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9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void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9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GutterGameTest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()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{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</a:t>
            </a:r>
            <a:r>
              <a:rPr lang="fr-BE" sz="9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RollMany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(20, 0);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</a:t>
            </a:r>
            <a:r>
              <a:rPr lang="fr-BE" sz="900" dirty="0" err="1">
                <a:solidFill>
                  <a:srgbClr val="2B91AF"/>
                </a:solidFill>
                <a:highlight>
                  <a:srgbClr val="FFFFFF"/>
                </a:highlight>
                <a:latin typeface="Consolas"/>
              </a:rPr>
              <a:t>Assert</a:t>
            </a:r>
            <a:r>
              <a:rPr lang="fr-BE" sz="9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.AreEqual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(0, </a:t>
            </a:r>
            <a:r>
              <a:rPr lang="fr-BE" sz="9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game.Score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);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}</a:t>
            </a:r>
          </a:p>
          <a:p>
            <a:endParaRPr lang="fr-BE" sz="900" dirty="0">
              <a:solidFill>
                <a:srgbClr val="000000"/>
              </a:solidFill>
              <a:highlight>
                <a:srgbClr val="FFFFFF"/>
              </a:highlight>
              <a:latin typeface="Consolas"/>
            </a:endParaRP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[</a:t>
            </a:r>
            <a:r>
              <a:rPr lang="fr-BE" sz="900" dirty="0" err="1">
                <a:solidFill>
                  <a:srgbClr val="2B91AF"/>
                </a:solidFill>
                <a:highlight>
                  <a:srgbClr val="FFFFFF"/>
                </a:highlight>
                <a:latin typeface="Consolas"/>
              </a:rPr>
              <a:t>TestMethod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]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</a:t>
            </a:r>
            <a:r>
              <a:rPr lang="fr-BE" sz="9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public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9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void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9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TestAllOnes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()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{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</a:t>
            </a:r>
            <a:r>
              <a:rPr lang="fr-BE" sz="9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RollMany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(20, 1);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</a:t>
            </a:r>
            <a:r>
              <a:rPr lang="fr-BE" sz="900" dirty="0" err="1">
                <a:solidFill>
                  <a:srgbClr val="2B91AF"/>
                </a:solidFill>
                <a:highlight>
                  <a:srgbClr val="FFFFFF"/>
                </a:highlight>
                <a:latin typeface="Consolas"/>
              </a:rPr>
              <a:t>Assert</a:t>
            </a:r>
            <a:r>
              <a:rPr lang="fr-BE" sz="9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.AreEqual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(20, </a:t>
            </a:r>
            <a:r>
              <a:rPr lang="fr-BE" sz="9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game.Score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);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}</a:t>
            </a:r>
          </a:p>
          <a:p>
            <a:endParaRPr lang="fr-BE" sz="900" dirty="0">
              <a:solidFill>
                <a:srgbClr val="000000"/>
              </a:solidFill>
              <a:highlight>
                <a:srgbClr val="FFFFFF"/>
              </a:highlight>
              <a:latin typeface="Consolas"/>
            </a:endParaRP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[</a:t>
            </a:r>
            <a:r>
              <a:rPr lang="fr-BE" sz="900" dirty="0" err="1">
                <a:solidFill>
                  <a:srgbClr val="2B91AF"/>
                </a:solidFill>
                <a:highlight>
                  <a:srgbClr val="FFFFFF"/>
                </a:highlight>
                <a:latin typeface="Consolas"/>
              </a:rPr>
              <a:t>TestMethod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]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</a:t>
            </a:r>
            <a:r>
              <a:rPr lang="fr-BE" sz="9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public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9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void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9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TestOneSpare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()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{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</a:t>
            </a:r>
            <a:r>
              <a:rPr lang="fr-BE" sz="9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game.Roll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(5);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</a:t>
            </a:r>
            <a:r>
              <a:rPr lang="fr-BE" sz="9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game.Roll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(5); </a:t>
            </a:r>
            <a:r>
              <a:rPr lang="fr-BE" sz="900" dirty="0">
                <a:solidFill>
                  <a:srgbClr val="008000"/>
                </a:solidFill>
                <a:highlight>
                  <a:srgbClr val="FFFFFF"/>
                </a:highlight>
                <a:latin typeface="Consolas"/>
              </a:rPr>
              <a:t>// </a:t>
            </a:r>
            <a:r>
              <a:rPr lang="fr-BE" sz="900" dirty="0" err="1">
                <a:solidFill>
                  <a:srgbClr val="008000"/>
                </a:solidFill>
                <a:highlight>
                  <a:srgbClr val="FFFFFF"/>
                </a:highlight>
                <a:latin typeface="Consolas"/>
              </a:rPr>
              <a:t>Spare</a:t>
            </a:r>
            <a:endParaRPr lang="fr-BE" sz="900" dirty="0">
              <a:solidFill>
                <a:srgbClr val="000000"/>
              </a:solidFill>
              <a:highlight>
                <a:srgbClr val="FFFFFF"/>
              </a:highlight>
              <a:latin typeface="Consolas"/>
            </a:endParaRP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</a:t>
            </a:r>
            <a:r>
              <a:rPr lang="fr-BE" sz="9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game.Roll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(3);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</a:t>
            </a:r>
            <a:r>
              <a:rPr lang="fr-BE" sz="9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RollMany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(17, 0);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</a:t>
            </a:r>
            <a:r>
              <a:rPr lang="fr-BE" sz="900" dirty="0" err="1">
                <a:solidFill>
                  <a:srgbClr val="2B91AF"/>
                </a:solidFill>
                <a:highlight>
                  <a:srgbClr val="FFFFFF"/>
                </a:highlight>
                <a:latin typeface="Consolas"/>
              </a:rPr>
              <a:t>Assert</a:t>
            </a:r>
            <a:r>
              <a:rPr lang="fr-BE" sz="9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.AreEqual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(16, </a:t>
            </a:r>
            <a:r>
              <a:rPr lang="fr-BE" sz="9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game.Score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);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}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}</a:t>
            </a:r>
          </a:p>
        </p:txBody>
      </p:sp>
      <p:sp>
        <p:nvSpPr>
          <p:cNvPr id="81924" name="Line 4"/>
          <p:cNvSpPr>
            <a:spLocks noChangeShapeType="1"/>
          </p:cNvSpPr>
          <p:nvPr/>
        </p:nvSpPr>
        <p:spPr bwMode="auto">
          <a:xfrm>
            <a:off x="4724400" y="1219200"/>
            <a:ext cx="0" cy="5257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BE"/>
          </a:p>
        </p:txBody>
      </p:sp>
      <p:sp>
        <p:nvSpPr>
          <p:cNvPr id="81925" name="Text Box 5"/>
          <p:cNvSpPr txBox="1">
            <a:spLocks noChangeArrowheads="1"/>
          </p:cNvSpPr>
          <p:nvPr/>
        </p:nvSpPr>
        <p:spPr bwMode="auto">
          <a:xfrm>
            <a:off x="4800600" y="1295400"/>
            <a:ext cx="4038600" cy="2031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fr-BE" sz="9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public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9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class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900" dirty="0">
                <a:solidFill>
                  <a:srgbClr val="2B91AF"/>
                </a:solidFill>
                <a:highlight>
                  <a:srgbClr val="FFFFFF"/>
                </a:highlight>
                <a:latin typeface="Consolas"/>
              </a:rPr>
              <a:t>Game</a:t>
            </a:r>
            <a:endParaRPr lang="fr-BE" sz="900" dirty="0">
              <a:solidFill>
                <a:srgbClr val="000000"/>
              </a:solidFill>
              <a:highlight>
                <a:srgbClr val="FFFFFF"/>
              </a:highlight>
              <a:latin typeface="Consolas"/>
            </a:endParaRP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{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</a:t>
            </a:r>
            <a:r>
              <a:rPr lang="fr-BE" sz="9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private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9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int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score;</a:t>
            </a:r>
          </a:p>
          <a:p>
            <a:endParaRPr lang="fr-BE" sz="900" dirty="0">
              <a:solidFill>
                <a:srgbClr val="000000"/>
              </a:solidFill>
              <a:highlight>
                <a:srgbClr val="FFFFFF"/>
              </a:highlight>
              <a:latin typeface="Consolas"/>
            </a:endParaRP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</a:t>
            </a:r>
            <a:r>
              <a:rPr lang="fr-BE" sz="9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public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9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void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Roll(</a:t>
            </a:r>
            <a:r>
              <a:rPr lang="fr-BE" sz="9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int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pins)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{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</a:t>
            </a:r>
            <a:r>
              <a:rPr lang="fr-BE" sz="9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this</a:t>
            </a:r>
            <a:r>
              <a:rPr lang="fr-BE" sz="9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.score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+= pins;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}</a:t>
            </a:r>
          </a:p>
          <a:p>
            <a:endParaRPr lang="fr-BE" sz="900" dirty="0">
              <a:solidFill>
                <a:srgbClr val="000000"/>
              </a:solidFill>
              <a:highlight>
                <a:srgbClr val="FFFFFF"/>
              </a:highlight>
              <a:latin typeface="Consolas"/>
            </a:endParaRP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</a:t>
            </a:r>
            <a:r>
              <a:rPr lang="fr-BE" sz="9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public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9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int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Score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{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</a:t>
            </a:r>
            <a:r>
              <a:rPr lang="fr-BE" sz="9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get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{ </a:t>
            </a:r>
            <a:r>
              <a:rPr lang="fr-BE" sz="9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return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9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this</a:t>
            </a:r>
            <a:r>
              <a:rPr lang="fr-BE" sz="9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.score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; }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}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}</a:t>
            </a:r>
          </a:p>
        </p:txBody>
      </p:sp>
      <p:sp>
        <p:nvSpPr>
          <p:cNvPr id="81926" name="Text Box 6"/>
          <p:cNvSpPr txBox="1">
            <a:spLocks noChangeArrowheads="1"/>
          </p:cNvSpPr>
          <p:nvPr/>
        </p:nvSpPr>
        <p:spPr bwMode="auto">
          <a:xfrm>
            <a:off x="152400" y="228600"/>
            <a:ext cx="2209800" cy="254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1000">
                <a:latin typeface="Bradley Hand ITC" pitchFamily="66" charset="0"/>
              </a:rPr>
              <a:t>- ugly comment in test.</a:t>
            </a:r>
          </a:p>
        </p:txBody>
      </p:sp>
      <p:sp>
        <p:nvSpPr>
          <p:cNvPr id="81928" name="Line 8"/>
          <p:cNvSpPr>
            <a:spLocks noChangeShapeType="1"/>
          </p:cNvSpPr>
          <p:nvPr/>
        </p:nvSpPr>
        <p:spPr bwMode="auto">
          <a:xfrm flipH="1">
            <a:off x="6324600" y="1812925"/>
            <a:ext cx="685800" cy="3048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BE"/>
          </a:p>
        </p:txBody>
      </p:sp>
      <p:sp>
        <p:nvSpPr>
          <p:cNvPr id="81930" name="Text Box 10"/>
          <p:cNvSpPr txBox="1">
            <a:spLocks noChangeArrowheads="1"/>
          </p:cNvSpPr>
          <p:nvPr/>
        </p:nvSpPr>
        <p:spPr bwMode="auto">
          <a:xfrm>
            <a:off x="6934200" y="1584325"/>
            <a:ext cx="2209800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1000">
                <a:latin typeface="Bradley Hand ITC" pitchFamily="66" charset="0"/>
              </a:rPr>
              <a:t>tempted to use flag to remember previous roll.  So design must be wrong.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 Third test.</a:t>
            </a:r>
          </a:p>
        </p:txBody>
      </p:sp>
      <p:sp>
        <p:nvSpPr>
          <p:cNvPr id="83971" name="Text Box 3"/>
          <p:cNvSpPr txBox="1">
            <a:spLocks noChangeArrowheads="1"/>
          </p:cNvSpPr>
          <p:nvPr/>
        </p:nvSpPr>
        <p:spPr bwMode="auto">
          <a:xfrm>
            <a:off x="304800" y="1295400"/>
            <a:ext cx="4038600" cy="56323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[</a:t>
            </a:r>
            <a:r>
              <a:rPr lang="fr-BE" sz="900" dirty="0" err="1">
                <a:solidFill>
                  <a:srgbClr val="2B91AF"/>
                </a:solidFill>
                <a:highlight>
                  <a:srgbClr val="FFFFFF"/>
                </a:highlight>
                <a:latin typeface="Consolas"/>
              </a:rPr>
              <a:t>TestClass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]</a:t>
            </a:r>
          </a:p>
          <a:p>
            <a:r>
              <a:rPr lang="fr-BE" sz="9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public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9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class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900" dirty="0" err="1">
                <a:solidFill>
                  <a:srgbClr val="2B91AF"/>
                </a:solidFill>
                <a:highlight>
                  <a:srgbClr val="FFFFFF"/>
                </a:highlight>
                <a:latin typeface="Consolas"/>
              </a:rPr>
              <a:t>GameTest</a:t>
            </a:r>
            <a:endParaRPr lang="fr-BE" sz="900" dirty="0">
              <a:solidFill>
                <a:srgbClr val="000000"/>
              </a:solidFill>
              <a:highlight>
                <a:srgbClr val="FFFFFF"/>
              </a:highlight>
              <a:latin typeface="Consolas"/>
            </a:endParaRP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{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</a:t>
            </a:r>
            <a:r>
              <a:rPr lang="fr-BE" sz="9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private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900" dirty="0">
                <a:solidFill>
                  <a:srgbClr val="2B91AF"/>
                </a:solidFill>
                <a:highlight>
                  <a:srgbClr val="FFFFFF"/>
                </a:highlight>
                <a:latin typeface="Consolas"/>
              </a:rPr>
              <a:t>Game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9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game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;</a:t>
            </a:r>
          </a:p>
          <a:p>
            <a:endParaRPr lang="fr-BE" sz="900" dirty="0">
              <a:solidFill>
                <a:srgbClr val="000000"/>
              </a:solidFill>
              <a:highlight>
                <a:srgbClr val="FFFFFF"/>
              </a:highlight>
              <a:latin typeface="Consolas"/>
            </a:endParaRP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[</a:t>
            </a:r>
            <a:r>
              <a:rPr lang="fr-BE" sz="900" dirty="0" err="1">
                <a:solidFill>
                  <a:srgbClr val="2B91AF"/>
                </a:solidFill>
                <a:highlight>
                  <a:srgbClr val="FFFFFF"/>
                </a:highlight>
                <a:latin typeface="Consolas"/>
              </a:rPr>
              <a:t>TestInitialize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]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</a:t>
            </a:r>
            <a:r>
              <a:rPr lang="fr-BE" sz="9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public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9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void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9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TestInitialize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()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{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</a:t>
            </a:r>
            <a:r>
              <a:rPr lang="fr-BE" sz="9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game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= </a:t>
            </a:r>
            <a:r>
              <a:rPr lang="fr-BE" sz="9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new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900" dirty="0">
                <a:solidFill>
                  <a:srgbClr val="2B91AF"/>
                </a:solidFill>
                <a:highlight>
                  <a:srgbClr val="FFFFFF"/>
                </a:highlight>
                <a:latin typeface="Consolas"/>
              </a:rPr>
              <a:t>Game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();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}</a:t>
            </a:r>
          </a:p>
          <a:p>
            <a:r>
              <a:rPr lang="en-US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</a:t>
            </a:r>
            <a:r>
              <a:rPr lang="en-US" sz="9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private</a:t>
            </a:r>
            <a:r>
              <a:rPr lang="en-US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en-US" sz="9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void</a:t>
            </a:r>
            <a:r>
              <a:rPr lang="en-US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en-US" sz="9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RollMany</a:t>
            </a:r>
            <a:r>
              <a:rPr lang="en-US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</a:t>
            </a:r>
            <a:r>
              <a:rPr lang="en-US" sz="9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int</a:t>
            </a:r>
            <a:r>
              <a:rPr lang="en-US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n, </a:t>
            </a:r>
            <a:r>
              <a:rPr lang="en-US" sz="9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int</a:t>
            </a:r>
            <a:r>
              <a:rPr lang="en-US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pins)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{</a:t>
            </a:r>
          </a:p>
          <a:p>
            <a:r>
              <a:rPr lang="nn-NO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</a:t>
            </a:r>
            <a:r>
              <a:rPr lang="nn-NO" sz="9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for</a:t>
            </a:r>
            <a:r>
              <a:rPr lang="nn-NO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(</a:t>
            </a:r>
            <a:r>
              <a:rPr lang="nn-NO" sz="9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int</a:t>
            </a:r>
            <a:r>
              <a:rPr lang="nn-NO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i = 0; i &lt; n; i++)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    </a:t>
            </a:r>
            <a:r>
              <a:rPr lang="fr-BE" sz="9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game.Roll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(pins);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}</a:t>
            </a:r>
          </a:p>
          <a:p>
            <a:endParaRPr lang="fr-BE" sz="900" dirty="0">
              <a:solidFill>
                <a:srgbClr val="000000"/>
              </a:solidFill>
              <a:highlight>
                <a:srgbClr val="FFFFFF"/>
              </a:highlight>
              <a:latin typeface="Consolas"/>
            </a:endParaRP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[</a:t>
            </a:r>
            <a:r>
              <a:rPr lang="fr-BE" sz="900" dirty="0" err="1">
                <a:solidFill>
                  <a:srgbClr val="2B91AF"/>
                </a:solidFill>
                <a:highlight>
                  <a:srgbClr val="FFFFFF"/>
                </a:highlight>
                <a:latin typeface="Consolas"/>
              </a:rPr>
              <a:t>TestMethod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]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</a:t>
            </a:r>
            <a:r>
              <a:rPr lang="fr-BE" sz="9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public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9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void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9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GutterGameTest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()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{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</a:t>
            </a:r>
            <a:r>
              <a:rPr lang="fr-BE" sz="9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RollMany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(20, 0);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</a:t>
            </a:r>
            <a:r>
              <a:rPr lang="fr-BE" sz="900" dirty="0" err="1">
                <a:solidFill>
                  <a:srgbClr val="2B91AF"/>
                </a:solidFill>
                <a:highlight>
                  <a:srgbClr val="FFFFFF"/>
                </a:highlight>
                <a:latin typeface="Consolas"/>
              </a:rPr>
              <a:t>Assert</a:t>
            </a:r>
            <a:r>
              <a:rPr lang="fr-BE" sz="9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.AreEqual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(0, </a:t>
            </a:r>
            <a:r>
              <a:rPr lang="fr-BE" sz="9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game.Score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);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}</a:t>
            </a:r>
          </a:p>
          <a:p>
            <a:endParaRPr lang="fr-BE" sz="900" dirty="0">
              <a:solidFill>
                <a:srgbClr val="000000"/>
              </a:solidFill>
              <a:highlight>
                <a:srgbClr val="FFFFFF"/>
              </a:highlight>
              <a:latin typeface="Consolas"/>
            </a:endParaRP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[</a:t>
            </a:r>
            <a:r>
              <a:rPr lang="fr-BE" sz="900" dirty="0" err="1">
                <a:solidFill>
                  <a:srgbClr val="2B91AF"/>
                </a:solidFill>
                <a:highlight>
                  <a:srgbClr val="FFFFFF"/>
                </a:highlight>
                <a:latin typeface="Consolas"/>
              </a:rPr>
              <a:t>TestMethod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]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</a:t>
            </a:r>
            <a:r>
              <a:rPr lang="fr-BE" sz="9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public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9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void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9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TestAllOnes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()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{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</a:t>
            </a:r>
            <a:r>
              <a:rPr lang="fr-BE" sz="9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RollMany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(20, 1);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</a:t>
            </a:r>
            <a:r>
              <a:rPr lang="fr-BE" sz="900" dirty="0" err="1">
                <a:solidFill>
                  <a:srgbClr val="2B91AF"/>
                </a:solidFill>
                <a:highlight>
                  <a:srgbClr val="FFFFFF"/>
                </a:highlight>
                <a:latin typeface="Consolas"/>
              </a:rPr>
              <a:t>Assert</a:t>
            </a:r>
            <a:r>
              <a:rPr lang="fr-BE" sz="9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.AreEqual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(20, </a:t>
            </a:r>
            <a:r>
              <a:rPr lang="fr-BE" sz="9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game.Score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);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}</a:t>
            </a:r>
          </a:p>
          <a:p>
            <a:endParaRPr lang="fr-BE" sz="900" dirty="0">
              <a:solidFill>
                <a:srgbClr val="000000"/>
              </a:solidFill>
              <a:highlight>
                <a:srgbClr val="FFFFFF"/>
              </a:highlight>
              <a:latin typeface="Consolas"/>
            </a:endParaRP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[</a:t>
            </a:r>
            <a:r>
              <a:rPr lang="fr-BE" sz="900" dirty="0" err="1">
                <a:solidFill>
                  <a:srgbClr val="2B91AF"/>
                </a:solidFill>
                <a:highlight>
                  <a:srgbClr val="FFFFFF"/>
                </a:highlight>
                <a:latin typeface="Consolas"/>
              </a:rPr>
              <a:t>TestMethod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]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</a:t>
            </a:r>
            <a:r>
              <a:rPr lang="fr-BE" sz="9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public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9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void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9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TestOneSpare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()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{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</a:t>
            </a:r>
            <a:r>
              <a:rPr lang="fr-BE" sz="9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game.Roll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(5);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</a:t>
            </a:r>
            <a:r>
              <a:rPr lang="fr-BE" sz="9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game.Roll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(5); </a:t>
            </a:r>
            <a:r>
              <a:rPr lang="fr-BE" sz="900" dirty="0">
                <a:solidFill>
                  <a:srgbClr val="008000"/>
                </a:solidFill>
                <a:highlight>
                  <a:srgbClr val="FFFFFF"/>
                </a:highlight>
                <a:latin typeface="Consolas"/>
              </a:rPr>
              <a:t>// </a:t>
            </a:r>
            <a:r>
              <a:rPr lang="fr-BE" sz="900" dirty="0" err="1">
                <a:solidFill>
                  <a:srgbClr val="008000"/>
                </a:solidFill>
                <a:highlight>
                  <a:srgbClr val="FFFFFF"/>
                </a:highlight>
                <a:latin typeface="Consolas"/>
              </a:rPr>
              <a:t>Spare</a:t>
            </a:r>
            <a:endParaRPr lang="fr-BE" sz="900" dirty="0">
              <a:solidFill>
                <a:srgbClr val="000000"/>
              </a:solidFill>
              <a:highlight>
                <a:srgbClr val="FFFFFF"/>
              </a:highlight>
              <a:latin typeface="Consolas"/>
            </a:endParaRP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</a:t>
            </a:r>
            <a:r>
              <a:rPr lang="fr-BE" sz="9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game.Roll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(3);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</a:t>
            </a:r>
            <a:r>
              <a:rPr lang="fr-BE" sz="9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RollMany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(17, 0);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</a:t>
            </a:r>
            <a:r>
              <a:rPr lang="fr-BE" sz="900" dirty="0" err="1">
                <a:solidFill>
                  <a:srgbClr val="2B91AF"/>
                </a:solidFill>
                <a:highlight>
                  <a:srgbClr val="FFFFFF"/>
                </a:highlight>
                <a:latin typeface="Consolas"/>
              </a:rPr>
              <a:t>Assert</a:t>
            </a:r>
            <a:r>
              <a:rPr lang="fr-BE" sz="9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.AreEqual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(16, </a:t>
            </a:r>
            <a:r>
              <a:rPr lang="fr-BE" sz="9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game.Score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);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}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}</a:t>
            </a:r>
          </a:p>
        </p:txBody>
      </p:sp>
      <p:sp>
        <p:nvSpPr>
          <p:cNvPr id="83972" name="Line 4"/>
          <p:cNvSpPr>
            <a:spLocks noChangeShapeType="1"/>
          </p:cNvSpPr>
          <p:nvPr/>
        </p:nvSpPr>
        <p:spPr bwMode="auto">
          <a:xfrm>
            <a:off x="4724400" y="1219200"/>
            <a:ext cx="0" cy="5257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BE"/>
          </a:p>
        </p:txBody>
      </p:sp>
      <p:sp>
        <p:nvSpPr>
          <p:cNvPr id="83973" name="Text Box 5"/>
          <p:cNvSpPr txBox="1">
            <a:spLocks noChangeArrowheads="1"/>
          </p:cNvSpPr>
          <p:nvPr/>
        </p:nvSpPr>
        <p:spPr bwMode="auto">
          <a:xfrm>
            <a:off x="4800600" y="1295400"/>
            <a:ext cx="4038600" cy="2031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fr-BE" sz="9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public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9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class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900" dirty="0">
                <a:solidFill>
                  <a:srgbClr val="2B91AF"/>
                </a:solidFill>
                <a:highlight>
                  <a:srgbClr val="FFFFFF"/>
                </a:highlight>
                <a:latin typeface="Consolas"/>
              </a:rPr>
              <a:t>Game</a:t>
            </a:r>
            <a:endParaRPr lang="fr-BE" sz="900" dirty="0">
              <a:solidFill>
                <a:srgbClr val="000000"/>
              </a:solidFill>
              <a:highlight>
                <a:srgbClr val="FFFFFF"/>
              </a:highlight>
              <a:latin typeface="Consolas"/>
            </a:endParaRP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{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</a:t>
            </a:r>
            <a:r>
              <a:rPr lang="fr-BE" sz="9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private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9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int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score;</a:t>
            </a:r>
          </a:p>
          <a:p>
            <a:endParaRPr lang="fr-BE" sz="900" dirty="0">
              <a:solidFill>
                <a:srgbClr val="000000"/>
              </a:solidFill>
              <a:highlight>
                <a:srgbClr val="FFFFFF"/>
              </a:highlight>
              <a:latin typeface="Consolas"/>
            </a:endParaRP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</a:t>
            </a:r>
            <a:r>
              <a:rPr lang="fr-BE" sz="9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public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9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void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Roll(</a:t>
            </a:r>
            <a:r>
              <a:rPr lang="fr-BE" sz="9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int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pins)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{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</a:t>
            </a:r>
            <a:r>
              <a:rPr lang="fr-BE" sz="9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this</a:t>
            </a:r>
            <a:r>
              <a:rPr lang="fr-BE" sz="9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.score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+= pins;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}</a:t>
            </a:r>
          </a:p>
          <a:p>
            <a:endParaRPr lang="fr-BE" sz="900" dirty="0">
              <a:solidFill>
                <a:srgbClr val="000000"/>
              </a:solidFill>
              <a:highlight>
                <a:srgbClr val="FFFFFF"/>
              </a:highlight>
              <a:latin typeface="Consolas"/>
            </a:endParaRP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</a:t>
            </a:r>
            <a:r>
              <a:rPr lang="fr-BE" sz="9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public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9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int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Score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{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</a:t>
            </a:r>
            <a:r>
              <a:rPr lang="fr-BE" sz="9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get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{ </a:t>
            </a:r>
            <a:r>
              <a:rPr lang="fr-BE" sz="9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return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9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this</a:t>
            </a:r>
            <a:r>
              <a:rPr lang="fr-BE" sz="9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.score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; }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}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}</a:t>
            </a:r>
          </a:p>
        </p:txBody>
      </p:sp>
      <p:sp>
        <p:nvSpPr>
          <p:cNvPr id="83974" name="Text Box 6"/>
          <p:cNvSpPr txBox="1">
            <a:spLocks noChangeArrowheads="1"/>
          </p:cNvSpPr>
          <p:nvPr/>
        </p:nvSpPr>
        <p:spPr bwMode="auto">
          <a:xfrm>
            <a:off x="152400" y="228600"/>
            <a:ext cx="2209800" cy="254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1000">
                <a:latin typeface="Bradley Hand ITC" pitchFamily="66" charset="0"/>
              </a:rPr>
              <a:t>- ugly comment in test.</a:t>
            </a:r>
          </a:p>
        </p:txBody>
      </p:sp>
      <p:sp>
        <p:nvSpPr>
          <p:cNvPr id="83975" name="Line 7"/>
          <p:cNvSpPr>
            <a:spLocks noChangeShapeType="1"/>
          </p:cNvSpPr>
          <p:nvPr/>
        </p:nvSpPr>
        <p:spPr bwMode="auto">
          <a:xfrm flipH="1">
            <a:off x="6172200" y="1524000"/>
            <a:ext cx="838200" cy="3048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BE"/>
          </a:p>
        </p:txBody>
      </p:sp>
      <p:sp>
        <p:nvSpPr>
          <p:cNvPr id="83976" name="Text Box 8"/>
          <p:cNvSpPr txBox="1">
            <a:spLocks noChangeArrowheads="1"/>
          </p:cNvSpPr>
          <p:nvPr/>
        </p:nvSpPr>
        <p:spPr bwMode="auto">
          <a:xfrm>
            <a:off x="6934200" y="1371600"/>
            <a:ext cx="2209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1000">
                <a:latin typeface="Bradley Hand ITC" pitchFamily="66" charset="0"/>
              </a:rPr>
              <a:t>roll() calculates score, but name does not imply that.</a:t>
            </a:r>
          </a:p>
        </p:txBody>
      </p:sp>
      <p:sp>
        <p:nvSpPr>
          <p:cNvPr id="83977" name="Line 9"/>
          <p:cNvSpPr>
            <a:spLocks noChangeShapeType="1"/>
          </p:cNvSpPr>
          <p:nvPr/>
        </p:nvSpPr>
        <p:spPr bwMode="auto">
          <a:xfrm flipH="1">
            <a:off x="6172200" y="2346325"/>
            <a:ext cx="838200" cy="2286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BE"/>
          </a:p>
        </p:txBody>
      </p:sp>
      <p:sp>
        <p:nvSpPr>
          <p:cNvPr id="83978" name="Text Box 10"/>
          <p:cNvSpPr txBox="1">
            <a:spLocks noChangeArrowheads="1"/>
          </p:cNvSpPr>
          <p:nvPr/>
        </p:nvSpPr>
        <p:spPr bwMode="auto">
          <a:xfrm>
            <a:off x="6934200" y="2270125"/>
            <a:ext cx="2209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1000" dirty="0" smtClean="0">
                <a:latin typeface="Bradley Hand ITC" pitchFamily="66" charset="0"/>
              </a:rPr>
              <a:t>score </a:t>
            </a:r>
            <a:r>
              <a:rPr lang="en-US" sz="1000" dirty="0">
                <a:latin typeface="Bradley Hand ITC" pitchFamily="66" charset="0"/>
              </a:rPr>
              <a:t>does not calculate score, but name implies that it does.</a:t>
            </a:r>
          </a:p>
        </p:txBody>
      </p:sp>
      <p:sp>
        <p:nvSpPr>
          <p:cNvPr id="83979" name="Text Box 11"/>
          <p:cNvSpPr txBox="1">
            <a:spLocks noChangeArrowheads="1"/>
          </p:cNvSpPr>
          <p:nvPr/>
        </p:nvSpPr>
        <p:spPr bwMode="auto">
          <a:xfrm>
            <a:off x="5638800" y="3184525"/>
            <a:ext cx="2209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1000" b="1" dirty="0">
                <a:latin typeface="Bradley Hand ITC" pitchFamily="66" charset="0"/>
              </a:rPr>
              <a:t>Design is wrong.  Responsibilities are misplaced.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 Third test.</a:t>
            </a:r>
          </a:p>
        </p:txBody>
      </p:sp>
      <p:sp>
        <p:nvSpPr>
          <p:cNvPr id="86019" name="Text Box 3"/>
          <p:cNvSpPr txBox="1">
            <a:spLocks noChangeArrowheads="1"/>
          </p:cNvSpPr>
          <p:nvPr/>
        </p:nvSpPr>
        <p:spPr bwMode="auto">
          <a:xfrm>
            <a:off x="304800" y="1295400"/>
            <a:ext cx="4038600" cy="56323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[</a:t>
            </a:r>
            <a:r>
              <a:rPr lang="fr-BE" sz="900" dirty="0" err="1">
                <a:solidFill>
                  <a:srgbClr val="2B91AF"/>
                </a:solidFill>
                <a:highlight>
                  <a:srgbClr val="FFFFFF"/>
                </a:highlight>
                <a:latin typeface="Consolas"/>
              </a:rPr>
              <a:t>TestClass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]</a:t>
            </a:r>
          </a:p>
          <a:p>
            <a:r>
              <a:rPr lang="fr-BE" sz="9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public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9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class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900" dirty="0" err="1">
                <a:solidFill>
                  <a:srgbClr val="2B91AF"/>
                </a:solidFill>
                <a:highlight>
                  <a:srgbClr val="FFFFFF"/>
                </a:highlight>
                <a:latin typeface="Consolas"/>
              </a:rPr>
              <a:t>GameTest</a:t>
            </a:r>
            <a:endParaRPr lang="fr-BE" sz="900" dirty="0">
              <a:solidFill>
                <a:srgbClr val="000000"/>
              </a:solidFill>
              <a:highlight>
                <a:srgbClr val="FFFFFF"/>
              </a:highlight>
              <a:latin typeface="Consolas"/>
            </a:endParaRP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{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</a:t>
            </a:r>
            <a:r>
              <a:rPr lang="fr-BE" sz="9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private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900" dirty="0">
                <a:solidFill>
                  <a:srgbClr val="2B91AF"/>
                </a:solidFill>
                <a:highlight>
                  <a:srgbClr val="FFFFFF"/>
                </a:highlight>
                <a:latin typeface="Consolas"/>
              </a:rPr>
              <a:t>Game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9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game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;</a:t>
            </a:r>
          </a:p>
          <a:p>
            <a:endParaRPr lang="fr-BE" sz="900" dirty="0">
              <a:solidFill>
                <a:srgbClr val="000000"/>
              </a:solidFill>
              <a:highlight>
                <a:srgbClr val="FFFFFF"/>
              </a:highlight>
              <a:latin typeface="Consolas"/>
            </a:endParaRP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[</a:t>
            </a:r>
            <a:r>
              <a:rPr lang="fr-BE" sz="900" dirty="0" err="1">
                <a:solidFill>
                  <a:srgbClr val="2B91AF"/>
                </a:solidFill>
                <a:highlight>
                  <a:srgbClr val="FFFFFF"/>
                </a:highlight>
                <a:latin typeface="Consolas"/>
              </a:rPr>
              <a:t>TestInitialize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]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</a:t>
            </a:r>
            <a:r>
              <a:rPr lang="fr-BE" sz="9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public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9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void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9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TestInitialize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()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{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</a:t>
            </a:r>
            <a:r>
              <a:rPr lang="fr-BE" sz="9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game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= </a:t>
            </a:r>
            <a:r>
              <a:rPr lang="fr-BE" sz="9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new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900" dirty="0">
                <a:solidFill>
                  <a:srgbClr val="2B91AF"/>
                </a:solidFill>
                <a:highlight>
                  <a:srgbClr val="FFFFFF"/>
                </a:highlight>
                <a:latin typeface="Consolas"/>
              </a:rPr>
              <a:t>Game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();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}</a:t>
            </a:r>
          </a:p>
          <a:p>
            <a:r>
              <a:rPr lang="en-US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</a:t>
            </a:r>
            <a:r>
              <a:rPr lang="en-US" sz="9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private</a:t>
            </a:r>
            <a:r>
              <a:rPr lang="en-US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en-US" sz="9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void</a:t>
            </a:r>
            <a:r>
              <a:rPr lang="en-US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en-US" sz="9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RollMany</a:t>
            </a:r>
            <a:r>
              <a:rPr lang="en-US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</a:t>
            </a:r>
            <a:r>
              <a:rPr lang="en-US" sz="9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int</a:t>
            </a:r>
            <a:r>
              <a:rPr lang="en-US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n, </a:t>
            </a:r>
            <a:r>
              <a:rPr lang="en-US" sz="9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int</a:t>
            </a:r>
            <a:r>
              <a:rPr lang="en-US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pins)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{</a:t>
            </a:r>
          </a:p>
          <a:p>
            <a:r>
              <a:rPr lang="nn-NO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</a:t>
            </a:r>
            <a:r>
              <a:rPr lang="nn-NO" sz="9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for</a:t>
            </a:r>
            <a:r>
              <a:rPr lang="nn-NO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(</a:t>
            </a:r>
            <a:r>
              <a:rPr lang="nn-NO" sz="9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int</a:t>
            </a:r>
            <a:r>
              <a:rPr lang="nn-NO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i = 0; i &lt; n; i++)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    </a:t>
            </a:r>
            <a:r>
              <a:rPr lang="fr-BE" sz="9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game.Roll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(pins);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}</a:t>
            </a:r>
          </a:p>
          <a:p>
            <a:endParaRPr lang="fr-BE" sz="900" dirty="0">
              <a:solidFill>
                <a:srgbClr val="000000"/>
              </a:solidFill>
              <a:highlight>
                <a:srgbClr val="FFFFFF"/>
              </a:highlight>
              <a:latin typeface="Consolas"/>
            </a:endParaRP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[</a:t>
            </a:r>
            <a:r>
              <a:rPr lang="fr-BE" sz="900" dirty="0" err="1">
                <a:solidFill>
                  <a:srgbClr val="2B91AF"/>
                </a:solidFill>
                <a:highlight>
                  <a:srgbClr val="FFFFFF"/>
                </a:highlight>
                <a:latin typeface="Consolas"/>
              </a:rPr>
              <a:t>TestMethod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]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</a:t>
            </a:r>
            <a:r>
              <a:rPr lang="fr-BE" sz="9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public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9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void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9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GutterGameTest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()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{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</a:t>
            </a:r>
            <a:r>
              <a:rPr lang="fr-BE" sz="9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RollMany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(20, 0);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</a:t>
            </a:r>
            <a:r>
              <a:rPr lang="fr-BE" sz="900" dirty="0" err="1">
                <a:solidFill>
                  <a:srgbClr val="2B91AF"/>
                </a:solidFill>
                <a:highlight>
                  <a:srgbClr val="FFFFFF"/>
                </a:highlight>
                <a:latin typeface="Consolas"/>
              </a:rPr>
              <a:t>Assert</a:t>
            </a:r>
            <a:r>
              <a:rPr lang="fr-BE" sz="9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.AreEqual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(0, </a:t>
            </a:r>
            <a:r>
              <a:rPr lang="fr-BE" sz="9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game.Score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);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}</a:t>
            </a:r>
          </a:p>
          <a:p>
            <a:endParaRPr lang="fr-BE" sz="900" dirty="0">
              <a:solidFill>
                <a:srgbClr val="000000"/>
              </a:solidFill>
              <a:highlight>
                <a:srgbClr val="FFFFFF"/>
              </a:highlight>
              <a:latin typeface="Consolas"/>
            </a:endParaRP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[</a:t>
            </a:r>
            <a:r>
              <a:rPr lang="fr-BE" sz="900" dirty="0" err="1">
                <a:solidFill>
                  <a:srgbClr val="2B91AF"/>
                </a:solidFill>
                <a:highlight>
                  <a:srgbClr val="FFFFFF"/>
                </a:highlight>
                <a:latin typeface="Consolas"/>
              </a:rPr>
              <a:t>TestMethod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]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</a:t>
            </a:r>
            <a:r>
              <a:rPr lang="fr-BE" sz="9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public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9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void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9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TestAllOnes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()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{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</a:t>
            </a:r>
            <a:r>
              <a:rPr lang="fr-BE" sz="9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RollMany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(20, 1);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</a:t>
            </a:r>
            <a:r>
              <a:rPr lang="fr-BE" sz="900" dirty="0" err="1">
                <a:solidFill>
                  <a:srgbClr val="2B91AF"/>
                </a:solidFill>
                <a:highlight>
                  <a:srgbClr val="FFFFFF"/>
                </a:highlight>
                <a:latin typeface="Consolas"/>
              </a:rPr>
              <a:t>Assert</a:t>
            </a:r>
            <a:r>
              <a:rPr lang="fr-BE" sz="9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.AreEqual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(20, </a:t>
            </a:r>
            <a:r>
              <a:rPr lang="fr-BE" sz="9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game.Score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);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}</a:t>
            </a:r>
          </a:p>
          <a:p>
            <a:endParaRPr lang="fr-BE" sz="900" dirty="0">
              <a:solidFill>
                <a:srgbClr val="000000"/>
              </a:solidFill>
              <a:highlight>
                <a:srgbClr val="FFFFFF"/>
              </a:highlight>
              <a:latin typeface="Consolas"/>
            </a:endParaRP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</a:t>
            </a:r>
            <a:r>
              <a:rPr lang="fr-BE" sz="900" dirty="0">
                <a:solidFill>
                  <a:srgbClr val="008000"/>
                </a:solidFill>
                <a:highlight>
                  <a:srgbClr val="FFFFFF"/>
                </a:highlight>
                <a:latin typeface="Consolas"/>
              </a:rPr>
              <a:t>//[</a:t>
            </a:r>
            <a:r>
              <a:rPr lang="fr-BE" sz="900" dirty="0" err="1">
                <a:solidFill>
                  <a:srgbClr val="008000"/>
                </a:solidFill>
                <a:highlight>
                  <a:srgbClr val="FFFFFF"/>
                </a:highlight>
                <a:latin typeface="Consolas"/>
              </a:rPr>
              <a:t>TestMethod</a:t>
            </a:r>
            <a:r>
              <a:rPr lang="fr-BE" sz="900" dirty="0">
                <a:solidFill>
                  <a:srgbClr val="008000"/>
                </a:solidFill>
                <a:highlight>
                  <a:srgbClr val="FFFFFF"/>
                </a:highlight>
                <a:latin typeface="Consolas"/>
              </a:rPr>
              <a:t>]</a:t>
            </a:r>
            <a:endParaRPr lang="fr-BE" sz="900" dirty="0">
              <a:solidFill>
                <a:srgbClr val="000000"/>
              </a:solidFill>
              <a:highlight>
                <a:srgbClr val="FFFFFF"/>
              </a:highlight>
              <a:latin typeface="Consolas"/>
            </a:endParaRP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</a:t>
            </a:r>
            <a:r>
              <a:rPr lang="fr-BE" sz="900" dirty="0">
                <a:solidFill>
                  <a:srgbClr val="008000"/>
                </a:solidFill>
                <a:highlight>
                  <a:srgbClr val="FFFFFF"/>
                </a:highlight>
                <a:latin typeface="Consolas"/>
              </a:rPr>
              <a:t>//public </a:t>
            </a:r>
            <a:r>
              <a:rPr lang="fr-BE" sz="900" dirty="0" err="1">
                <a:solidFill>
                  <a:srgbClr val="008000"/>
                </a:solidFill>
                <a:highlight>
                  <a:srgbClr val="FFFFFF"/>
                </a:highlight>
                <a:latin typeface="Consolas"/>
              </a:rPr>
              <a:t>void</a:t>
            </a:r>
            <a:r>
              <a:rPr lang="fr-BE" sz="900" dirty="0">
                <a:solidFill>
                  <a:srgbClr val="008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900" dirty="0" err="1">
                <a:solidFill>
                  <a:srgbClr val="008000"/>
                </a:solidFill>
                <a:highlight>
                  <a:srgbClr val="FFFFFF"/>
                </a:highlight>
                <a:latin typeface="Consolas"/>
              </a:rPr>
              <a:t>TestOneSpare</a:t>
            </a:r>
            <a:r>
              <a:rPr lang="fr-BE" sz="900" dirty="0">
                <a:solidFill>
                  <a:srgbClr val="008000"/>
                </a:solidFill>
                <a:highlight>
                  <a:srgbClr val="FFFFFF"/>
                </a:highlight>
                <a:latin typeface="Consolas"/>
              </a:rPr>
              <a:t>()</a:t>
            </a:r>
            <a:endParaRPr lang="fr-BE" sz="900" dirty="0">
              <a:solidFill>
                <a:srgbClr val="000000"/>
              </a:solidFill>
              <a:highlight>
                <a:srgbClr val="FFFFFF"/>
              </a:highlight>
              <a:latin typeface="Consolas"/>
            </a:endParaRP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</a:t>
            </a:r>
            <a:r>
              <a:rPr lang="fr-BE" sz="900" dirty="0">
                <a:solidFill>
                  <a:srgbClr val="008000"/>
                </a:solidFill>
                <a:highlight>
                  <a:srgbClr val="FFFFFF"/>
                </a:highlight>
                <a:latin typeface="Consolas"/>
              </a:rPr>
              <a:t>//{</a:t>
            </a:r>
            <a:endParaRPr lang="fr-BE" sz="900" dirty="0">
              <a:solidFill>
                <a:srgbClr val="000000"/>
              </a:solidFill>
              <a:highlight>
                <a:srgbClr val="FFFFFF"/>
              </a:highlight>
              <a:latin typeface="Consolas"/>
            </a:endParaRP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</a:t>
            </a:r>
            <a:r>
              <a:rPr lang="fr-BE" sz="900" dirty="0">
                <a:solidFill>
                  <a:srgbClr val="008000"/>
                </a:solidFill>
                <a:highlight>
                  <a:srgbClr val="FFFFFF"/>
                </a:highlight>
                <a:latin typeface="Consolas"/>
              </a:rPr>
              <a:t>//    </a:t>
            </a:r>
            <a:r>
              <a:rPr lang="fr-BE" sz="900" dirty="0" err="1">
                <a:solidFill>
                  <a:srgbClr val="008000"/>
                </a:solidFill>
                <a:highlight>
                  <a:srgbClr val="FFFFFF"/>
                </a:highlight>
                <a:latin typeface="Consolas"/>
              </a:rPr>
              <a:t>game.Roll</a:t>
            </a:r>
            <a:r>
              <a:rPr lang="fr-BE" sz="900" dirty="0">
                <a:solidFill>
                  <a:srgbClr val="008000"/>
                </a:solidFill>
                <a:highlight>
                  <a:srgbClr val="FFFFFF"/>
                </a:highlight>
                <a:latin typeface="Consolas"/>
              </a:rPr>
              <a:t>(5);</a:t>
            </a:r>
            <a:endParaRPr lang="fr-BE" sz="900" dirty="0">
              <a:solidFill>
                <a:srgbClr val="000000"/>
              </a:solidFill>
              <a:highlight>
                <a:srgbClr val="FFFFFF"/>
              </a:highlight>
              <a:latin typeface="Consolas"/>
            </a:endParaRP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</a:t>
            </a:r>
            <a:r>
              <a:rPr lang="fr-BE" sz="900" dirty="0">
                <a:solidFill>
                  <a:srgbClr val="008000"/>
                </a:solidFill>
                <a:highlight>
                  <a:srgbClr val="FFFFFF"/>
                </a:highlight>
                <a:latin typeface="Consolas"/>
              </a:rPr>
              <a:t>//    </a:t>
            </a:r>
            <a:r>
              <a:rPr lang="fr-BE" sz="900" dirty="0" err="1">
                <a:solidFill>
                  <a:srgbClr val="008000"/>
                </a:solidFill>
                <a:highlight>
                  <a:srgbClr val="FFFFFF"/>
                </a:highlight>
                <a:latin typeface="Consolas"/>
              </a:rPr>
              <a:t>game.Roll</a:t>
            </a:r>
            <a:r>
              <a:rPr lang="fr-BE" sz="900" dirty="0">
                <a:solidFill>
                  <a:srgbClr val="008000"/>
                </a:solidFill>
                <a:highlight>
                  <a:srgbClr val="FFFFFF"/>
                </a:highlight>
                <a:latin typeface="Consolas"/>
              </a:rPr>
              <a:t>(5); // </a:t>
            </a:r>
            <a:r>
              <a:rPr lang="fr-BE" sz="900" dirty="0" err="1">
                <a:solidFill>
                  <a:srgbClr val="008000"/>
                </a:solidFill>
                <a:highlight>
                  <a:srgbClr val="FFFFFF"/>
                </a:highlight>
                <a:latin typeface="Consolas"/>
              </a:rPr>
              <a:t>Spare</a:t>
            </a:r>
            <a:endParaRPr lang="fr-BE" sz="900" dirty="0">
              <a:solidFill>
                <a:srgbClr val="000000"/>
              </a:solidFill>
              <a:highlight>
                <a:srgbClr val="FFFFFF"/>
              </a:highlight>
              <a:latin typeface="Consolas"/>
            </a:endParaRP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</a:t>
            </a:r>
            <a:r>
              <a:rPr lang="fr-BE" sz="900" dirty="0">
                <a:solidFill>
                  <a:srgbClr val="008000"/>
                </a:solidFill>
                <a:highlight>
                  <a:srgbClr val="FFFFFF"/>
                </a:highlight>
                <a:latin typeface="Consolas"/>
              </a:rPr>
              <a:t>//    </a:t>
            </a:r>
            <a:r>
              <a:rPr lang="fr-BE" sz="900" dirty="0" err="1">
                <a:solidFill>
                  <a:srgbClr val="008000"/>
                </a:solidFill>
                <a:highlight>
                  <a:srgbClr val="FFFFFF"/>
                </a:highlight>
                <a:latin typeface="Consolas"/>
              </a:rPr>
              <a:t>game.Roll</a:t>
            </a:r>
            <a:r>
              <a:rPr lang="fr-BE" sz="900" dirty="0">
                <a:solidFill>
                  <a:srgbClr val="008000"/>
                </a:solidFill>
                <a:highlight>
                  <a:srgbClr val="FFFFFF"/>
                </a:highlight>
                <a:latin typeface="Consolas"/>
              </a:rPr>
              <a:t>(3);</a:t>
            </a:r>
            <a:endParaRPr lang="fr-BE" sz="900" dirty="0">
              <a:solidFill>
                <a:srgbClr val="000000"/>
              </a:solidFill>
              <a:highlight>
                <a:srgbClr val="FFFFFF"/>
              </a:highlight>
              <a:latin typeface="Consolas"/>
            </a:endParaRP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</a:t>
            </a:r>
            <a:r>
              <a:rPr lang="fr-BE" sz="900" dirty="0">
                <a:solidFill>
                  <a:srgbClr val="008000"/>
                </a:solidFill>
                <a:highlight>
                  <a:srgbClr val="FFFFFF"/>
                </a:highlight>
                <a:latin typeface="Consolas"/>
              </a:rPr>
              <a:t>//    </a:t>
            </a:r>
            <a:r>
              <a:rPr lang="fr-BE" sz="900" dirty="0" err="1">
                <a:solidFill>
                  <a:srgbClr val="008000"/>
                </a:solidFill>
                <a:highlight>
                  <a:srgbClr val="FFFFFF"/>
                </a:highlight>
                <a:latin typeface="Consolas"/>
              </a:rPr>
              <a:t>RollMany</a:t>
            </a:r>
            <a:r>
              <a:rPr lang="fr-BE" sz="900" dirty="0">
                <a:solidFill>
                  <a:srgbClr val="008000"/>
                </a:solidFill>
                <a:highlight>
                  <a:srgbClr val="FFFFFF"/>
                </a:highlight>
                <a:latin typeface="Consolas"/>
              </a:rPr>
              <a:t>(17, 0);</a:t>
            </a:r>
            <a:endParaRPr lang="fr-BE" sz="900" dirty="0">
              <a:solidFill>
                <a:srgbClr val="000000"/>
              </a:solidFill>
              <a:highlight>
                <a:srgbClr val="FFFFFF"/>
              </a:highlight>
              <a:latin typeface="Consolas"/>
            </a:endParaRP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</a:t>
            </a:r>
            <a:r>
              <a:rPr lang="fr-BE" sz="900" dirty="0">
                <a:solidFill>
                  <a:srgbClr val="008000"/>
                </a:solidFill>
                <a:highlight>
                  <a:srgbClr val="FFFFFF"/>
                </a:highlight>
                <a:latin typeface="Consolas"/>
              </a:rPr>
              <a:t>//    </a:t>
            </a:r>
            <a:r>
              <a:rPr lang="fr-BE" sz="900" dirty="0" err="1">
                <a:solidFill>
                  <a:srgbClr val="008000"/>
                </a:solidFill>
                <a:highlight>
                  <a:srgbClr val="FFFFFF"/>
                </a:highlight>
                <a:latin typeface="Consolas"/>
              </a:rPr>
              <a:t>Assert.AreEqual</a:t>
            </a:r>
            <a:r>
              <a:rPr lang="fr-BE" sz="900" dirty="0">
                <a:solidFill>
                  <a:srgbClr val="008000"/>
                </a:solidFill>
                <a:highlight>
                  <a:srgbClr val="FFFFFF"/>
                </a:highlight>
                <a:latin typeface="Consolas"/>
              </a:rPr>
              <a:t>(16, </a:t>
            </a:r>
            <a:r>
              <a:rPr lang="fr-BE" sz="900" dirty="0" err="1">
                <a:solidFill>
                  <a:srgbClr val="008000"/>
                </a:solidFill>
                <a:highlight>
                  <a:srgbClr val="FFFFFF"/>
                </a:highlight>
                <a:latin typeface="Consolas"/>
              </a:rPr>
              <a:t>game.Score</a:t>
            </a:r>
            <a:r>
              <a:rPr lang="fr-BE" sz="900" dirty="0">
                <a:solidFill>
                  <a:srgbClr val="008000"/>
                </a:solidFill>
                <a:highlight>
                  <a:srgbClr val="FFFFFF"/>
                </a:highlight>
                <a:latin typeface="Consolas"/>
              </a:rPr>
              <a:t>);</a:t>
            </a:r>
            <a:endParaRPr lang="fr-BE" sz="900" dirty="0">
              <a:solidFill>
                <a:srgbClr val="000000"/>
              </a:solidFill>
              <a:highlight>
                <a:srgbClr val="FFFFFF"/>
              </a:highlight>
              <a:latin typeface="Consolas"/>
            </a:endParaRP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</a:t>
            </a:r>
            <a:r>
              <a:rPr lang="fr-BE" sz="900" dirty="0">
                <a:solidFill>
                  <a:srgbClr val="008000"/>
                </a:solidFill>
                <a:highlight>
                  <a:srgbClr val="FFFFFF"/>
                </a:highlight>
                <a:latin typeface="Consolas"/>
              </a:rPr>
              <a:t>//}</a:t>
            </a:r>
            <a:endParaRPr lang="fr-BE" sz="900" dirty="0">
              <a:solidFill>
                <a:srgbClr val="000000"/>
              </a:solidFill>
              <a:highlight>
                <a:srgbClr val="FFFFFF"/>
              </a:highlight>
              <a:latin typeface="Consolas"/>
            </a:endParaRP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}</a:t>
            </a:r>
          </a:p>
        </p:txBody>
      </p:sp>
      <p:sp>
        <p:nvSpPr>
          <p:cNvPr id="86020" name="Line 4"/>
          <p:cNvSpPr>
            <a:spLocks noChangeShapeType="1"/>
          </p:cNvSpPr>
          <p:nvPr/>
        </p:nvSpPr>
        <p:spPr bwMode="auto">
          <a:xfrm>
            <a:off x="4724400" y="1219200"/>
            <a:ext cx="0" cy="5257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BE"/>
          </a:p>
        </p:txBody>
      </p:sp>
      <p:sp>
        <p:nvSpPr>
          <p:cNvPr id="86021" name="Text Box 5"/>
          <p:cNvSpPr txBox="1">
            <a:spLocks noChangeArrowheads="1"/>
          </p:cNvSpPr>
          <p:nvPr/>
        </p:nvSpPr>
        <p:spPr bwMode="auto">
          <a:xfrm>
            <a:off x="4800600" y="1295400"/>
            <a:ext cx="4038600" cy="2031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fr-BE" sz="9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public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9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class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900" dirty="0">
                <a:solidFill>
                  <a:srgbClr val="2B91AF"/>
                </a:solidFill>
                <a:highlight>
                  <a:srgbClr val="FFFFFF"/>
                </a:highlight>
                <a:latin typeface="Consolas"/>
              </a:rPr>
              <a:t>Game</a:t>
            </a:r>
            <a:endParaRPr lang="fr-BE" sz="900" dirty="0">
              <a:solidFill>
                <a:srgbClr val="000000"/>
              </a:solidFill>
              <a:highlight>
                <a:srgbClr val="FFFFFF"/>
              </a:highlight>
              <a:latin typeface="Consolas"/>
            </a:endParaRP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{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</a:t>
            </a:r>
            <a:r>
              <a:rPr lang="fr-BE" sz="9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private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9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int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score;</a:t>
            </a:r>
          </a:p>
          <a:p>
            <a:endParaRPr lang="fr-BE" sz="900" dirty="0">
              <a:solidFill>
                <a:srgbClr val="000000"/>
              </a:solidFill>
              <a:highlight>
                <a:srgbClr val="FFFFFF"/>
              </a:highlight>
              <a:latin typeface="Consolas"/>
            </a:endParaRP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</a:t>
            </a:r>
            <a:r>
              <a:rPr lang="fr-BE" sz="9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public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9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void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Roll(</a:t>
            </a:r>
            <a:r>
              <a:rPr lang="fr-BE" sz="9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int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pins)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{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</a:t>
            </a:r>
            <a:r>
              <a:rPr lang="fr-BE" sz="9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this</a:t>
            </a:r>
            <a:r>
              <a:rPr lang="fr-BE" sz="9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.score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+= pins;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}</a:t>
            </a:r>
          </a:p>
          <a:p>
            <a:endParaRPr lang="fr-BE" sz="900" dirty="0">
              <a:solidFill>
                <a:srgbClr val="000000"/>
              </a:solidFill>
              <a:highlight>
                <a:srgbClr val="FFFFFF"/>
              </a:highlight>
              <a:latin typeface="Consolas"/>
            </a:endParaRP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</a:t>
            </a:r>
            <a:r>
              <a:rPr lang="fr-BE" sz="9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public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9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int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Score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{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</a:t>
            </a:r>
            <a:r>
              <a:rPr lang="fr-BE" sz="9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get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{ </a:t>
            </a:r>
            <a:r>
              <a:rPr lang="fr-BE" sz="9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return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9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this</a:t>
            </a:r>
            <a:r>
              <a:rPr lang="fr-BE" sz="9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.score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; }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}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}</a:t>
            </a:r>
          </a:p>
        </p:txBody>
      </p:sp>
      <p:sp>
        <p:nvSpPr>
          <p:cNvPr id="86022" name="Text Box 6"/>
          <p:cNvSpPr txBox="1">
            <a:spLocks noChangeArrowheads="1"/>
          </p:cNvSpPr>
          <p:nvPr/>
        </p:nvSpPr>
        <p:spPr bwMode="auto">
          <a:xfrm>
            <a:off x="152400" y="228600"/>
            <a:ext cx="2209800" cy="254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1000">
                <a:latin typeface="Bradley Hand ITC" pitchFamily="66" charset="0"/>
              </a:rPr>
              <a:t>- ugly comment in test.</a:t>
            </a:r>
          </a:p>
        </p:txBody>
      </p:sp>
      <p:sp>
        <p:nvSpPr>
          <p:cNvPr id="86028" name="Rectangle 12"/>
          <p:cNvSpPr>
            <a:spLocks noChangeArrowheads="1"/>
          </p:cNvSpPr>
          <p:nvPr/>
        </p:nvSpPr>
        <p:spPr bwMode="auto">
          <a:xfrm>
            <a:off x="2514600" y="5562600"/>
            <a:ext cx="4419600" cy="304800"/>
          </a:xfrm>
          <a:prstGeom prst="rect">
            <a:avLst/>
          </a:prstGeom>
          <a:solidFill>
            <a:srgbClr val="33CC33"/>
          </a:solidFill>
          <a:ln w="9525">
            <a:solidFill>
              <a:srgbClr val="33CC33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B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 Third test.</a:t>
            </a:r>
          </a:p>
        </p:txBody>
      </p:sp>
      <p:sp>
        <p:nvSpPr>
          <p:cNvPr id="88067" name="Text Box 3"/>
          <p:cNvSpPr txBox="1">
            <a:spLocks noChangeArrowheads="1"/>
          </p:cNvSpPr>
          <p:nvPr/>
        </p:nvSpPr>
        <p:spPr bwMode="auto">
          <a:xfrm>
            <a:off x="304800" y="1295400"/>
            <a:ext cx="4038600" cy="56323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[</a:t>
            </a:r>
            <a:r>
              <a:rPr lang="fr-BE" sz="900" dirty="0" err="1">
                <a:solidFill>
                  <a:srgbClr val="2B91AF"/>
                </a:solidFill>
                <a:highlight>
                  <a:srgbClr val="FFFFFF"/>
                </a:highlight>
                <a:latin typeface="Consolas"/>
              </a:rPr>
              <a:t>TestClass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]</a:t>
            </a:r>
          </a:p>
          <a:p>
            <a:r>
              <a:rPr lang="fr-BE" sz="9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public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9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class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900" dirty="0" err="1">
                <a:solidFill>
                  <a:srgbClr val="2B91AF"/>
                </a:solidFill>
                <a:highlight>
                  <a:srgbClr val="FFFFFF"/>
                </a:highlight>
                <a:latin typeface="Consolas"/>
              </a:rPr>
              <a:t>GameTest</a:t>
            </a:r>
            <a:endParaRPr lang="fr-BE" sz="900" dirty="0">
              <a:solidFill>
                <a:srgbClr val="000000"/>
              </a:solidFill>
              <a:highlight>
                <a:srgbClr val="FFFFFF"/>
              </a:highlight>
              <a:latin typeface="Consolas"/>
            </a:endParaRP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{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</a:t>
            </a:r>
            <a:r>
              <a:rPr lang="fr-BE" sz="9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private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900" dirty="0">
                <a:solidFill>
                  <a:srgbClr val="2B91AF"/>
                </a:solidFill>
                <a:highlight>
                  <a:srgbClr val="FFFFFF"/>
                </a:highlight>
                <a:latin typeface="Consolas"/>
              </a:rPr>
              <a:t>Game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9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game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;</a:t>
            </a:r>
          </a:p>
          <a:p>
            <a:endParaRPr lang="fr-BE" sz="900" dirty="0">
              <a:solidFill>
                <a:srgbClr val="000000"/>
              </a:solidFill>
              <a:highlight>
                <a:srgbClr val="FFFFFF"/>
              </a:highlight>
              <a:latin typeface="Consolas"/>
            </a:endParaRP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[</a:t>
            </a:r>
            <a:r>
              <a:rPr lang="fr-BE" sz="900" dirty="0" err="1">
                <a:solidFill>
                  <a:srgbClr val="2B91AF"/>
                </a:solidFill>
                <a:highlight>
                  <a:srgbClr val="FFFFFF"/>
                </a:highlight>
                <a:latin typeface="Consolas"/>
              </a:rPr>
              <a:t>TestInitialize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]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</a:t>
            </a:r>
            <a:r>
              <a:rPr lang="fr-BE" sz="9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public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9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void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9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TestInitialize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()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{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</a:t>
            </a:r>
            <a:r>
              <a:rPr lang="fr-BE" sz="9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game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= </a:t>
            </a:r>
            <a:r>
              <a:rPr lang="fr-BE" sz="9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new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900" dirty="0">
                <a:solidFill>
                  <a:srgbClr val="2B91AF"/>
                </a:solidFill>
                <a:highlight>
                  <a:srgbClr val="FFFFFF"/>
                </a:highlight>
                <a:latin typeface="Consolas"/>
              </a:rPr>
              <a:t>Game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();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}</a:t>
            </a:r>
          </a:p>
          <a:p>
            <a:r>
              <a:rPr lang="en-US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</a:t>
            </a:r>
            <a:r>
              <a:rPr lang="en-US" sz="9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private</a:t>
            </a:r>
            <a:r>
              <a:rPr lang="en-US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en-US" sz="9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void</a:t>
            </a:r>
            <a:r>
              <a:rPr lang="en-US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en-US" sz="9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RollMany</a:t>
            </a:r>
            <a:r>
              <a:rPr lang="en-US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</a:t>
            </a:r>
            <a:r>
              <a:rPr lang="en-US" sz="9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int</a:t>
            </a:r>
            <a:r>
              <a:rPr lang="en-US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n, </a:t>
            </a:r>
            <a:r>
              <a:rPr lang="en-US" sz="9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int</a:t>
            </a:r>
            <a:r>
              <a:rPr lang="en-US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pins)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{</a:t>
            </a:r>
          </a:p>
          <a:p>
            <a:r>
              <a:rPr lang="nn-NO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</a:t>
            </a:r>
            <a:r>
              <a:rPr lang="nn-NO" sz="9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for</a:t>
            </a:r>
            <a:r>
              <a:rPr lang="nn-NO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(</a:t>
            </a:r>
            <a:r>
              <a:rPr lang="nn-NO" sz="9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int</a:t>
            </a:r>
            <a:r>
              <a:rPr lang="nn-NO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i = 0; i &lt; n; i++)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    </a:t>
            </a:r>
            <a:r>
              <a:rPr lang="fr-BE" sz="9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game.Roll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(pins);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}</a:t>
            </a:r>
          </a:p>
          <a:p>
            <a:endParaRPr lang="fr-BE" sz="900" dirty="0">
              <a:solidFill>
                <a:srgbClr val="000000"/>
              </a:solidFill>
              <a:highlight>
                <a:srgbClr val="FFFFFF"/>
              </a:highlight>
              <a:latin typeface="Consolas"/>
            </a:endParaRP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[</a:t>
            </a:r>
            <a:r>
              <a:rPr lang="fr-BE" sz="900" dirty="0" err="1">
                <a:solidFill>
                  <a:srgbClr val="2B91AF"/>
                </a:solidFill>
                <a:highlight>
                  <a:srgbClr val="FFFFFF"/>
                </a:highlight>
                <a:latin typeface="Consolas"/>
              </a:rPr>
              <a:t>TestMethod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]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</a:t>
            </a:r>
            <a:r>
              <a:rPr lang="fr-BE" sz="9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public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9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void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9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GutterGameTest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()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{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</a:t>
            </a:r>
            <a:r>
              <a:rPr lang="fr-BE" sz="9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RollMany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(20, 0);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</a:t>
            </a:r>
            <a:r>
              <a:rPr lang="fr-BE" sz="900" dirty="0" err="1">
                <a:solidFill>
                  <a:srgbClr val="2B91AF"/>
                </a:solidFill>
                <a:highlight>
                  <a:srgbClr val="FFFFFF"/>
                </a:highlight>
                <a:latin typeface="Consolas"/>
              </a:rPr>
              <a:t>Assert</a:t>
            </a:r>
            <a:r>
              <a:rPr lang="fr-BE" sz="9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.AreEqual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(0, </a:t>
            </a:r>
            <a:r>
              <a:rPr lang="fr-BE" sz="9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game.Score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);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}</a:t>
            </a:r>
          </a:p>
          <a:p>
            <a:endParaRPr lang="fr-BE" sz="900" dirty="0">
              <a:solidFill>
                <a:srgbClr val="000000"/>
              </a:solidFill>
              <a:highlight>
                <a:srgbClr val="FFFFFF"/>
              </a:highlight>
              <a:latin typeface="Consolas"/>
            </a:endParaRP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[</a:t>
            </a:r>
            <a:r>
              <a:rPr lang="fr-BE" sz="900" dirty="0" err="1">
                <a:solidFill>
                  <a:srgbClr val="2B91AF"/>
                </a:solidFill>
                <a:highlight>
                  <a:srgbClr val="FFFFFF"/>
                </a:highlight>
                <a:latin typeface="Consolas"/>
              </a:rPr>
              <a:t>TestMethod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]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</a:t>
            </a:r>
            <a:r>
              <a:rPr lang="fr-BE" sz="9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public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9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void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9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TestAllOnes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()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{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</a:t>
            </a:r>
            <a:r>
              <a:rPr lang="fr-BE" sz="9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RollMany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(20, 1);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</a:t>
            </a:r>
            <a:r>
              <a:rPr lang="fr-BE" sz="900" dirty="0" err="1">
                <a:solidFill>
                  <a:srgbClr val="2B91AF"/>
                </a:solidFill>
                <a:highlight>
                  <a:srgbClr val="FFFFFF"/>
                </a:highlight>
                <a:latin typeface="Consolas"/>
              </a:rPr>
              <a:t>Assert</a:t>
            </a:r>
            <a:r>
              <a:rPr lang="fr-BE" sz="9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.AreEqual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(20, </a:t>
            </a:r>
            <a:r>
              <a:rPr lang="fr-BE" sz="9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game.Score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);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}</a:t>
            </a:r>
          </a:p>
          <a:p>
            <a:endParaRPr lang="fr-BE" sz="900" dirty="0">
              <a:solidFill>
                <a:srgbClr val="000000"/>
              </a:solidFill>
              <a:highlight>
                <a:srgbClr val="FFFFFF"/>
              </a:highlight>
              <a:latin typeface="Consolas"/>
            </a:endParaRP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</a:t>
            </a:r>
            <a:r>
              <a:rPr lang="fr-BE" sz="900" dirty="0">
                <a:solidFill>
                  <a:srgbClr val="008000"/>
                </a:solidFill>
                <a:highlight>
                  <a:srgbClr val="FFFFFF"/>
                </a:highlight>
                <a:latin typeface="Consolas"/>
              </a:rPr>
              <a:t>//[</a:t>
            </a:r>
            <a:r>
              <a:rPr lang="fr-BE" sz="900" dirty="0" err="1">
                <a:solidFill>
                  <a:srgbClr val="008000"/>
                </a:solidFill>
                <a:highlight>
                  <a:srgbClr val="FFFFFF"/>
                </a:highlight>
                <a:latin typeface="Consolas"/>
              </a:rPr>
              <a:t>TestMethod</a:t>
            </a:r>
            <a:r>
              <a:rPr lang="fr-BE" sz="900" dirty="0">
                <a:solidFill>
                  <a:srgbClr val="008000"/>
                </a:solidFill>
                <a:highlight>
                  <a:srgbClr val="FFFFFF"/>
                </a:highlight>
                <a:latin typeface="Consolas"/>
              </a:rPr>
              <a:t>]</a:t>
            </a:r>
            <a:endParaRPr lang="fr-BE" sz="900" dirty="0">
              <a:solidFill>
                <a:srgbClr val="000000"/>
              </a:solidFill>
              <a:highlight>
                <a:srgbClr val="FFFFFF"/>
              </a:highlight>
              <a:latin typeface="Consolas"/>
            </a:endParaRP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</a:t>
            </a:r>
            <a:r>
              <a:rPr lang="fr-BE" sz="900" dirty="0">
                <a:solidFill>
                  <a:srgbClr val="008000"/>
                </a:solidFill>
                <a:highlight>
                  <a:srgbClr val="FFFFFF"/>
                </a:highlight>
                <a:latin typeface="Consolas"/>
              </a:rPr>
              <a:t>//public </a:t>
            </a:r>
            <a:r>
              <a:rPr lang="fr-BE" sz="900" dirty="0" err="1">
                <a:solidFill>
                  <a:srgbClr val="008000"/>
                </a:solidFill>
                <a:highlight>
                  <a:srgbClr val="FFFFFF"/>
                </a:highlight>
                <a:latin typeface="Consolas"/>
              </a:rPr>
              <a:t>void</a:t>
            </a:r>
            <a:r>
              <a:rPr lang="fr-BE" sz="900" dirty="0">
                <a:solidFill>
                  <a:srgbClr val="008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900" dirty="0" err="1">
                <a:solidFill>
                  <a:srgbClr val="008000"/>
                </a:solidFill>
                <a:highlight>
                  <a:srgbClr val="FFFFFF"/>
                </a:highlight>
                <a:latin typeface="Consolas"/>
              </a:rPr>
              <a:t>TestOneSpare</a:t>
            </a:r>
            <a:r>
              <a:rPr lang="fr-BE" sz="900" dirty="0">
                <a:solidFill>
                  <a:srgbClr val="008000"/>
                </a:solidFill>
                <a:highlight>
                  <a:srgbClr val="FFFFFF"/>
                </a:highlight>
                <a:latin typeface="Consolas"/>
              </a:rPr>
              <a:t>()</a:t>
            </a:r>
            <a:endParaRPr lang="fr-BE" sz="900" dirty="0">
              <a:solidFill>
                <a:srgbClr val="000000"/>
              </a:solidFill>
              <a:highlight>
                <a:srgbClr val="FFFFFF"/>
              </a:highlight>
              <a:latin typeface="Consolas"/>
            </a:endParaRP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</a:t>
            </a:r>
            <a:r>
              <a:rPr lang="fr-BE" sz="900" dirty="0">
                <a:solidFill>
                  <a:srgbClr val="008000"/>
                </a:solidFill>
                <a:highlight>
                  <a:srgbClr val="FFFFFF"/>
                </a:highlight>
                <a:latin typeface="Consolas"/>
              </a:rPr>
              <a:t>//{</a:t>
            </a:r>
            <a:endParaRPr lang="fr-BE" sz="900" dirty="0">
              <a:solidFill>
                <a:srgbClr val="000000"/>
              </a:solidFill>
              <a:highlight>
                <a:srgbClr val="FFFFFF"/>
              </a:highlight>
              <a:latin typeface="Consolas"/>
            </a:endParaRP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</a:t>
            </a:r>
            <a:r>
              <a:rPr lang="fr-BE" sz="900" dirty="0">
                <a:solidFill>
                  <a:srgbClr val="008000"/>
                </a:solidFill>
                <a:highlight>
                  <a:srgbClr val="FFFFFF"/>
                </a:highlight>
                <a:latin typeface="Consolas"/>
              </a:rPr>
              <a:t>//    </a:t>
            </a:r>
            <a:r>
              <a:rPr lang="fr-BE" sz="900" dirty="0" err="1">
                <a:solidFill>
                  <a:srgbClr val="008000"/>
                </a:solidFill>
                <a:highlight>
                  <a:srgbClr val="FFFFFF"/>
                </a:highlight>
                <a:latin typeface="Consolas"/>
              </a:rPr>
              <a:t>game.Roll</a:t>
            </a:r>
            <a:r>
              <a:rPr lang="fr-BE" sz="900" dirty="0">
                <a:solidFill>
                  <a:srgbClr val="008000"/>
                </a:solidFill>
                <a:highlight>
                  <a:srgbClr val="FFFFFF"/>
                </a:highlight>
                <a:latin typeface="Consolas"/>
              </a:rPr>
              <a:t>(5);</a:t>
            </a:r>
            <a:endParaRPr lang="fr-BE" sz="900" dirty="0">
              <a:solidFill>
                <a:srgbClr val="000000"/>
              </a:solidFill>
              <a:highlight>
                <a:srgbClr val="FFFFFF"/>
              </a:highlight>
              <a:latin typeface="Consolas"/>
            </a:endParaRP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</a:t>
            </a:r>
            <a:r>
              <a:rPr lang="fr-BE" sz="900" dirty="0">
                <a:solidFill>
                  <a:srgbClr val="008000"/>
                </a:solidFill>
                <a:highlight>
                  <a:srgbClr val="FFFFFF"/>
                </a:highlight>
                <a:latin typeface="Consolas"/>
              </a:rPr>
              <a:t>//    </a:t>
            </a:r>
            <a:r>
              <a:rPr lang="fr-BE" sz="900" dirty="0" err="1">
                <a:solidFill>
                  <a:srgbClr val="008000"/>
                </a:solidFill>
                <a:highlight>
                  <a:srgbClr val="FFFFFF"/>
                </a:highlight>
                <a:latin typeface="Consolas"/>
              </a:rPr>
              <a:t>game.Roll</a:t>
            </a:r>
            <a:r>
              <a:rPr lang="fr-BE" sz="900" dirty="0">
                <a:solidFill>
                  <a:srgbClr val="008000"/>
                </a:solidFill>
                <a:highlight>
                  <a:srgbClr val="FFFFFF"/>
                </a:highlight>
                <a:latin typeface="Consolas"/>
              </a:rPr>
              <a:t>(5); // </a:t>
            </a:r>
            <a:r>
              <a:rPr lang="fr-BE" sz="900" dirty="0" err="1">
                <a:solidFill>
                  <a:srgbClr val="008000"/>
                </a:solidFill>
                <a:highlight>
                  <a:srgbClr val="FFFFFF"/>
                </a:highlight>
                <a:latin typeface="Consolas"/>
              </a:rPr>
              <a:t>Spare</a:t>
            </a:r>
            <a:endParaRPr lang="fr-BE" sz="900" dirty="0">
              <a:solidFill>
                <a:srgbClr val="000000"/>
              </a:solidFill>
              <a:highlight>
                <a:srgbClr val="FFFFFF"/>
              </a:highlight>
              <a:latin typeface="Consolas"/>
            </a:endParaRP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</a:t>
            </a:r>
            <a:r>
              <a:rPr lang="fr-BE" sz="900" dirty="0">
                <a:solidFill>
                  <a:srgbClr val="008000"/>
                </a:solidFill>
                <a:highlight>
                  <a:srgbClr val="FFFFFF"/>
                </a:highlight>
                <a:latin typeface="Consolas"/>
              </a:rPr>
              <a:t>//    </a:t>
            </a:r>
            <a:r>
              <a:rPr lang="fr-BE" sz="900" dirty="0" err="1">
                <a:solidFill>
                  <a:srgbClr val="008000"/>
                </a:solidFill>
                <a:highlight>
                  <a:srgbClr val="FFFFFF"/>
                </a:highlight>
                <a:latin typeface="Consolas"/>
              </a:rPr>
              <a:t>game.Roll</a:t>
            </a:r>
            <a:r>
              <a:rPr lang="fr-BE" sz="900" dirty="0">
                <a:solidFill>
                  <a:srgbClr val="008000"/>
                </a:solidFill>
                <a:highlight>
                  <a:srgbClr val="FFFFFF"/>
                </a:highlight>
                <a:latin typeface="Consolas"/>
              </a:rPr>
              <a:t>(3);</a:t>
            </a:r>
            <a:endParaRPr lang="fr-BE" sz="900" dirty="0">
              <a:solidFill>
                <a:srgbClr val="000000"/>
              </a:solidFill>
              <a:highlight>
                <a:srgbClr val="FFFFFF"/>
              </a:highlight>
              <a:latin typeface="Consolas"/>
            </a:endParaRP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</a:t>
            </a:r>
            <a:r>
              <a:rPr lang="fr-BE" sz="900" dirty="0">
                <a:solidFill>
                  <a:srgbClr val="008000"/>
                </a:solidFill>
                <a:highlight>
                  <a:srgbClr val="FFFFFF"/>
                </a:highlight>
                <a:latin typeface="Consolas"/>
              </a:rPr>
              <a:t>//    </a:t>
            </a:r>
            <a:r>
              <a:rPr lang="fr-BE" sz="900" dirty="0" err="1">
                <a:solidFill>
                  <a:srgbClr val="008000"/>
                </a:solidFill>
                <a:highlight>
                  <a:srgbClr val="FFFFFF"/>
                </a:highlight>
                <a:latin typeface="Consolas"/>
              </a:rPr>
              <a:t>RollMany</a:t>
            </a:r>
            <a:r>
              <a:rPr lang="fr-BE" sz="900" dirty="0">
                <a:solidFill>
                  <a:srgbClr val="008000"/>
                </a:solidFill>
                <a:highlight>
                  <a:srgbClr val="FFFFFF"/>
                </a:highlight>
                <a:latin typeface="Consolas"/>
              </a:rPr>
              <a:t>(17, 0);</a:t>
            </a:r>
            <a:endParaRPr lang="fr-BE" sz="900" dirty="0">
              <a:solidFill>
                <a:srgbClr val="000000"/>
              </a:solidFill>
              <a:highlight>
                <a:srgbClr val="FFFFFF"/>
              </a:highlight>
              <a:latin typeface="Consolas"/>
            </a:endParaRP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</a:t>
            </a:r>
            <a:r>
              <a:rPr lang="fr-BE" sz="900" dirty="0">
                <a:solidFill>
                  <a:srgbClr val="008000"/>
                </a:solidFill>
                <a:highlight>
                  <a:srgbClr val="FFFFFF"/>
                </a:highlight>
                <a:latin typeface="Consolas"/>
              </a:rPr>
              <a:t>//    </a:t>
            </a:r>
            <a:r>
              <a:rPr lang="fr-BE" sz="900" dirty="0" err="1">
                <a:solidFill>
                  <a:srgbClr val="008000"/>
                </a:solidFill>
                <a:highlight>
                  <a:srgbClr val="FFFFFF"/>
                </a:highlight>
                <a:latin typeface="Consolas"/>
              </a:rPr>
              <a:t>Assert.AreEqual</a:t>
            </a:r>
            <a:r>
              <a:rPr lang="fr-BE" sz="900" dirty="0">
                <a:solidFill>
                  <a:srgbClr val="008000"/>
                </a:solidFill>
                <a:highlight>
                  <a:srgbClr val="FFFFFF"/>
                </a:highlight>
                <a:latin typeface="Consolas"/>
              </a:rPr>
              <a:t>(16, </a:t>
            </a:r>
            <a:r>
              <a:rPr lang="fr-BE" sz="900" dirty="0" err="1">
                <a:solidFill>
                  <a:srgbClr val="008000"/>
                </a:solidFill>
                <a:highlight>
                  <a:srgbClr val="FFFFFF"/>
                </a:highlight>
                <a:latin typeface="Consolas"/>
              </a:rPr>
              <a:t>game.Score</a:t>
            </a:r>
            <a:r>
              <a:rPr lang="fr-BE" sz="900" dirty="0">
                <a:solidFill>
                  <a:srgbClr val="008000"/>
                </a:solidFill>
                <a:highlight>
                  <a:srgbClr val="FFFFFF"/>
                </a:highlight>
                <a:latin typeface="Consolas"/>
              </a:rPr>
              <a:t>);</a:t>
            </a:r>
            <a:endParaRPr lang="fr-BE" sz="900" dirty="0">
              <a:solidFill>
                <a:srgbClr val="000000"/>
              </a:solidFill>
              <a:highlight>
                <a:srgbClr val="FFFFFF"/>
              </a:highlight>
              <a:latin typeface="Consolas"/>
            </a:endParaRP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</a:t>
            </a:r>
            <a:r>
              <a:rPr lang="fr-BE" sz="900" dirty="0">
                <a:solidFill>
                  <a:srgbClr val="008000"/>
                </a:solidFill>
                <a:highlight>
                  <a:srgbClr val="FFFFFF"/>
                </a:highlight>
                <a:latin typeface="Consolas"/>
              </a:rPr>
              <a:t>//}</a:t>
            </a:r>
            <a:endParaRPr lang="fr-BE" sz="900" dirty="0">
              <a:solidFill>
                <a:srgbClr val="000000"/>
              </a:solidFill>
              <a:highlight>
                <a:srgbClr val="FFFFFF"/>
              </a:highlight>
              <a:latin typeface="Consolas"/>
            </a:endParaRP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}</a:t>
            </a:r>
          </a:p>
        </p:txBody>
      </p:sp>
      <p:sp>
        <p:nvSpPr>
          <p:cNvPr id="88068" name="Line 4"/>
          <p:cNvSpPr>
            <a:spLocks noChangeShapeType="1"/>
          </p:cNvSpPr>
          <p:nvPr/>
        </p:nvSpPr>
        <p:spPr bwMode="auto">
          <a:xfrm>
            <a:off x="4724400" y="1219200"/>
            <a:ext cx="0" cy="5257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BE"/>
          </a:p>
        </p:txBody>
      </p:sp>
      <p:sp>
        <p:nvSpPr>
          <p:cNvPr id="88069" name="Text Box 5"/>
          <p:cNvSpPr txBox="1">
            <a:spLocks noChangeArrowheads="1"/>
          </p:cNvSpPr>
          <p:nvPr/>
        </p:nvSpPr>
        <p:spPr bwMode="auto">
          <a:xfrm>
            <a:off x="4800600" y="1295400"/>
            <a:ext cx="4038600" cy="24468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fr-BE" sz="9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public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9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class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900" dirty="0">
                <a:solidFill>
                  <a:srgbClr val="2B91AF"/>
                </a:solidFill>
                <a:highlight>
                  <a:srgbClr val="FFFFFF"/>
                </a:highlight>
                <a:latin typeface="Consolas"/>
              </a:rPr>
              <a:t>Game</a:t>
            </a:r>
            <a:endParaRPr lang="fr-BE" sz="900" dirty="0">
              <a:solidFill>
                <a:srgbClr val="000000"/>
              </a:solidFill>
              <a:highlight>
                <a:srgbClr val="FFFFFF"/>
              </a:highlight>
              <a:latin typeface="Consolas"/>
            </a:endParaRP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{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</a:t>
            </a:r>
            <a:r>
              <a:rPr lang="fr-BE" sz="9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private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9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int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score;</a:t>
            </a:r>
          </a:p>
          <a:p>
            <a:r>
              <a:rPr lang="en-US" sz="900" b="1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</a:t>
            </a:r>
            <a:r>
              <a:rPr lang="en-US" sz="900" b="1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private</a:t>
            </a:r>
            <a:r>
              <a:rPr lang="en-US" sz="900" b="1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en-US" sz="900" b="1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int</a:t>
            </a:r>
            <a:r>
              <a:rPr lang="en-US" sz="900" b="1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[] rolls = </a:t>
            </a:r>
            <a:r>
              <a:rPr lang="en-US" sz="900" b="1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new</a:t>
            </a:r>
            <a:r>
              <a:rPr lang="en-US" sz="900" b="1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en-US" sz="900" b="1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int</a:t>
            </a:r>
            <a:r>
              <a:rPr lang="en-US" sz="900" b="1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[21];</a:t>
            </a:r>
          </a:p>
          <a:p>
            <a:r>
              <a:rPr lang="fr-BE" sz="900" b="1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</a:t>
            </a:r>
            <a:r>
              <a:rPr lang="fr-BE" sz="900" b="1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private</a:t>
            </a:r>
            <a:r>
              <a:rPr lang="fr-BE" sz="900" b="1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900" b="1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int</a:t>
            </a:r>
            <a:r>
              <a:rPr lang="fr-BE" sz="900" b="1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900" b="1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currentRoll</a:t>
            </a:r>
            <a:r>
              <a:rPr lang="fr-BE" sz="900" b="1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= 0;</a:t>
            </a:r>
          </a:p>
          <a:p>
            <a:endParaRPr lang="fr-BE" sz="900" dirty="0">
              <a:solidFill>
                <a:srgbClr val="000000"/>
              </a:solidFill>
              <a:highlight>
                <a:srgbClr val="FFFFFF"/>
              </a:highlight>
              <a:latin typeface="Consolas"/>
            </a:endParaRP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</a:t>
            </a:r>
            <a:r>
              <a:rPr lang="fr-BE" sz="9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public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9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void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Roll(</a:t>
            </a:r>
            <a:r>
              <a:rPr lang="fr-BE" sz="9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int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pins)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{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</a:t>
            </a:r>
            <a:r>
              <a:rPr lang="fr-BE" sz="9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this</a:t>
            </a:r>
            <a:r>
              <a:rPr lang="fr-BE" sz="9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.score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+= pins;</a:t>
            </a:r>
          </a:p>
          <a:p>
            <a:r>
              <a:rPr lang="fr-BE" sz="900" b="1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</a:t>
            </a:r>
            <a:r>
              <a:rPr lang="fr-BE" sz="900" b="1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this</a:t>
            </a:r>
            <a:r>
              <a:rPr lang="fr-BE" sz="900" b="1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.rolls</a:t>
            </a:r>
            <a:r>
              <a:rPr lang="fr-BE" sz="900" b="1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[</a:t>
            </a:r>
            <a:r>
              <a:rPr lang="fr-BE" sz="900" b="1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currentRoll</a:t>
            </a:r>
            <a:r>
              <a:rPr lang="fr-BE" sz="900" b="1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++] = pins;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}</a:t>
            </a:r>
          </a:p>
          <a:p>
            <a:endParaRPr lang="fr-BE" sz="900" dirty="0">
              <a:solidFill>
                <a:srgbClr val="000000"/>
              </a:solidFill>
              <a:highlight>
                <a:srgbClr val="FFFFFF"/>
              </a:highlight>
              <a:latin typeface="Consolas"/>
            </a:endParaRP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</a:t>
            </a:r>
            <a:r>
              <a:rPr lang="fr-BE" sz="9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public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9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int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Score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{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</a:t>
            </a:r>
            <a:r>
              <a:rPr lang="fr-BE" sz="9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get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{ </a:t>
            </a:r>
            <a:r>
              <a:rPr lang="fr-BE" sz="9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return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9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this</a:t>
            </a:r>
            <a:r>
              <a:rPr lang="fr-BE" sz="9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.score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; }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}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}</a:t>
            </a:r>
          </a:p>
        </p:txBody>
      </p:sp>
      <p:sp>
        <p:nvSpPr>
          <p:cNvPr id="88070" name="Text Box 6"/>
          <p:cNvSpPr txBox="1">
            <a:spLocks noChangeArrowheads="1"/>
          </p:cNvSpPr>
          <p:nvPr/>
        </p:nvSpPr>
        <p:spPr bwMode="auto">
          <a:xfrm>
            <a:off x="152400" y="228600"/>
            <a:ext cx="2209800" cy="254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1000">
                <a:latin typeface="Bradley Hand ITC" pitchFamily="66" charset="0"/>
              </a:rPr>
              <a:t>- ugly comment in test.</a:t>
            </a:r>
          </a:p>
        </p:txBody>
      </p:sp>
      <p:sp>
        <p:nvSpPr>
          <p:cNvPr id="88071" name="Rectangle 7"/>
          <p:cNvSpPr>
            <a:spLocks noChangeArrowheads="1"/>
          </p:cNvSpPr>
          <p:nvPr/>
        </p:nvSpPr>
        <p:spPr bwMode="auto">
          <a:xfrm>
            <a:off x="2514600" y="5562600"/>
            <a:ext cx="4419600" cy="304800"/>
          </a:xfrm>
          <a:prstGeom prst="rect">
            <a:avLst/>
          </a:prstGeom>
          <a:solidFill>
            <a:srgbClr val="33CC33"/>
          </a:solidFill>
          <a:ln w="9525">
            <a:solidFill>
              <a:srgbClr val="33CC33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B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 Third test.</a:t>
            </a:r>
          </a:p>
        </p:txBody>
      </p:sp>
      <p:sp>
        <p:nvSpPr>
          <p:cNvPr id="90115" name="Text Box 3"/>
          <p:cNvSpPr txBox="1">
            <a:spLocks noChangeArrowheads="1"/>
          </p:cNvSpPr>
          <p:nvPr/>
        </p:nvSpPr>
        <p:spPr bwMode="auto">
          <a:xfrm>
            <a:off x="304800" y="1295400"/>
            <a:ext cx="4038600" cy="56323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[</a:t>
            </a:r>
            <a:r>
              <a:rPr lang="fr-BE" sz="900" dirty="0" err="1">
                <a:solidFill>
                  <a:srgbClr val="2B91AF"/>
                </a:solidFill>
                <a:highlight>
                  <a:srgbClr val="FFFFFF"/>
                </a:highlight>
                <a:latin typeface="Consolas"/>
              </a:rPr>
              <a:t>TestClass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]</a:t>
            </a:r>
          </a:p>
          <a:p>
            <a:r>
              <a:rPr lang="fr-BE" sz="9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public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9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class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900" dirty="0" err="1">
                <a:solidFill>
                  <a:srgbClr val="2B91AF"/>
                </a:solidFill>
                <a:highlight>
                  <a:srgbClr val="FFFFFF"/>
                </a:highlight>
                <a:latin typeface="Consolas"/>
              </a:rPr>
              <a:t>GameTest</a:t>
            </a:r>
            <a:endParaRPr lang="fr-BE" sz="900" dirty="0">
              <a:solidFill>
                <a:srgbClr val="000000"/>
              </a:solidFill>
              <a:highlight>
                <a:srgbClr val="FFFFFF"/>
              </a:highlight>
              <a:latin typeface="Consolas"/>
            </a:endParaRP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{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</a:t>
            </a:r>
            <a:r>
              <a:rPr lang="fr-BE" sz="9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private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900" dirty="0">
                <a:solidFill>
                  <a:srgbClr val="2B91AF"/>
                </a:solidFill>
                <a:highlight>
                  <a:srgbClr val="FFFFFF"/>
                </a:highlight>
                <a:latin typeface="Consolas"/>
              </a:rPr>
              <a:t>Game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9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game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;</a:t>
            </a:r>
          </a:p>
          <a:p>
            <a:endParaRPr lang="fr-BE" sz="900" dirty="0">
              <a:solidFill>
                <a:srgbClr val="000000"/>
              </a:solidFill>
              <a:highlight>
                <a:srgbClr val="FFFFFF"/>
              </a:highlight>
              <a:latin typeface="Consolas"/>
            </a:endParaRP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[</a:t>
            </a:r>
            <a:r>
              <a:rPr lang="fr-BE" sz="900" dirty="0" err="1">
                <a:solidFill>
                  <a:srgbClr val="2B91AF"/>
                </a:solidFill>
                <a:highlight>
                  <a:srgbClr val="FFFFFF"/>
                </a:highlight>
                <a:latin typeface="Consolas"/>
              </a:rPr>
              <a:t>TestInitialize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]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</a:t>
            </a:r>
            <a:r>
              <a:rPr lang="fr-BE" sz="9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public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9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void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9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TestInitialize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()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{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</a:t>
            </a:r>
            <a:r>
              <a:rPr lang="fr-BE" sz="9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game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= </a:t>
            </a:r>
            <a:r>
              <a:rPr lang="fr-BE" sz="9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new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900" dirty="0">
                <a:solidFill>
                  <a:srgbClr val="2B91AF"/>
                </a:solidFill>
                <a:highlight>
                  <a:srgbClr val="FFFFFF"/>
                </a:highlight>
                <a:latin typeface="Consolas"/>
              </a:rPr>
              <a:t>Game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();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}</a:t>
            </a:r>
          </a:p>
          <a:p>
            <a:r>
              <a:rPr lang="en-US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</a:t>
            </a:r>
            <a:r>
              <a:rPr lang="en-US" sz="9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private</a:t>
            </a:r>
            <a:r>
              <a:rPr lang="en-US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en-US" sz="9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void</a:t>
            </a:r>
            <a:r>
              <a:rPr lang="en-US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en-US" sz="9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RollMany</a:t>
            </a:r>
            <a:r>
              <a:rPr lang="en-US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</a:t>
            </a:r>
            <a:r>
              <a:rPr lang="en-US" sz="9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int</a:t>
            </a:r>
            <a:r>
              <a:rPr lang="en-US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n, </a:t>
            </a:r>
            <a:r>
              <a:rPr lang="en-US" sz="9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int</a:t>
            </a:r>
            <a:r>
              <a:rPr lang="en-US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pins)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{</a:t>
            </a:r>
          </a:p>
          <a:p>
            <a:r>
              <a:rPr lang="nn-NO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</a:t>
            </a:r>
            <a:r>
              <a:rPr lang="nn-NO" sz="9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for</a:t>
            </a:r>
            <a:r>
              <a:rPr lang="nn-NO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(</a:t>
            </a:r>
            <a:r>
              <a:rPr lang="nn-NO" sz="9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int</a:t>
            </a:r>
            <a:r>
              <a:rPr lang="nn-NO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i = 0; i &lt; n; i++)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    </a:t>
            </a:r>
            <a:r>
              <a:rPr lang="fr-BE" sz="9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game.Roll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(pins);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}</a:t>
            </a:r>
          </a:p>
          <a:p>
            <a:endParaRPr lang="fr-BE" sz="900" dirty="0">
              <a:solidFill>
                <a:srgbClr val="000000"/>
              </a:solidFill>
              <a:highlight>
                <a:srgbClr val="FFFFFF"/>
              </a:highlight>
              <a:latin typeface="Consolas"/>
            </a:endParaRP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[</a:t>
            </a:r>
            <a:r>
              <a:rPr lang="fr-BE" sz="900" dirty="0" err="1">
                <a:solidFill>
                  <a:srgbClr val="2B91AF"/>
                </a:solidFill>
                <a:highlight>
                  <a:srgbClr val="FFFFFF"/>
                </a:highlight>
                <a:latin typeface="Consolas"/>
              </a:rPr>
              <a:t>TestMethod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]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</a:t>
            </a:r>
            <a:r>
              <a:rPr lang="fr-BE" sz="9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public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9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void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9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GutterGameTest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()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{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</a:t>
            </a:r>
            <a:r>
              <a:rPr lang="fr-BE" sz="9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RollMany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(20, 0);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</a:t>
            </a:r>
            <a:r>
              <a:rPr lang="fr-BE" sz="900" dirty="0" err="1">
                <a:solidFill>
                  <a:srgbClr val="2B91AF"/>
                </a:solidFill>
                <a:highlight>
                  <a:srgbClr val="FFFFFF"/>
                </a:highlight>
                <a:latin typeface="Consolas"/>
              </a:rPr>
              <a:t>Assert</a:t>
            </a:r>
            <a:r>
              <a:rPr lang="fr-BE" sz="9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.AreEqual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(0, </a:t>
            </a:r>
            <a:r>
              <a:rPr lang="fr-BE" sz="9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game.Score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);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}</a:t>
            </a:r>
          </a:p>
          <a:p>
            <a:endParaRPr lang="fr-BE" sz="900" dirty="0">
              <a:solidFill>
                <a:srgbClr val="000000"/>
              </a:solidFill>
              <a:highlight>
                <a:srgbClr val="FFFFFF"/>
              </a:highlight>
              <a:latin typeface="Consolas"/>
            </a:endParaRP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[</a:t>
            </a:r>
            <a:r>
              <a:rPr lang="fr-BE" sz="900" dirty="0" err="1">
                <a:solidFill>
                  <a:srgbClr val="2B91AF"/>
                </a:solidFill>
                <a:highlight>
                  <a:srgbClr val="FFFFFF"/>
                </a:highlight>
                <a:latin typeface="Consolas"/>
              </a:rPr>
              <a:t>TestMethod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]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</a:t>
            </a:r>
            <a:r>
              <a:rPr lang="fr-BE" sz="9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public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9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void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9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TestAllOnes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()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{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</a:t>
            </a:r>
            <a:r>
              <a:rPr lang="fr-BE" sz="9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RollMany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(20, 1);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</a:t>
            </a:r>
            <a:r>
              <a:rPr lang="fr-BE" sz="900" dirty="0" err="1">
                <a:solidFill>
                  <a:srgbClr val="2B91AF"/>
                </a:solidFill>
                <a:highlight>
                  <a:srgbClr val="FFFFFF"/>
                </a:highlight>
                <a:latin typeface="Consolas"/>
              </a:rPr>
              <a:t>Assert</a:t>
            </a:r>
            <a:r>
              <a:rPr lang="fr-BE" sz="9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.AreEqual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(20, </a:t>
            </a:r>
            <a:r>
              <a:rPr lang="fr-BE" sz="9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game.Score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);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}</a:t>
            </a:r>
          </a:p>
          <a:p>
            <a:endParaRPr lang="fr-BE" sz="900" dirty="0">
              <a:solidFill>
                <a:srgbClr val="000000"/>
              </a:solidFill>
              <a:highlight>
                <a:srgbClr val="FFFFFF"/>
              </a:highlight>
              <a:latin typeface="Consolas"/>
            </a:endParaRP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</a:t>
            </a:r>
            <a:r>
              <a:rPr lang="fr-BE" sz="900" dirty="0">
                <a:solidFill>
                  <a:srgbClr val="008000"/>
                </a:solidFill>
                <a:highlight>
                  <a:srgbClr val="FFFFFF"/>
                </a:highlight>
                <a:latin typeface="Consolas"/>
              </a:rPr>
              <a:t>//[</a:t>
            </a:r>
            <a:r>
              <a:rPr lang="fr-BE" sz="900" dirty="0" err="1">
                <a:solidFill>
                  <a:srgbClr val="008000"/>
                </a:solidFill>
                <a:highlight>
                  <a:srgbClr val="FFFFFF"/>
                </a:highlight>
                <a:latin typeface="Consolas"/>
              </a:rPr>
              <a:t>TestMethod</a:t>
            </a:r>
            <a:r>
              <a:rPr lang="fr-BE" sz="900" dirty="0">
                <a:solidFill>
                  <a:srgbClr val="008000"/>
                </a:solidFill>
                <a:highlight>
                  <a:srgbClr val="FFFFFF"/>
                </a:highlight>
                <a:latin typeface="Consolas"/>
              </a:rPr>
              <a:t>]</a:t>
            </a:r>
            <a:endParaRPr lang="fr-BE" sz="900" dirty="0">
              <a:solidFill>
                <a:srgbClr val="000000"/>
              </a:solidFill>
              <a:highlight>
                <a:srgbClr val="FFFFFF"/>
              </a:highlight>
              <a:latin typeface="Consolas"/>
            </a:endParaRP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</a:t>
            </a:r>
            <a:r>
              <a:rPr lang="fr-BE" sz="900" dirty="0">
                <a:solidFill>
                  <a:srgbClr val="008000"/>
                </a:solidFill>
                <a:highlight>
                  <a:srgbClr val="FFFFFF"/>
                </a:highlight>
                <a:latin typeface="Consolas"/>
              </a:rPr>
              <a:t>//public </a:t>
            </a:r>
            <a:r>
              <a:rPr lang="fr-BE" sz="900" dirty="0" err="1">
                <a:solidFill>
                  <a:srgbClr val="008000"/>
                </a:solidFill>
                <a:highlight>
                  <a:srgbClr val="FFFFFF"/>
                </a:highlight>
                <a:latin typeface="Consolas"/>
              </a:rPr>
              <a:t>void</a:t>
            </a:r>
            <a:r>
              <a:rPr lang="fr-BE" sz="900" dirty="0">
                <a:solidFill>
                  <a:srgbClr val="008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900" dirty="0" err="1">
                <a:solidFill>
                  <a:srgbClr val="008000"/>
                </a:solidFill>
                <a:highlight>
                  <a:srgbClr val="FFFFFF"/>
                </a:highlight>
                <a:latin typeface="Consolas"/>
              </a:rPr>
              <a:t>TestOneSpare</a:t>
            </a:r>
            <a:r>
              <a:rPr lang="fr-BE" sz="900" dirty="0">
                <a:solidFill>
                  <a:srgbClr val="008000"/>
                </a:solidFill>
                <a:highlight>
                  <a:srgbClr val="FFFFFF"/>
                </a:highlight>
                <a:latin typeface="Consolas"/>
              </a:rPr>
              <a:t>()</a:t>
            </a:r>
            <a:endParaRPr lang="fr-BE" sz="900" dirty="0">
              <a:solidFill>
                <a:srgbClr val="000000"/>
              </a:solidFill>
              <a:highlight>
                <a:srgbClr val="FFFFFF"/>
              </a:highlight>
              <a:latin typeface="Consolas"/>
            </a:endParaRP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</a:t>
            </a:r>
            <a:r>
              <a:rPr lang="fr-BE" sz="900" dirty="0">
                <a:solidFill>
                  <a:srgbClr val="008000"/>
                </a:solidFill>
                <a:highlight>
                  <a:srgbClr val="FFFFFF"/>
                </a:highlight>
                <a:latin typeface="Consolas"/>
              </a:rPr>
              <a:t>//{</a:t>
            </a:r>
            <a:endParaRPr lang="fr-BE" sz="900" dirty="0">
              <a:solidFill>
                <a:srgbClr val="000000"/>
              </a:solidFill>
              <a:highlight>
                <a:srgbClr val="FFFFFF"/>
              </a:highlight>
              <a:latin typeface="Consolas"/>
            </a:endParaRP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</a:t>
            </a:r>
            <a:r>
              <a:rPr lang="fr-BE" sz="900" dirty="0">
                <a:solidFill>
                  <a:srgbClr val="008000"/>
                </a:solidFill>
                <a:highlight>
                  <a:srgbClr val="FFFFFF"/>
                </a:highlight>
                <a:latin typeface="Consolas"/>
              </a:rPr>
              <a:t>//    </a:t>
            </a:r>
            <a:r>
              <a:rPr lang="fr-BE" sz="900" dirty="0" err="1">
                <a:solidFill>
                  <a:srgbClr val="008000"/>
                </a:solidFill>
                <a:highlight>
                  <a:srgbClr val="FFFFFF"/>
                </a:highlight>
                <a:latin typeface="Consolas"/>
              </a:rPr>
              <a:t>game.Roll</a:t>
            </a:r>
            <a:r>
              <a:rPr lang="fr-BE" sz="900" dirty="0">
                <a:solidFill>
                  <a:srgbClr val="008000"/>
                </a:solidFill>
                <a:highlight>
                  <a:srgbClr val="FFFFFF"/>
                </a:highlight>
                <a:latin typeface="Consolas"/>
              </a:rPr>
              <a:t>(5);</a:t>
            </a:r>
            <a:endParaRPr lang="fr-BE" sz="900" dirty="0">
              <a:solidFill>
                <a:srgbClr val="000000"/>
              </a:solidFill>
              <a:highlight>
                <a:srgbClr val="FFFFFF"/>
              </a:highlight>
              <a:latin typeface="Consolas"/>
            </a:endParaRP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</a:t>
            </a:r>
            <a:r>
              <a:rPr lang="fr-BE" sz="900" dirty="0">
                <a:solidFill>
                  <a:srgbClr val="008000"/>
                </a:solidFill>
                <a:highlight>
                  <a:srgbClr val="FFFFFF"/>
                </a:highlight>
                <a:latin typeface="Consolas"/>
              </a:rPr>
              <a:t>//    </a:t>
            </a:r>
            <a:r>
              <a:rPr lang="fr-BE" sz="900" dirty="0" err="1">
                <a:solidFill>
                  <a:srgbClr val="008000"/>
                </a:solidFill>
                <a:highlight>
                  <a:srgbClr val="FFFFFF"/>
                </a:highlight>
                <a:latin typeface="Consolas"/>
              </a:rPr>
              <a:t>game.Roll</a:t>
            </a:r>
            <a:r>
              <a:rPr lang="fr-BE" sz="900" dirty="0">
                <a:solidFill>
                  <a:srgbClr val="008000"/>
                </a:solidFill>
                <a:highlight>
                  <a:srgbClr val="FFFFFF"/>
                </a:highlight>
                <a:latin typeface="Consolas"/>
              </a:rPr>
              <a:t>(5); // </a:t>
            </a:r>
            <a:r>
              <a:rPr lang="fr-BE" sz="900" dirty="0" err="1">
                <a:solidFill>
                  <a:srgbClr val="008000"/>
                </a:solidFill>
                <a:highlight>
                  <a:srgbClr val="FFFFFF"/>
                </a:highlight>
                <a:latin typeface="Consolas"/>
              </a:rPr>
              <a:t>Spare</a:t>
            </a:r>
            <a:endParaRPr lang="fr-BE" sz="900" dirty="0">
              <a:solidFill>
                <a:srgbClr val="000000"/>
              </a:solidFill>
              <a:highlight>
                <a:srgbClr val="FFFFFF"/>
              </a:highlight>
              <a:latin typeface="Consolas"/>
            </a:endParaRP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</a:t>
            </a:r>
            <a:r>
              <a:rPr lang="fr-BE" sz="900" dirty="0">
                <a:solidFill>
                  <a:srgbClr val="008000"/>
                </a:solidFill>
                <a:highlight>
                  <a:srgbClr val="FFFFFF"/>
                </a:highlight>
                <a:latin typeface="Consolas"/>
              </a:rPr>
              <a:t>//    </a:t>
            </a:r>
            <a:r>
              <a:rPr lang="fr-BE" sz="900" dirty="0" err="1">
                <a:solidFill>
                  <a:srgbClr val="008000"/>
                </a:solidFill>
                <a:highlight>
                  <a:srgbClr val="FFFFFF"/>
                </a:highlight>
                <a:latin typeface="Consolas"/>
              </a:rPr>
              <a:t>game.Roll</a:t>
            </a:r>
            <a:r>
              <a:rPr lang="fr-BE" sz="900" dirty="0">
                <a:solidFill>
                  <a:srgbClr val="008000"/>
                </a:solidFill>
                <a:highlight>
                  <a:srgbClr val="FFFFFF"/>
                </a:highlight>
                <a:latin typeface="Consolas"/>
              </a:rPr>
              <a:t>(3);</a:t>
            </a:r>
            <a:endParaRPr lang="fr-BE" sz="900" dirty="0">
              <a:solidFill>
                <a:srgbClr val="000000"/>
              </a:solidFill>
              <a:highlight>
                <a:srgbClr val="FFFFFF"/>
              </a:highlight>
              <a:latin typeface="Consolas"/>
            </a:endParaRP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</a:t>
            </a:r>
            <a:r>
              <a:rPr lang="fr-BE" sz="900" dirty="0">
                <a:solidFill>
                  <a:srgbClr val="008000"/>
                </a:solidFill>
                <a:highlight>
                  <a:srgbClr val="FFFFFF"/>
                </a:highlight>
                <a:latin typeface="Consolas"/>
              </a:rPr>
              <a:t>//    </a:t>
            </a:r>
            <a:r>
              <a:rPr lang="fr-BE" sz="900" dirty="0" err="1">
                <a:solidFill>
                  <a:srgbClr val="008000"/>
                </a:solidFill>
                <a:highlight>
                  <a:srgbClr val="FFFFFF"/>
                </a:highlight>
                <a:latin typeface="Consolas"/>
              </a:rPr>
              <a:t>RollMany</a:t>
            </a:r>
            <a:r>
              <a:rPr lang="fr-BE" sz="900" dirty="0">
                <a:solidFill>
                  <a:srgbClr val="008000"/>
                </a:solidFill>
                <a:highlight>
                  <a:srgbClr val="FFFFFF"/>
                </a:highlight>
                <a:latin typeface="Consolas"/>
              </a:rPr>
              <a:t>(17, 0);</a:t>
            </a:r>
            <a:endParaRPr lang="fr-BE" sz="900" dirty="0">
              <a:solidFill>
                <a:srgbClr val="000000"/>
              </a:solidFill>
              <a:highlight>
                <a:srgbClr val="FFFFFF"/>
              </a:highlight>
              <a:latin typeface="Consolas"/>
            </a:endParaRP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</a:t>
            </a:r>
            <a:r>
              <a:rPr lang="fr-BE" sz="900" dirty="0">
                <a:solidFill>
                  <a:srgbClr val="008000"/>
                </a:solidFill>
                <a:highlight>
                  <a:srgbClr val="FFFFFF"/>
                </a:highlight>
                <a:latin typeface="Consolas"/>
              </a:rPr>
              <a:t>//    </a:t>
            </a:r>
            <a:r>
              <a:rPr lang="fr-BE" sz="900" dirty="0" err="1">
                <a:solidFill>
                  <a:srgbClr val="008000"/>
                </a:solidFill>
                <a:highlight>
                  <a:srgbClr val="FFFFFF"/>
                </a:highlight>
                <a:latin typeface="Consolas"/>
              </a:rPr>
              <a:t>Assert.AreEqual</a:t>
            </a:r>
            <a:r>
              <a:rPr lang="fr-BE" sz="900" dirty="0">
                <a:solidFill>
                  <a:srgbClr val="008000"/>
                </a:solidFill>
                <a:highlight>
                  <a:srgbClr val="FFFFFF"/>
                </a:highlight>
                <a:latin typeface="Consolas"/>
              </a:rPr>
              <a:t>(16, </a:t>
            </a:r>
            <a:r>
              <a:rPr lang="fr-BE" sz="900" dirty="0" err="1">
                <a:solidFill>
                  <a:srgbClr val="008000"/>
                </a:solidFill>
                <a:highlight>
                  <a:srgbClr val="FFFFFF"/>
                </a:highlight>
                <a:latin typeface="Consolas"/>
              </a:rPr>
              <a:t>game.Score</a:t>
            </a:r>
            <a:r>
              <a:rPr lang="fr-BE" sz="900" dirty="0">
                <a:solidFill>
                  <a:srgbClr val="008000"/>
                </a:solidFill>
                <a:highlight>
                  <a:srgbClr val="FFFFFF"/>
                </a:highlight>
                <a:latin typeface="Consolas"/>
              </a:rPr>
              <a:t>);</a:t>
            </a:r>
            <a:endParaRPr lang="fr-BE" sz="900" dirty="0">
              <a:solidFill>
                <a:srgbClr val="000000"/>
              </a:solidFill>
              <a:highlight>
                <a:srgbClr val="FFFFFF"/>
              </a:highlight>
              <a:latin typeface="Consolas"/>
            </a:endParaRP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</a:t>
            </a:r>
            <a:r>
              <a:rPr lang="fr-BE" sz="900" dirty="0">
                <a:solidFill>
                  <a:srgbClr val="008000"/>
                </a:solidFill>
                <a:highlight>
                  <a:srgbClr val="FFFFFF"/>
                </a:highlight>
                <a:latin typeface="Consolas"/>
              </a:rPr>
              <a:t>//}</a:t>
            </a:r>
            <a:endParaRPr lang="fr-BE" sz="900" dirty="0">
              <a:solidFill>
                <a:srgbClr val="000000"/>
              </a:solidFill>
              <a:highlight>
                <a:srgbClr val="FFFFFF"/>
              </a:highlight>
              <a:latin typeface="Consolas"/>
            </a:endParaRP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}</a:t>
            </a:r>
          </a:p>
        </p:txBody>
      </p:sp>
      <p:sp>
        <p:nvSpPr>
          <p:cNvPr id="90116" name="Line 4"/>
          <p:cNvSpPr>
            <a:spLocks noChangeShapeType="1"/>
          </p:cNvSpPr>
          <p:nvPr/>
        </p:nvSpPr>
        <p:spPr bwMode="auto">
          <a:xfrm>
            <a:off x="4724400" y="1219200"/>
            <a:ext cx="0" cy="5257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BE"/>
          </a:p>
        </p:txBody>
      </p:sp>
      <p:sp>
        <p:nvSpPr>
          <p:cNvPr id="90117" name="Text Box 5"/>
          <p:cNvSpPr txBox="1">
            <a:spLocks noChangeArrowheads="1"/>
          </p:cNvSpPr>
          <p:nvPr/>
        </p:nvSpPr>
        <p:spPr bwMode="auto">
          <a:xfrm>
            <a:off x="4800600" y="1295400"/>
            <a:ext cx="4038600" cy="3277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fr-BE" sz="9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public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9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class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900" dirty="0">
                <a:solidFill>
                  <a:srgbClr val="2B91AF"/>
                </a:solidFill>
                <a:highlight>
                  <a:srgbClr val="FFFFFF"/>
                </a:highlight>
                <a:latin typeface="Consolas"/>
              </a:rPr>
              <a:t>Game</a:t>
            </a:r>
            <a:endParaRPr lang="fr-BE" sz="900" dirty="0">
              <a:solidFill>
                <a:srgbClr val="000000"/>
              </a:solidFill>
              <a:highlight>
                <a:srgbClr val="FFFFFF"/>
              </a:highlight>
              <a:latin typeface="Consolas"/>
            </a:endParaRP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{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</a:t>
            </a:r>
            <a:r>
              <a:rPr lang="fr-BE" sz="9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private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9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int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score;</a:t>
            </a:r>
          </a:p>
          <a:p>
            <a:r>
              <a:rPr lang="en-US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</a:t>
            </a:r>
            <a:r>
              <a:rPr lang="en-US" sz="9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private</a:t>
            </a:r>
            <a:r>
              <a:rPr lang="en-US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en-US" sz="9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int</a:t>
            </a:r>
            <a:r>
              <a:rPr lang="en-US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[] rolls = </a:t>
            </a:r>
            <a:r>
              <a:rPr lang="en-US" sz="9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new</a:t>
            </a:r>
            <a:r>
              <a:rPr lang="en-US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en-US" sz="9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int</a:t>
            </a:r>
            <a:r>
              <a:rPr lang="en-US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[21];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</a:t>
            </a:r>
            <a:r>
              <a:rPr lang="fr-BE" sz="9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private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9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int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9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currentRoll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= 0;</a:t>
            </a:r>
          </a:p>
          <a:p>
            <a:endParaRPr lang="fr-BE" sz="900" dirty="0">
              <a:solidFill>
                <a:srgbClr val="000000"/>
              </a:solidFill>
              <a:highlight>
                <a:srgbClr val="FFFFFF"/>
              </a:highlight>
              <a:latin typeface="Consolas"/>
            </a:endParaRP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</a:t>
            </a:r>
            <a:r>
              <a:rPr lang="fr-BE" sz="9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public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9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void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Roll(</a:t>
            </a:r>
            <a:r>
              <a:rPr lang="fr-BE" sz="9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int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pins)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{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</a:t>
            </a:r>
            <a:r>
              <a:rPr lang="fr-BE" sz="9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this</a:t>
            </a:r>
            <a:r>
              <a:rPr lang="fr-BE" sz="9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.score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+= pins;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</a:t>
            </a:r>
            <a:r>
              <a:rPr lang="fr-BE" sz="9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this</a:t>
            </a:r>
            <a:r>
              <a:rPr lang="fr-BE" sz="9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.rolls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[</a:t>
            </a:r>
            <a:r>
              <a:rPr lang="fr-BE" sz="9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currentRoll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++] = pins;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}</a:t>
            </a:r>
          </a:p>
          <a:p>
            <a:endParaRPr lang="fr-BE" sz="900" dirty="0">
              <a:solidFill>
                <a:srgbClr val="000000"/>
              </a:solidFill>
              <a:highlight>
                <a:srgbClr val="FFFFFF"/>
              </a:highlight>
              <a:latin typeface="Consolas"/>
            </a:endParaRP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</a:t>
            </a:r>
            <a:r>
              <a:rPr lang="fr-BE" sz="9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public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9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int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Score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{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</a:t>
            </a:r>
            <a:r>
              <a:rPr lang="fr-BE" sz="9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get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{</a:t>
            </a:r>
          </a:p>
          <a:p>
            <a:r>
              <a:rPr lang="fr-BE" sz="900" b="1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    </a:t>
            </a:r>
            <a:r>
              <a:rPr lang="fr-BE" sz="900" b="1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int</a:t>
            </a:r>
            <a:r>
              <a:rPr lang="fr-BE" sz="900" b="1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score = 0;</a:t>
            </a:r>
          </a:p>
          <a:p>
            <a:r>
              <a:rPr lang="fr-BE" sz="900" b="1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    </a:t>
            </a:r>
            <a:r>
              <a:rPr lang="fr-BE" sz="900" b="1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for</a:t>
            </a:r>
            <a:r>
              <a:rPr lang="fr-BE" sz="900" b="1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(</a:t>
            </a:r>
            <a:r>
              <a:rPr lang="fr-BE" sz="900" b="1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int</a:t>
            </a:r>
            <a:r>
              <a:rPr lang="fr-BE" sz="900" b="1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i = 0; i &lt; </a:t>
            </a:r>
            <a:r>
              <a:rPr lang="fr-BE" sz="900" b="1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this</a:t>
            </a:r>
            <a:r>
              <a:rPr lang="fr-BE" sz="900" b="1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.rolls.Length</a:t>
            </a:r>
            <a:r>
              <a:rPr lang="fr-BE" sz="900" b="1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; i++)</a:t>
            </a:r>
          </a:p>
          <a:p>
            <a:r>
              <a:rPr lang="fr-BE" sz="900" b="1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        score += </a:t>
            </a:r>
            <a:r>
              <a:rPr lang="fr-BE" sz="900" b="1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this</a:t>
            </a:r>
            <a:r>
              <a:rPr lang="fr-BE" sz="900" b="1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.rolls</a:t>
            </a:r>
            <a:r>
              <a:rPr lang="fr-BE" sz="900" b="1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[i];</a:t>
            </a:r>
          </a:p>
          <a:p>
            <a:r>
              <a:rPr lang="fr-BE" sz="900" b="1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    </a:t>
            </a:r>
            <a:r>
              <a:rPr lang="fr-BE" sz="900" b="1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return</a:t>
            </a:r>
            <a:r>
              <a:rPr lang="fr-BE" sz="900" b="1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score; 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}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}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}</a:t>
            </a:r>
          </a:p>
        </p:txBody>
      </p:sp>
      <p:sp>
        <p:nvSpPr>
          <p:cNvPr id="90118" name="Text Box 6"/>
          <p:cNvSpPr txBox="1">
            <a:spLocks noChangeArrowheads="1"/>
          </p:cNvSpPr>
          <p:nvPr/>
        </p:nvSpPr>
        <p:spPr bwMode="auto">
          <a:xfrm>
            <a:off x="152400" y="228600"/>
            <a:ext cx="2209800" cy="254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1000">
                <a:latin typeface="Bradley Hand ITC" pitchFamily="66" charset="0"/>
              </a:rPr>
              <a:t>- ugly comment in test.</a:t>
            </a:r>
          </a:p>
        </p:txBody>
      </p:sp>
      <p:sp>
        <p:nvSpPr>
          <p:cNvPr id="90119" name="Rectangle 7"/>
          <p:cNvSpPr>
            <a:spLocks noChangeArrowheads="1"/>
          </p:cNvSpPr>
          <p:nvPr/>
        </p:nvSpPr>
        <p:spPr bwMode="auto">
          <a:xfrm>
            <a:off x="2514600" y="5562600"/>
            <a:ext cx="4419600" cy="304800"/>
          </a:xfrm>
          <a:prstGeom prst="rect">
            <a:avLst/>
          </a:prstGeom>
          <a:solidFill>
            <a:srgbClr val="33CC33"/>
          </a:solidFill>
          <a:ln w="9525">
            <a:solidFill>
              <a:srgbClr val="33CC33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B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 Third test.</a:t>
            </a:r>
          </a:p>
        </p:txBody>
      </p:sp>
      <p:sp>
        <p:nvSpPr>
          <p:cNvPr id="92163" name="Text Box 3"/>
          <p:cNvSpPr txBox="1">
            <a:spLocks noChangeArrowheads="1"/>
          </p:cNvSpPr>
          <p:nvPr/>
        </p:nvSpPr>
        <p:spPr bwMode="auto">
          <a:xfrm>
            <a:off x="304800" y="1295400"/>
            <a:ext cx="4038600" cy="56323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[</a:t>
            </a:r>
            <a:r>
              <a:rPr lang="fr-BE" sz="900" dirty="0" err="1">
                <a:solidFill>
                  <a:srgbClr val="2B91AF"/>
                </a:solidFill>
                <a:highlight>
                  <a:srgbClr val="FFFFFF"/>
                </a:highlight>
                <a:latin typeface="Consolas"/>
              </a:rPr>
              <a:t>TestClass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]</a:t>
            </a:r>
          </a:p>
          <a:p>
            <a:r>
              <a:rPr lang="fr-BE" sz="9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public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9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class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900" dirty="0" err="1">
                <a:solidFill>
                  <a:srgbClr val="2B91AF"/>
                </a:solidFill>
                <a:highlight>
                  <a:srgbClr val="FFFFFF"/>
                </a:highlight>
                <a:latin typeface="Consolas"/>
              </a:rPr>
              <a:t>GameTest</a:t>
            </a:r>
            <a:endParaRPr lang="fr-BE" sz="900" dirty="0">
              <a:solidFill>
                <a:srgbClr val="000000"/>
              </a:solidFill>
              <a:highlight>
                <a:srgbClr val="FFFFFF"/>
              </a:highlight>
              <a:latin typeface="Consolas"/>
            </a:endParaRP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{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</a:t>
            </a:r>
            <a:r>
              <a:rPr lang="fr-BE" sz="9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private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900" dirty="0">
                <a:solidFill>
                  <a:srgbClr val="2B91AF"/>
                </a:solidFill>
                <a:highlight>
                  <a:srgbClr val="FFFFFF"/>
                </a:highlight>
                <a:latin typeface="Consolas"/>
              </a:rPr>
              <a:t>Game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9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game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;</a:t>
            </a:r>
          </a:p>
          <a:p>
            <a:endParaRPr lang="fr-BE" sz="900" dirty="0">
              <a:solidFill>
                <a:srgbClr val="000000"/>
              </a:solidFill>
              <a:highlight>
                <a:srgbClr val="FFFFFF"/>
              </a:highlight>
              <a:latin typeface="Consolas"/>
            </a:endParaRP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[</a:t>
            </a:r>
            <a:r>
              <a:rPr lang="fr-BE" sz="900" dirty="0" err="1">
                <a:solidFill>
                  <a:srgbClr val="2B91AF"/>
                </a:solidFill>
                <a:highlight>
                  <a:srgbClr val="FFFFFF"/>
                </a:highlight>
                <a:latin typeface="Consolas"/>
              </a:rPr>
              <a:t>TestInitialize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]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</a:t>
            </a:r>
            <a:r>
              <a:rPr lang="fr-BE" sz="9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public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9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void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9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TestInitialize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()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{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</a:t>
            </a:r>
            <a:r>
              <a:rPr lang="fr-BE" sz="9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game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= </a:t>
            </a:r>
            <a:r>
              <a:rPr lang="fr-BE" sz="9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new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900" dirty="0">
                <a:solidFill>
                  <a:srgbClr val="2B91AF"/>
                </a:solidFill>
                <a:highlight>
                  <a:srgbClr val="FFFFFF"/>
                </a:highlight>
                <a:latin typeface="Consolas"/>
              </a:rPr>
              <a:t>Game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();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}</a:t>
            </a:r>
          </a:p>
          <a:p>
            <a:r>
              <a:rPr lang="en-US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</a:t>
            </a:r>
            <a:r>
              <a:rPr lang="en-US" sz="9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private</a:t>
            </a:r>
            <a:r>
              <a:rPr lang="en-US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en-US" sz="9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void</a:t>
            </a:r>
            <a:r>
              <a:rPr lang="en-US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en-US" sz="9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RollMany</a:t>
            </a:r>
            <a:r>
              <a:rPr lang="en-US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</a:t>
            </a:r>
            <a:r>
              <a:rPr lang="en-US" sz="9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int</a:t>
            </a:r>
            <a:r>
              <a:rPr lang="en-US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n, </a:t>
            </a:r>
            <a:r>
              <a:rPr lang="en-US" sz="9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int</a:t>
            </a:r>
            <a:r>
              <a:rPr lang="en-US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pins)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{</a:t>
            </a:r>
          </a:p>
          <a:p>
            <a:r>
              <a:rPr lang="nn-NO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</a:t>
            </a:r>
            <a:r>
              <a:rPr lang="nn-NO" sz="9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for</a:t>
            </a:r>
            <a:r>
              <a:rPr lang="nn-NO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(</a:t>
            </a:r>
            <a:r>
              <a:rPr lang="nn-NO" sz="9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int</a:t>
            </a:r>
            <a:r>
              <a:rPr lang="nn-NO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i = 0; i &lt; n; i++)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    </a:t>
            </a:r>
            <a:r>
              <a:rPr lang="fr-BE" sz="9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game.Roll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(pins);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}</a:t>
            </a:r>
          </a:p>
          <a:p>
            <a:endParaRPr lang="fr-BE" sz="900" dirty="0">
              <a:solidFill>
                <a:srgbClr val="000000"/>
              </a:solidFill>
              <a:highlight>
                <a:srgbClr val="FFFFFF"/>
              </a:highlight>
              <a:latin typeface="Consolas"/>
            </a:endParaRP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[</a:t>
            </a:r>
            <a:r>
              <a:rPr lang="fr-BE" sz="900" dirty="0" err="1">
                <a:solidFill>
                  <a:srgbClr val="2B91AF"/>
                </a:solidFill>
                <a:highlight>
                  <a:srgbClr val="FFFFFF"/>
                </a:highlight>
                <a:latin typeface="Consolas"/>
              </a:rPr>
              <a:t>TestMethod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]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</a:t>
            </a:r>
            <a:r>
              <a:rPr lang="fr-BE" sz="9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public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9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void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9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GutterGameTest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()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{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</a:t>
            </a:r>
            <a:r>
              <a:rPr lang="fr-BE" sz="9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RollMany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(20, 0);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</a:t>
            </a:r>
            <a:r>
              <a:rPr lang="fr-BE" sz="900" dirty="0" err="1">
                <a:solidFill>
                  <a:srgbClr val="2B91AF"/>
                </a:solidFill>
                <a:highlight>
                  <a:srgbClr val="FFFFFF"/>
                </a:highlight>
                <a:latin typeface="Consolas"/>
              </a:rPr>
              <a:t>Assert</a:t>
            </a:r>
            <a:r>
              <a:rPr lang="fr-BE" sz="9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.AreEqual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(0, </a:t>
            </a:r>
            <a:r>
              <a:rPr lang="fr-BE" sz="9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game.Score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);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}</a:t>
            </a:r>
          </a:p>
          <a:p>
            <a:endParaRPr lang="fr-BE" sz="900" dirty="0">
              <a:solidFill>
                <a:srgbClr val="000000"/>
              </a:solidFill>
              <a:highlight>
                <a:srgbClr val="FFFFFF"/>
              </a:highlight>
              <a:latin typeface="Consolas"/>
            </a:endParaRP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[</a:t>
            </a:r>
            <a:r>
              <a:rPr lang="fr-BE" sz="900" dirty="0" err="1">
                <a:solidFill>
                  <a:srgbClr val="2B91AF"/>
                </a:solidFill>
                <a:highlight>
                  <a:srgbClr val="FFFFFF"/>
                </a:highlight>
                <a:latin typeface="Consolas"/>
              </a:rPr>
              <a:t>TestMethod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]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</a:t>
            </a:r>
            <a:r>
              <a:rPr lang="fr-BE" sz="9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public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9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void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9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TestAllOnes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()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{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</a:t>
            </a:r>
            <a:r>
              <a:rPr lang="fr-BE" sz="9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RollMany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(20, 1);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</a:t>
            </a:r>
            <a:r>
              <a:rPr lang="fr-BE" sz="900" dirty="0" err="1">
                <a:solidFill>
                  <a:srgbClr val="2B91AF"/>
                </a:solidFill>
                <a:highlight>
                  <a:srgbClr val="FFFFFF"/>
                </a:highlight>
                <a:latin typeface="Consolas"/>
              </a:rPr>
              <a:t>Assert</a:t>
            </a:r>
            <a:r>
              <a:rPr lang="fr-BE" sz="9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.AreEqual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(20, </a:t>
            </a:r>
            <a:r>
              <a:rPr lang="fr-BE" sz="9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game.Score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);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}</a:t>
            </a:r>
          </a:p>
          <a:p>
            <a:endParaRPr lang="fr-BE" sz="900" dirty="0">
              <a:solidFill>
                <a:srgbClr val="000000"/>
              </a:solidFill>
              <a:highlight>
                <a:srgbClr val="FFFFFF"/>
              </a:highlight>
              <a:latin typeface="Consolas"/>
            </a:endParaRP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</a:t>
            </a:r>
            <a:r>
              <a:rPr lang="fr-BE" sz="900" dirty="0">
                <a:solidFill>
                  <a:srgbClr val="008000"/>
                </a:solidFill>
                <a:highlight>
                  <a:srgbClr val="FFFFFF"/>
                </a:highlight>
                <a:latin typeface="Consolas"/>
              </a:rPr>
              <a:t>//[</a:t>
            </a:r>
            <a:r>
              <a:rPr lang="fr-BE" sz="900" dirty="0" err="1">
                <a:solidFill>
                  <a:srgbClr val="008000"/>
                </a:solidFill>
                <a:highlight>
                  <a:srgbClr val="FFFFFF"/>
                </a:highlight>
                <a:latin typeface="Consolas"/>
              </a:rPr>
              <a:t>TestMethod</a:t>
            </a:r>
            <a:r>
              <a:rPr lang="fr-BE" sz="900" dirty="0">
                <a:solidFill>
                  <a:srgbClr val="008000"/>
                </a:solidFill>
                <a:highlight>
                  <a:srgbClr val="FFFFFF"/>
                </a:highlight>
                <a:latin typeface="Consolas"/>
              </a:rPr>
              <a:t>]</a:t>
            </a:r>
            <a:endParaRPr lang="fr-BE" sz="900" dirty="0">
              <a:solidFill>
                <a:srgbClr val="000000"/>
              </a:solidFill>
              <a:highlight>
                <a:srgbClr val="FFFFFF"/>
              </a:highlight>
              <a:latin typeface="Consolas"/>
            </a:endParaRP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</a:t>
            </a:r>
            <a:r>
              <a:rPr lang="fr-BE" sz="900" dirty="0">
                <a:solidFill>
                  <a:srgbClr val="008000"/>
                </a:solidFill>
                <a:highlight>
                  <a:srgbClr val="FFFFFF"/>
                </a:highlight>
                <a:latin typeface="Consolas"/>
              </a:rPr>
              <a:t>//public </a:t>
            </a:r>
            <a:r>
              <a:rPr lang="fr-BE" sz="900" dirty="0" err="1">
                <a:solidFill>
                  <a:srgbClr val="008000"/>
                </a:solidFill>
                <a:highlight>
                  <a:srgbClr val="FFFFFF"/>
                </a:highlight>
                <a:latin typeface="Consolas"/>
              </a:rPr>
              <a:t>void</a:t>
            </a:r>
            <a:r>
              <a:rPr lang="fr-BE" sz="900" dirty="0">
                <a:solidFill>
                  <a:srgbClr val="008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900" dirty="0" err="1">
                <a:solidFill>
                  <a:srgbClr val="008000"/>
                </a:solidFill>
                <a:highlight>
                  <a:srgbClr val="FFFFFF"/>
                </a:highlight>
                <a:latin typeface="Consolas"/>
              </a:rPr>
              <a:t>TestOneSpare</a:t>
            </a:r>
            <a:r>
              <a:rPr lang="fr-BE" sz="900" dirty="0">
                <a:solidFill>
                  <a:srgbClr val="008000"/>
                </a:solidFill>
                <a:highlight>
                  <a:srgbClr val="FFFFFF"/>
                </a:highlight>
                <a:latin typeface="Consolas"/>
              </a:rPr>
              <a:t>()</a:t>
            </a:r>
            <a:endParaRPr lang="fr-BE" sz="900" dirty="0">
              <a:solidFill>
                <a:srgbClr val="000000"/>
              </a:solidFill>
              <a:highlight>
                <a:srgbClr val="FFFFFF"/>
              </a:highlight>
              <a:latin typeface="Consolas"/>
            </a:endParaRP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</a:t>
            </a:r>
            <a:r>
              <a:rPr lang="fr-BE" sz="900" dirty="0">
                <a:solidFill>
                  <a:srgbClr val="008000"/>
                </a:solidFill>
                <a:highlight>
                  <a:srgbClr val="FFFFFF"/>
                </a:highlight>
                <a:latin typeface="Consolas"/>
              </a:rPr>
              <a:t>//{</a:t>
            </a:r>
            <a:endParaRPr lang="fr-BE" sz="900" dirty="0">
              <a:solidFill>
                <a:srgbClr val="000000"/>
              </a:solidFill>
              <a:highlight>
                <a:srgbClr val="FFFFFF"/>
              </a:highlight>
              <a:latin typeface="Consolas"/>
            </a:endParaRP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</a:t>
            </a:r>
            <a:r>
              <a:rPr lang="fr-BE" sz="900" dirty="0">
                <a:solidFill>
                  <a:srgbClr val="008000"/>
                </a:solidFill>
                <a:highlight>
                  <a:srgbClr val="FFFFFF"/>
                </a:highlight>
                <a:latin typeface="Consolas"/>
              </a:rPr>
              <a:t>//    </a:t>
            </a:r>
            <a:r>
              <a:rPr lang="fr-BE" sz="900" dirty="0" err="1">
                <a:solidFill>
                  <a:srgbClr val="008000"/>
                </a:solidFill>
                <a:highlight>
                  <a:srgbClr val="FFFFFF"/>
                </a:highlight>
                <a:latin typeface="Consolas"/>
              </a:rPr>
              <a:t>game.Roll</a:t>
            </a:r>
            <a:r>
              <a:rPr lang="fr-BE" sz="900" dirty="0">
                <a:solidFill>
                  <a:srgbClr val="008000"/>
                </a:solidFill>
                <a:highlight>
                  <a:srgbClr val="FFFFFF"/>
                </a:highlight>
                <a:latin typeface="Consolas"/>
              </a:rPr>
              <a:t>(5);</a:t>
            </a:r>
            <a:endParaRPr lang="fr-BE" sz="900" dirty="0">
              <a:solidFill>
                <a:srgbClr val="000000"/>
              </a:solidFill>
              <a:highlight>
                <a:srgbClr val="FFFFFF"/>
              </a:highlight>
              <a:latin typeface="Consolas"/>
            </a:endParaRP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</a:t>
            </a:r>
            <a:r>
              <a:rPr lang="fr-BE" sz="900" dirty="0">
                <a:solidFill>
                  <a:srgbClr val="008000"/>
                </a:solidFill>
                <a:highlight>
                  <a:srgbClr val="FFFFFF"/>
                </a:highlight>
                <a:latin typeface="Consolas"/>
              </a:rPr>
              <a:t>//    </a:t>
            </a:r>
            <a:r>
              <a:rPr lang="fr-BE" sz="900" dirty="0" err="1">
                <a:solidFill>
                  <a:srgbClr val="008000"/>
                </a:solidFill>
                <a:highlight>
                  <a:srgbClr val="FFFFFF"/>
                </a:highlight>
                <a:latin typeface="Consolas"/>
              </a:rPr>
              <a:t>game.Roll</a:t>
            </a:r>
            <a:r>
              <a:rPr lang="fr-BE" sz="900" dirty="0">
                <a:solidFill>
                  <a:srgbClr val="008000"/>
                </a:solidFill>
                <a:highlight>
                  <a:srgbClr val="FFFFFF"/>
                </a:highlight>
                <a:latin typeface="Consolas"/>
              </a:rPr>
              <a:t>(5); // </a:t>
            </a:r>
            <a:r>
              <a:rPr lang="fr-BE" sz="900" dirty="0" err="1">
                <a:solidFill>
                  <a:srgbClr val="008000"/>
                </a:solidFill>
                <a:highlight>
                  <a:srgbClr val="FFFFFF"/>
                </a:highlight>
                <a:latin typeface="Consolas"/>
              </a:rPr>
              <a:t>Spare</a:t>
            </a:r>
            <a:endParaRPr lang="fr-BE" sz="900" dirty="0">
              <a:solidFill>
                <a:srgbClr val="000000"/>
              </a:solidFill>
              <a:highlight>
                <a:srgbClr val="FFFFFF"/>
              </a:highlight>
              <a:latin typeface="Consolas"/>
            </a:endParaRP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</a:t>
            </a:r>
            <a:r>
              <a:rPr lang="fr-BE" sz="900" dirty="0">
                <a:solidFill>
                  <a:srgbClr val="008000"/>
                </a:solidFill>
                <a:highlight>
                  <a:srgbClr val="FFFFFF"/>
                </a:highlight>
                <a:latin typeface="Consolas"/>
              </a:rPr>
              <a:t>//    </a:t>
            </a:r>
            <a:r>
              <a:rPr lang="fr-BE" sz="900" dirty="0" err="1">
                <a:solidFill>
                  <a:srgbClr val="008000"/>
                </a:solidFill>
                <a:highlight>
                  <a:srgbClr val="FFFFFF"/>
                </a:highlight>
                <a:latin typeface="Consolas"/>
              </a:rPr>
              <a:t>game.Roll</a:t>
            </a:r>
            <a:r>
              <a:rPr lang="fr-BE" sz="900" dirty="0">
                <a:solidFill>
                  <a:srgbClr val="008000"/>
                </a:solidFill>
                <a:highlight>
                  <a:srgbClr val="FFFFFF"/>
                </a:highlight>
                <a:latin typeface="Consolas"/>
              </a:rPr>
              <a:t>(3);</a:t>
            </a:r>
            <a:endParaRPr lang="fr-BE" sz="900" dirty="0">
              <a:solidFill>
                <a:srgbClr val="000000"/>
              </a:solidFill>
              <a:highlight>
                <a:srgbClr val="FFFFFF"/>
              </a:highlight>
              <a:latin typeface="Consolas"/>
            </a:endParaRP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</a:t>
            </a:r>
            <a:r>
              <a:rPr lang="fr-BE" sz="900" dirty="0">
                <a:solidFill>
                  <a:srgbClr val="008000"/>
                </a:solidFill>
                <a:highlight>
                  <a:srgbClr val="FFFFFF"/>
                </a:highlight>
                <a:latin typeface="Consolas"/>
              </a:rPr>
              <a:t>//    </a:t>
            </a:r>
            <a:r>
              <a:rPr lang="fr-BE" sz="900" dirty="0" err="1">
                <a:solidFill>
                  <a:srgbClr val="008000"/>
                </a:solidFill>
                <a:highlight>
                  <a:srgbClr val="FFFFFF"/>
                </a:highlight>
                <a:latin typeface="Consolas"/>
              </a:rPr>
              <a:t>RollMany</a:t>
            </a:r>
            <a:r>
              <a:rPr lang="fr-BE" sz="900" dirty="0">
                <a:solidFill>
                  <a:srgbClr val="008000"/>
                </a:solidFill>
                <a:highlight>
                  <a:srgbClr val="FFFFFF"/>
                </a:highlight>
                <a:latin typeface="Consolas"/>
              </a:rPr>
              <a:t>(17, 0);</a:t>
            </a:r>
            <a:endParaRPr lang="fr-BE" sz="900" dirty="0">
              <a:solidFill>
                <a:srgbClr val="000000"/>
              </a:solidFill>
              <a:highlight>
                <a:srgbClr val="FFFFFF"/>
              </a:highlight>
              <a:latin typeface="Consolas"/>
            </a:endParaRP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</a:t>
            </a:r>
            <a:r>
              <a:rPr lang="fr-BE" sz="900" dirty="0">
                <a:solidFill>
                  <a:srgbClr val="008000"/>
                </a:solidFill>
                <a:highlight>
                  <a:srgbClr val="FFFFFF"/>
                </a:highlight>
                <a:latin typeface="Consolas"/>
              </a:rPr>
              <a:t>//    </a:t>
            </a:r>
            <a:r>
              <a:rPr lang="fr-BE" sz="900" dirty="0" err="1">
                <a:solidFill>
                  <a:srgbClr val="008000"/>
                </a:solidFill>
                <a:highlight>
                  <a:srgbClr val="FFFFFF"/>
                </a:highlight>
                <a:latin typeface="Consolas"/>
              </a:rPr>
              <a:t>Assert.AreEqual</a:t>
            </a:r>
            <a:r>
              <a:rPr lang="fr-BE" sz="900" dirty="0">
                <a:solidFill>
                  <a:srgbClr val="008000"/>
                </a:solidFill>
                <a:highlight>
                  <a:srgbClr val="FFFFFF"/>
                </a:highlight>
                <a:latin typeface="Consolas"/>
              </a:rPr>
              <a:t>(16, </a:t>
            </a:r>
            <a:r>
              <a:rPr lang="fr-BE" sz="900" dirty="0" err="1">
                <a:solidFill>
                  <a:srgbClr val="008000"/>
                </a:solidFill>
                <a:highlight>
                  <a:srgbClr val="FFFFFF"/>
                </a:highlight>
                <a:latin typeface="Consolas"/>
              </a:rPr>
              <a:t>game.Score</a:t>
            </a:r>
            <a:r>
              <a:rPr lang="fr-BE" sz="900" dirty="0">
                <a:solidFill>
                  <a:srgbClr val="008000"/>
                </a:solidFill>
                <a:highlight>
                  <a:srgbClr val="FFFFFF"/>
                </a:highlight>
                <a:latin typeface="Consolas"/>
              </a:rPr>
              <a:t>);</a:t>
            </a:r>
            <a:endParaRPr lang="fr-BE" sz="900" dirty="0">
              <a:solidFill>
                <a:srgbClr val="000000"/>
              </a:solidFill>
              <a:highlight>
                <a:srgbClr val="FFFFFF"/>
              </a:highlight>
              <a:latin typeface="Consolas"/>
            </a:endParaRP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</a:t>
            </a:r>
            <a:r>
              <a:rPr lang="fr-BE" sz="900" dirty="0">
                <a:solidFill>
                  <a:srgbClr val="008000"/>
                </a:solidFill>
                <a:highlight>
                  <a:srgbClr val="FFFFFF"/>
                </a:highlight>
                <a:latin typeface="Consolas"/>
              </a:rPr>
              <a:t>//}</a:t>
            </a:r>
            <a:endParaRPr lang="fr-BE" sz="900" dirty="0">
              <a:solidFill>
                <a:srgbClr val="000000"/>
              </a:solidFill>
              <a:highlight>
                <a:srgbClr val="FFFFFF"/>
              </a:highlight>
              <a:latin typeface="Consolas"/>
            </a:endParaRP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}</a:t>
            </a:r>
          </a:p>
        </p:txBody>
      </p:sp>
      <p:sp>
        <p:nvSpPr>
          <p:cNvPr id="92164" name="Line 4"/>
          <p:cNvSpPr>
            <a:spLocks noChangeShapeType="1"/>
          </p:cNvSpPr>
          <p:nvPr/>
        </p:nvSpPr>
        <p:spPr bwMode="auto">
          <a:xfrm>
            <a:off x="4724400" y="1219200"/>
            <a:ext cx="0" cy="5257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BE"/>
          </a:p>
        </p:txBody>
      </p:sp>
      <p:sp>
        <p:nvSpPr>
          <p:cNvPr id="92165" name="Text Box 5"/>
          <p:cNvSpPr txBox="1">
            <a:spLocks noChangeArrowheads="1"/>
          </p:cNvSpPr>
          <p:nvPr/>
        </p:nvSpPr>
        <p:spPr bwMode="auto">
          <a:xfrm>
            <a:off x="4800600" y="1295400"/>
            <a:ext cx="4038600" cy="30008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fr-BE" sz="9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public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9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class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900" dirty="0">
                <a:solidFill>
                  <a:srgbClr val="2B91AF"/>
                </a:solidFill>
                <a:highlight>
                  <a:srgbClr val="FFFFFF"/>
                </a:highlight>
                <a:latin typeface="Consolas"/>
              </a:rPr>
              <a:t>Game</a:t>
            </a:r>
            <a:endParaRPr lang="fr-BE" sz="900" dirty="0">
              <a:solidFill>
                <a:srgbClr val="000000"/>
              </a:solidFill>
              <a:highlight>
                <a:srgbClr val="FFFFFF"/>
              </a:highlight>
              <a:latin typeface="Consolas"/>
            </a:endParaRP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{</a:t>
            </a:r>
          </a:p>
          <a:p>
            <a:r>
              <a:rPr lang="en-US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</a:t>
            </a:r>
            <a:r>
              <a:rPr lang="en-US" sz="9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private</a:t>
            </a:r>
            <a:r>
              <a:rPr lang="en-US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en-US" sz="9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int</a:t>
            </a:r>
            <a:r>
              <a:rPr lang="en-US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[] rolls = </a:t>
            </a:r>
            <a:r>
              <a:rPr lang="en-US" sz="9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new</a:t>
            </a:r>
            <a:r>
              <a:rPr lang="en-US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en-US" sz="9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int</a:t>
            </a:r>
            <a:r>
              <a:rPr lang="en-US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[21];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</a:t>
            </a:r>
            <a:r>
              <a:rPr lang="fr-BE" sz="9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private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9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int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9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currentRoll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= 0;</a:t>
            </a:r>
          </a:p>
          <a:p>
            <a:endParaRPr lang="fr-BE" sz="900" dirty="0">
              <a:solidFill>
                <a:srgbClr val="000000"/>
              </a:solidFill>
              <a:highlight>
                <a:srgbClr val="FFFFFF"/>
              </a:highlight>
              <a:latin typeface="Consolas"/>
            </a:endParaRP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</a:t>
            </a:r>
            <a:r>
              <a:rPr lang="fr-BE" sz="9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public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9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void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Roll(</a:t>
            </a:r>
            <a:r>
              <a:rPr lang="fr-BE" sz="9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int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pins)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{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</a:t>
            </a:r>
            <a:r>
              <a:rPr lang="fr-BE" sz="9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this</a:t>
            </a:r>
            <a:r>
              <a:rPr lang="fr-BE" sz="9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.rolls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[</a:t>
            </a:r>
            <a:r>
              <a:rPr lang="fr-BE" sz="9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currentRoll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++] = pins;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}</a:t>
            </a:r>
          </a:p>
          <a:p>
            <a:endParaRPr lang="fr-BE" sz="900" dirty="0">
              <a:solidFill>
                <a:srgbClr val="000000"/>
              </a:solidFill>
              <a:highlight>
                <a:srgbClr val="FFFFFF"/>
              </a:highlight>
              <a:latin typeface="Consolas"/>
            </a:endParaRP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</a:t>
            </a:r>
            <a:r>
              <a:rPr lang="fr-BE" sz="9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public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9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int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Score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{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</a:t>
            </a:r>
            <a:r>
              <a:rPr lang="fr-BE" sz="9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get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{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    </a:t>
            </a:r>
            <a:r>
              <a:rPr lang="fr-BE" sz="9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int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score = 0;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    </a:t>
            </a:r>
            <a:r>
              <a:rPr lang="fr-BE" sz="9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for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(</a:t>
            </a:r>
            <a:r>
              <a:rPr lang="fr-BE" sz="9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int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i = 0; i &lt; </a:t>
            </a:r>
            <a:r>
              <a:rPr lang="fr-BE" sz="9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this</a:t>
            </a:r>
            <a:r>
              <a:rPr lang="fr-BE" sz="9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.rolls.Length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; i++)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        score += </a:t>
            </a:r>
            <a:r>
              <a:rPr lang="fr-BE" sz="9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this</a:t>
            </a:r>
            <a:r>
              <a:rPr lang="fr-BE" sz="9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.rolls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[i];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    </a:t>
            </a:r>
            <a:r>
              <a:rPr lang="fr-BE" sz="9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return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score; 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}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}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}</a:t>
            </a:r>
          </a:p>
        </p:txBody>
      </p:sp>
      <p:sp>
        <p:nvSpPr>
          <p:cNvPr id="92166" name="Text Box 6"/>
          <p:cNvSpPr txBox="1">
            <a:spLocks noChangeArrowheads="1"/>
          </p:cNvSpPr>
          <p:nvPr/>
        </p:nvSpPr>
        <p:spPr bwMode="auto">
          <a:xfrm>
            <a:off x="152400" y="228600"/>
            <a:ext cx="2209800" cy="254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1000">
                <a:latin typeface="Bradley Hand ITC" pitchFamily="66" charset="0"/>
              </a:rPr>
              <a:t>- ugly comment in test.</a:t>
            </a:r>
          </a:p>
        </p:txBody>
      </p:sp>
      <p:sp>
        <p:nvSpPr>
          <p:cNvPr id="92167" name="Rectangle 7"/>
          <p:cNvSpPr>
            <a:spLocks noChangeArrowheads="1"/>
          </p:cNvSpPr>
          <p:nvPr/>
        </p:nvSpPr>
        <p:spPr bwMode="auto">
          <a:xfrm>
            <a:off x="2514600" y="5562600"/>
            <a:ext cx="4419600" cy="304800"/>
          </a:xfrm>
          <a:prstGeom prst="rect">
            <a:avLst/>
          </a:prstGeom>
          <a:solidFill>
            <a:srgbClr val="33CC33"/>
          </a:solidFill>
          <a:ln w="9525">
            <a:solidFill>
              <a:srgbClr val="33CC33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B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 Third test.</a:t>
            </a:r>
          </a:p>
        </p:txBody>
      </p:sp>
      <p:sp>
        <p:nvSpPr>
          <p:cNvPr id="94211" name="Text Box 3"/>
          <p:cNvSpPr txBox="1">
            <a:spLocks noChangeArrowheads="1"/>
          </p:cNvSpPr>
          <p:nvPr/>
        </p:nvSpPr>
        <p:spPr bwMode="auto">
          <a:xfrm>
            <a:off x="304800" y="1295400"/>
            <a:ext cx="4038600" cy="56323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[</a:t>
            </a:r>
            <a:r>
              <a:rPr lang="fr-BE" sz="900" dirty="0" err="1">
                <a:solidFill>
                  <a:srgbClr val="2B91AF"/>
                </a:solidFill>
                <a:highlight>
                  <a:srgbClr val="FFFFFF"/>
                </a:highlight>
                <a:latin typeface="Consolas"/>
              </a:rPr>
              <a:t>TestClass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]</a:t>
            </a:r>
          </a:p>
          <a:p>
            <a:r>
              <a:rPr lang="fr-BE" sz="9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public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9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class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900" dirty="0" err="1">
                <a:solidFill>
                  <a:srgbClr val="2B91AF"/>
                </a:solidFill>
                <a:highlight>
                  <a:srgbClr val="FFFFFF"/>
                </a:highlight>
                <a:latin typeface="Consolas"/>
              </a:rPr>
              <a:t>GameTest</a:t>
            </a:r>
            <a:endParaRPr lang="fr-BE" sz="900" dirty="0">
              <a:solidFill>
                <a:srgbClr val="000000"/>
              </a:solidFill>
              <a:highlight>
                <a:srgbClr val="FFFFFF"/>
              </a:highlight>
              <a:latin typeface="Consolas"/>
            </a:endParaRP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{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</a:t>
            </a:r>
            <a:r>
              <a:rPr lang="fr-BE" sz="9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private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900" dirty="0">
                <a:solidFill>
                  <a:srgbClr val="2B91AF"/>
                </a:solidFill>
                <a:highlight>
                  <a:srgbClr val="FFFFFF"/>
                </a:highlight>
                <a:latin typeface="Consolas"/>
              </a:rPr>
              <a:t>Game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9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game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;</a:t>
            </a:r>
          </a:p>
          <a:p>
            <a:endParaRPr lang="fr-BE" sz="900" dirty="0">
              <a:solidFill>
                <a:srgbClr val="000000"/>
              </a:solidFill>
              <a:highlight>
                <a:srgbClr val="FFFFFF"/>
              </a:highlight>
              <a:latin typeface="Consolas"/>
            </a:endParaRP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[</a:t>
            </a:r>
            <a:r>
              <a:rPr lang="fr-BE" sz="900" dirty="0" err="1">
                <a:solidFill>
                  <a:srgbClr val="2B91AF"/>
                </a:solidFill>
                <a:highlight>
                  <a:srgbClr val="FFFFFF"/>
                </a:highlight>
                <a:latin typeface="Consolas"/>
              </a:rPr>
              <a:t>TestInitialize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]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</a:t>
            </a:r>
            <a:r>
              <a:rPr lang="fr-BE" sz="9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public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9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void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9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TestInitialize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()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{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</a:t>
            </a:r>
            <a:r>
              <a:rPr lang="fr-BE" sz="9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game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= </a:t>
            </a:r>
            <a:r>
              <a:rPr lang="fr-BE" sz="9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new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900" dirty="0">
                <a:solidFill>
                  <a:srgbClr val="2B91AF"/>
                </a:solidFill>
                <a:highlight>
                  <a:srgbClr val="FFFFFF"/>
                </a:highlight>
                <a:latin typeface="Consolas"/>
              </a:rPr>
              <a:t>Game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();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}</a:t>
            </a:r>
          </a:p>
          <a:p>
            <a:r>
              <a:rPr lang="en-US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</a:t>
            </a:r>
            <a:r>
              <a:rPr lang="en-US" sz="9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private</a:t>
            </a:r>
            <a:r>
              <a:rPr lang="en-US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en-US" sz="9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void</a:t>
            </a:r>
            <a:r>
              <a:rPr lang="en-US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en-US" sz="9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RollMany</a:t>
            </a:r>
            <a:r>
              <a:rPr lang="en-US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</a:t>
            </a:r>
            <a:r>
              <a:rPr lang="en-US" sz="9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int</a:t>
            </a:r>
            <a:r>
              <a:rPr lang="en-US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n, </a:t>
            </a:r>
            <a:r>
              <a:rPr lang="en-US" sz="9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int</a:t>
            </a:r>
            <a:r>
              <a:rPr lang="en-US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pins)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{</a:t>
            </a:r>
          </a:p>
          <a:p>
            <a:r>
              <a:rPr lang="nn-NO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</a:t>
            </a:r>
            <a:r>
              <a:rPr lang="nn-NO" sz="9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for</a:t>
            </a:r>
            <a:r>
              <a:rPr lang="nn-NO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(</a:t>
            </a:r>
            <a:r>
              <a:rPr lang="nn-NO" sz="9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int</a:t>
            </a:r>
            <a:r>
              <a:rPr lang="nn-NO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i = 0; i &lt; n; i++)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    </a:t>
            </a:r>
            <a:r>
              <a:rPr lang="fr-BE" sz="9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game.Roll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(pins);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}</a:t>
            </a:r>
          </a:p>
          <a:p>
            <a:endParaRPr lang="fr-BE" sz="900" dirty="0">
              <a:solidFill>
                <a:srgbClr val="000000"/>
              </a:solidFill>
              <a:highlight>
                <a:srgbClr val="FFFFFF"/>
              </a:highlight>
              <a:latin typeface="Consolas"/>
            </a:endParaRP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[</a:t>
            </a:r>
            <a:r>
              <a:rPr lang="fr-BE" sz="900" dirty="0" err="1">
                <a:solidFill>
                  <a:srgbClr val="2B91AF"/>
                </a:solidFill>
                <a:highlight>
                  <a:srgbClr val="FFFFFF"/>
                </a:highlight>
                <a:latin typeface="Consolas"/>
              </a:rPr>
              <a:t>TestMethod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]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</a:t>
            </a:r>
            <a:r>
              <a:rPr lang="fr-BE" sz="9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public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9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void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9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GutterGameTest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()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{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</a:t>
            </a:r>
            <a:r>
              <a:rPr lang="fr-BE" sz="9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RollMany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(20, 0);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</a:t>
            </a:r>
            <a:r>
              <a:rPr lang="fr-BE" sz="900" dirty="0" err="1">
                <a:solidFill>
                  <a:srgbClr val="2B91AF"/>
                </a:solidFill>
                <a:highlight>
                  <a:srgbClr val="FFFFFF"/>
                </a:highlight>
                <a:latin typeface="Consolas"/>
              </a:rPr>
              <a:t>Assert</a:t>
            </a:r>
            <a:r>
              <a:rPr lang="fr-BE" sz="9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.AreEqual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(0, </a:t>
            </a:r>
            <a:r>
              <a:rPr lang="fr-BE" sz="9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game.Score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);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}</a:t>
            </a:r>
          </a:p>
          <a:p>
            <a:endParaRPr lang="fr-BE" sz="900" dirty="0">
              <a:solidFill>
                <a:srgbClr val="000000"/>
              </a:solidFill>
              <a:highlight>
                <a:srgbClr val="FFFFFF"/>
              </a:highlight>
              <a:latin typeface="Consolas"/>
            </a:endParaRP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[</a:t>
            </a:r>
            <a:r>
              <a:rPr lang="fr-BE" sz="900" dirty="0" err="1">
                <a:solidFill>
                  <a:srgbClr val="2B91AF"/>
                </a:solidFill>
                <a:highlight>
                  <a:srgbClr val="FFFFFF"/>
                </a:highlight>
                <a:latin typeface="Consolas"/>
              </a:rPr>
              <a:t>TestMethod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]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</a:t>
            </a:r>
            <a:r>
              <a:rPr lang="fr-BE" sz="9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public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9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void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9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TestAllOnes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()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{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</a:t>
            </a:r>
            <a:r>
              <a:rPr lang="fr-BE" sz="9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RollMany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(20, 1);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</a:t>
            </a:r>
            <a:r>
              <a:rPr lang="fr-BE" sz="900" dirty="0" err="1">
                <a:solidFill>
                  <a:srgbClr val="2B91AF"/>
                </a:solidFill>
                <a:highlight>
                  <a:srgbClr val="FFFFFF"/>
                </a:highlight>
                <a:latin typeface="Consolas"/>
              </a:rPr>
              <a:t>Assert</a:t>
            </a:r>
            <a:r>
              <a:rPr lang="fr-BE" sz="9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.AreEqual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(20, </a:t>
            </a:r>
            <a:r>
              <a:rPr lang="fr-BE" sz="9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game.Score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);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}</a:t>
            </a:r>
          </a:p>
          <a:p>
            <a:endParaRPr lang="fr-BE" sz="900" dirty="0">
              <a:solidFill>
                <a:srgbClr val="000000"/>
              </a:solidFill>
              <a:highlight>
                <a:srgbClr val="FFFFFF"/>
              </a:highlight>
              <a:latin typeface="Consolas"/>
            </a:endParaRP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[</a:t>
            </a:r>
            <a:r>
              <a:rPr lang="fr-BE" sz="900" dirty="0" err="1">
                <a:solidFill>
                  <a:srgbClr val="2B91AF"/>
                </a:solidFill>
                <a:highlight>
                  <a:srgbClr val="FFFFFF"/>
                </a:highlight>
                <a:latin typeface="Consolas"/>
              </a:rPr>
              <a:t>TestMethod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]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</a:t>
            </a:r>
            <a:r>
              <a:rPr lang="fr-BE" sz="9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public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9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void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9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TestOneSpare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()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{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</a:t>
            </a:r>
            <a:r>
              <a:rPr lang="fr-BE" sz="9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game.Roll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(5);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</a:t>
            </a:r>
            <a:r>
              <a:rPr lang="fr-BE" sz="9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game.Roll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(5); </a:t>
            </a:r>
            <a:r>
              <a:rPr lang="fr-BE" sz="900" dirty="0">
                <a:solidFill>
                  <a:srgbClr val="008000"/>
                </a:solidFill>
                <a:highlight>
                  <a:srgbClr val="FFFFFF"/>
                </a:highlight>
                <a:latin typeface="Consolas"/>
              </a:rPr>
              <a:t>// </a:t>
            </a:r>
            <a:r>
              <a:rPr lang="fr-BE" sz="900" dirty="0" err="1">
                <a:solidFill>
                  <a:srgbClr val="008000"/>
                </a:solidFill>
                <a:highlight>
                  <a:srgbClr val="FFFFFF"/>
                </a:highlight>
                <a:latin typeface="Consolas"/>
              </a:rPr>
              <a:t>Spare</a:t>
            </a:r>
            <a:endParaRPr lang="fr-BE" sz="900" dirty="0">
              <a:solidFill>
                <a:srgbClr val="000000"/>
              </a:solidFill>
              <a:highlight>
                <a:srgbClr val="FFFFFF"/>
              </a:highlight>
              <a:latin typeface="Consolas"/>
            </a:endParaRP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</a:t>
            </a:r>
            <a:r>
              <a:rPr lang="fr-BE" sz="9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game.Roll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(3);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</a:t>
            </a:r>
            <a:r>
              <a:rPr lang="fr-BE" sz="9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RollMany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(17, 0);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</a:t>
            </a:r>
            <a:r>
              <a:rPr lang="fr-BE" sz="900" dirty="0" err="1">
                <a:solidFill>
                  <a:srgbClr val="2B91AF"/>
                </a:solidFill>
                <a:highlight>
                  <a:srgbClr val="FFFFFF"/>
                </a:highlight>
                <a:latin typeface="Consolas"/>
              </a:rPr>
              <a:t>Assert</a:t>
            </a:r>
            <a:r>
              <a:rPr lang="fr-BE" sz="9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.AreEqual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(16, </a:t>
            </a:r>
            <a:r>
              <a:rPr lang="fr-BE" sz="9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game.Score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);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}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}</a:t>
            </a:r>
          </a:p>
        </p:txBody>
      </p:sp>
      <p:sp>
        <p:nvSpPr>
          <p:cNvPr id="94212" name="Line 4"/>
          <p:cNvSpPr>
            <a:spLocks noChangeShapeType="1"/>
          </p:cNvSpPr>
          <p:nvPr/>
        </p:nvSpPr>
        <p:spPr bwMode="auto">
          <a:xfrm>
            <a:off x="4724400" y="1219200"/>
            <a:ext cx="0" cy="5257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BE"/>
          </a:p>
        </p:txBody>
      </p:sp>
      <p:sp>
        <p:nvSpPr>
          <p:cNvPr id="94213" name="Text Box 5"/>
          <p:cNvSpPr txBox="1">
            <a:spLocks noChangeArrowheads="1"/>
          </p:cNvSpPr>
          <p:nvPr/>
        </p:nvSpPr>
        <p:spPr bwMode="auto">
          <a:xfrm>
            <a:off x="4800600" y="1295400"/>
            <a:ext cx="4038600" cy="30008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fr-BE" sz="9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public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9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class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900" dirty="0">
                <a:solidFill>
                  <a:srgbClr val="2B91AF"/>
                </a:solidFill>
                <a:highlight>
                  <a:srgbClr val="FFFFFF"/>
                </a:highlight>
                <a:latin typeface="Consolas"/>
              </a:rPr>
              <a:t>Game</a:t>
            </a:r>
            <a:endParaRPr lang="fr-BE" sz="900" dirty="0">
              <a:solidFill>
                <a:srgbClr val="000000"/>
              </a:solidFill>
              <a:highlight>
                <a:srgbClr val="FFFFFF"/>
              </a:highlight>
              <a:latin typeface="Consolas"/>
            </a:endParaRP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{</a:t>
            </a:r>
          </a:p>
          <a:p>
            <a:r>
              <a:rPr lang="en-US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</a:t>
            </a:r>
            <a:r>
              <a:rPr lang="en-US" sz="9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private</a:t>
            </a:r>
            <a:r>
              <a:rPr lang="en-US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en-US" sz="9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int</a:t>
            </a:r>
            <a:r>
              <a:rPr lang="en-US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[] rolls = </a:t>
            </a:r>
            <a:r>
              <a:rPr lang="en-US" sz="9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new</a:t>
            </a:r>
            <a:r>
              <a:rPr lang="en-US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en-US" sz="9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int</a:t>
            </a:r>
            <a:r>
              <a:rPr lang="en-US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[21];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</a:t>
            </a:r>
            <a:r>
              <a:rPr lang="fr-BE" sz="9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private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9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int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9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currentRoll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= 0;</a:t>
            </a:r>
          </a:p>
          <a:p>
            <a:endParaRPr lang="fr-BE" sz="900" dirty="0">
              <a:solidFill>
                <a:srgbClr val="000000"/>
              </a:solidFill>
              <a:highlight>
                <a:srgbClr val="FFFFFF"/>
              </a:highlight>
              <a:latin typeface="Consolas"/>
            </a:endParaRP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</a:t>
            </a:r>
            <a:r>
              <a:rPr lang="fr-BE" sz="9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public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9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void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Roll(</a:t>
            </a:r>
            <a:r>
              <a:rPr lang="fr-BE" sz="9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int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pins)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{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</a:t>
            </a:r>
            <a:r>
              <a:rPr lang="fr-BE" sz="9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this</a:t>
            </a:r>
            <a:r>
              <a:rPr lang="fr-BE" sz="9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.rolls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[</a:t>
            </a:r>
            <a:r>
              <a:rPr lang="fr-BE" sz="9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currentRoll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++] = pins;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}</a:t>
            </a:r>
          </a:p>
          <a:p>
            <a:endParaRPr lang="fr-BE" sz="900" dirty="0">
              <a:solidFill>
                <a:srgbClr val="000000"/>
              </a:solidFill>
              <a:highlight>
                <a:srgbClr val="FFFFFF"/>
              </a:highlight>
              <a:latin typeface="Consolas"/>
            </a:endParaRP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</a:t>
            </a:r>
            <a:r>
              <a:rPr lang="fr-BE" sz="9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public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9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int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Score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{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</a:t>
            </a:r>
            <a:r>
              <a:rPr lang="fr-BE" sz="9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get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{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    </a:t>
            </a:r>
            <a:r>
              <a:rPr lang="fr-BE" sz="9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int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score = 0;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    </a:t>
            </a:r>
            <a:r>
              <a:rPr lang="fr-BE" sz="9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for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(</a:t>
            </a:r>
            <a:r>
              <a:rPr lang="fr-BE" sz="9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int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i = 0; i &lt; </a:t>
            </a:r>
            <a:r>
              <a:rPr lang="fr-BE" sz="9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this</a:t>
            </a:r>
            <a:r>
              <a:rPr lang="fr-BE" sz="9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.rolls.Length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; i++)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        score += </a:t>
            </a:r>
            <a:r>
              <a:rPr lang="fr-BE" sz="9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this</a:t>
            </a:r>
            <a:r>
              <a:rPr lang="fr-BE" sz="9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.rolls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[i];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    </a:t>
            </a:r>
            <a:r>
              <a:rPr lang="fr-BE" sz="9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return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score; 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}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}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}</a:t>
            </a:r>
          </a:p>
        </p:txBody>
      </p:sp>
      <p:sp>
        <p:nvSpPr>
          <p:cNvPr id="94214" name="Text Box 6"/>
          <p:cNvSpPr txBox="1">
            <a:spLocks noChangeArrowheads="1"/>
          </p:cNvSpPr>
          <p:nvPr/>
        </p:nvSpPr>
        <p:spPr bwMode="auto">
          <a:xfrm>
            <a:off x="152400" y="228600"/>
            <a:ext cx="2209800" cy="254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1000">
                <a:latin typeface="Bradley Hand ITC" pitchFamily="66" charset="0"/>
              </a:rPr>
              <a:t>- ugly comment in test.</a:t>
            </a:r>
          </a:p>
        </p:txBody>
      </p:sp>
      <p:sp>
        <p:nvSpPr>
          <p:cNvPr id="94216" name="Rectangle 8"/>
          <p:cNvSpPr>
            <a:spLocks noChangeArrowheads="1"/>
          </p:cNvSpPr>
          <p:nvPr/>
        </p:nvSpPr>
        <p:spPr bwMode="auto">
          <a:xfrm>
            <a:off x="2514600" y="5562600"/>
            <a:ext cx="4419600" cy="304800"/>
          </a:xfrm>
          <a:prstGeom prst="rect">
            <a:avLst/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000"/>
              <a:t>expected:&lt;16&gt; but was:&lt;13&gt;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 Third test.</a:t>
            </a:r>
          </a:p>
        </p:txBody>
      </p:sp>
      <p:sp>
        <p:nvSpPr>
          <p:cNvPr id="96259" name="Text Box 3"/>
          <p:cNvSpPr txBox="1">
            <a:spLocks noChangeArrowheads="1"/>
          </p:cNvSpPr>
          <p:nvPr/>
        </p:nvSpPr>
        <p:spPr bwMode="auto">
          <a:xfrm>
            <a:off x="304800" y="1295400"/>
            <a:ext cx="4038600" cy="56323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[</a:t>
            </a:r>
            <a:r>
              <a:rPr lang="fr-BE" sz="900" dirty="0" err="1">
                <a:solidFill>
                  <a:srgbClr val="2B91AF"/>
                </a:solidFill>
                <a:highlight>
                  <a:srgbClr val="FFFFFF"/>
                </a:highlight>
                <a:latin typeface="Consolas"/>
              </a:rPr>
              <a:t>TestClass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]</a:t>
            </a:r>
          </a:p>
          <a:p>
            <a:r>
              <a:rPr lang="fr-BE" sz="9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public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9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class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900" dirty="0" err="1">
                <a:solidFill>
                  <a:srgbClr val="2B91AF"/>
                </a:solidFill>
                <a:highlight>
                  <a:srgbClr val="FFFFFF"/>
                </a:highlight>
                <a:latin typeface="Consolas"/>
              </a:rPr>
              <a:t>GameTest</a:t>
            </a:r>
            <a:endParaRPr lang="fr-BE" sz="900" dirty="0">
              <a:solidFill>
                <a:srgbClr val="000000"/>
              </a:solidFill>
              <a:highlight>
                <a:srgbClr val="FFFFFF"/>
              </a:highlight>
              <a:latin typeface="Consolas"/>
            </a:endParaRP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{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</a:t>
            </a:r>
            <a:r>
              <a:rPr lang="fr-BE" sz="9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private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900" dirty="0">
                <a:solidFill>
                  <a:srgbClr val="2B91AF"/>
                </a:solidFill>
                <a:highlight>
                  <a:srgbClr val="FFFFFF"/>
                </a:highlight>
                <a:latin typeface="Consolas"/>
              </a:rPr>
              <a:t>Game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9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game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;</a:t>
            </a:r>
          </a:p>
          <a:p>
            <a:endParaRPr lang="fr-BE" sz="900" dirty="0">
              <a:solidFill>
                <a:srgbClr val="000000"/>
              </a:solidFill>
              <a:highlight>
                <a:srgbClr val="FFFFFF"/>
              </a:highlight>
              <a:latin typeface="Consolas"/>
            </a:endParaRP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[</a:t>
            </a:r>
            <a:r>
              <a:rPr lang="fr-BE" sz="900" dirty="0" err="1">
                <a:solidFill>
                  <a:srgbClr val="2B91AF"/>
                </a:solidFill>
                <a:highlight>
                  <a:srgbClr val="FFFFFF"/>
                </a:highlight>
                <a:latin typeface="Consolas"/>
              </a:rPr>
              <a:t>TestInitialize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]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</a:t>
            </a:r>
            <a:r>
              <a:rPr lang="fr-BE" sz="9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public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9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void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9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TestInitialize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()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{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</a:t>
            </a:r>
            <a:r>
              <a:rPr lang="fr-BE" sz="9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game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= </a:t>
            </a:r>
            <a:r>
              <a:rPr lang="fr-BE" sz="9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new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900" dirty="0">
                <a:solidFill>
                  <a:srgbClr val="2B91AF"/>
                </a:solidFill>
                <a:highlight>
                  <a:srgbClr val="FFFFFF"/>
                </a:highlight>
                <a:latin typeface="Consolas"/>
              </a:rPr>
              <a:t>Game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();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}</a:t>
            </a:r>
          </a:p>
          <a:p>
            <a:r>
              <a:rPr lang="en-US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</a:t>
            </a:r>
            <a:r>
              <a:rPr lang="en-US" sz="9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private</a:t>
            </a:r>
            <a:r>
              <a:rPr lang="en-US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en-US" sz="9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void</a:t>
            </a:r>
            <a:r>
              <a:rPr lang="en-US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en-US" sz="9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RollMany</a:t>
            </a:r>
            <a:r>
              <a:rPr lang="en-US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</a:t>
            </a:r>
            <a:r>
              <a:rPr lang="en-US" sz="9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int</a:t>
            </a:r>
            <a:r>
              <a:rPr lang="en-US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n, </a:t>
            </a:r>
            <a:r>
              <a:rPr lang="en-US" sz="9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int</a:t>
            </a:r>
            <a:r>
              <a:rPr lang="en-US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pins)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{</a:t>
            </a:r>
          </a:p>
          <a:p>
            <a:r>
              <a:rPr lang="nn-NO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</a:t>
            </a:r>
            <a:r>
              <a:rPr lang="nn-NO" sz="9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for</a:t>
            </a:r>
            <a:r>
              <a:rPr lang="nn-NO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(</a:t>
            </a:r>
            <a:r>
              <a:rPr lang="nn-NO" sz="9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int</a:t>
            </a:r>
            <a:r>
              <a:rPr lang="nn-NO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i = 0; i &lt; n; i++)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    </a:t>
            </a:r>
            <a:r>
              <a:rPr lang="fr-BE" sz="9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game.Roll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(pins);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}</a:t>
            </a:r>
          </a:p>
          <a:p>
            <a:endParaRPr lang="fr-BE" sz="900" dirty="0">
              <a:solidFill>
                <a:srgbClr val="000000"/>
              </a:solidFill>
              <a:highlight>
                <a:srgbClr val="FFFFFF"/>
              </a:highlight>
              <a:latin typeface="Consolas"/>
            </a:endParaRP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[</a:t>
            </a:r>
            <a:r>
              <a:rPr lang="fr-BE" sz="900" dirty="0" err="1">
                <a:solidFill>
                  <a:srgbClr val="2B91AF"/>
                </a:solidFill>
                <a:highlight>
                  <a:srgbClr val="FFFFFF"/>
                </a:highlight>
                <a:latin typeface="Consolas"/>
              </a:rPr>
              <a:t>TestMethod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]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</a:t>
            </a:r>
            <a:r>
              <a:rPr lang="fr-BE" sz="9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public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9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void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9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GutterGameTest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()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{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</a:t>
            </a:r>
            <a:r>
              <a:rPr lang="fr-BE" sz="9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RollMany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(20, 0);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</a:t>
            </a:r>
            <a:r>
              <a:rPr lang="fr-BE" sz="900" dirty="0" err="1">
                <a:solidFill>
                  <a:srgbClr val="2B91AF"/>
                </a:solidFill>
                <a:highlight>
                  <a:srgbClr val="FFFFFF"/>
                </a:highlight>
                <a:latin typeface="Consolas"/>
              </a:rPr>
              <a:t>Assert</a:t>
            </a:r>
            <a:r>
              <a:rPr lang="fr-BE" sz="9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.AreEqual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(0, </a:t>
            </a:r>
            <a:r>
              <a:rPr lang="fr-BE" sz="9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game.Score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);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}</a:t>
            </a:r>
          </a:p>
          <a:p>
            <a:endParaRPr lang="fr-BE" sz="900" dirty="0">
              <a:solidFill>
                <a:srgbClr val="000000"/>
              </a:solidFill>
              <a:highlight>
                <a:srgbClr val="FFFFFF"/>
              </a:highlight>
              <a:latin typeface="Consolas"/>
            </a:endParaRP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[</a:t>
            </a:r>
            <a:r>
              <a:rPr lang="fr-BE" sz="900" dirty="0" err="1">
                <a:solidFill>
                  <a:srgbClr val="2B91AF"/>
                </a:solidFill>
                <a:highlight>
                  <a:srgbClr val="FFFFFF"/>
                </a:highlight>
                <a:latin typeface="Consolas"/>
              </a:rPr>
              <a:t>TestMethod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]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</a:t>
            </a:r>
            <a:r>
              <a:rPr lang="fr-BE" sz="9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public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9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void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9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TestAllOnes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()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{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</a:t>
            </a:r>
            <a:r>
              <a:rPr lang="fr-BE" sz="9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RollMany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(20, 1);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</a:t>
            </a:r>
            <a:r>
              <a:rPr lang="fr-BE" sz="900" dirty="0" err="1">
                <a:solidFill>
                  <a:srgbClr val="2B91AF"/>
                </a:solidFill>
                <a:highlight>
                  <a:srgbClr val="FFFFFF"/>
                </a:highlight>
                <a:latin typeface="Consolas"/>
              </a:rPr>
              <a:t>Assert</a:t>
            </a:r>
            <a:r>
              <a:rPr lang="fr-BE" sz="9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.AreEqual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(20, </a:t>
            </a:r>
            <a:r>
              <a:rPr lang="fr-BE" sz="9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game.Score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);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}</a:t>
            </a:r>
          </a:p>
          <a:p>
            <a:endParaRPr lang="fr-BE" sz="900" dirty="0">
              <a:solidFill>
                <a:srgbClr val="000000"/>
              </a:solidFill>
              <a:highlight>
                <a:srgbClr val="FFFFFF"/>
              </a:highlight>
              <a:latin typeface="Consolas"/>
            </a:endParaRP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[</a:t>
            </a:r>
            <a:r>
              <a:rPr lang="fr-BE" sz="900" dirty="0" err="1">
                <a:solidFill>
                  <a:srgbClr val="2B91AF"/>
                </a:solidFill>
                <a:highlight>
                  <a:srgbClr val="FFFFFF"/>
                </a:highlight>
                <a:latin typeface="Consolas"/>
              </a:rPr>
              <a:t>TestMethod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]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</a:t>
            </a:r>
            <a:r>
              <a:rPr lang="fr-BE" sz="9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public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9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void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9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TestOneSpare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()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{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</a:t>
            </a:r>
            <a:r>
              <a:rPr lang="fr-BE" sz="9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game.Roll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(5);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</a:t>
            </a:r>
            <a:r>
              <a:rPr lang="fr-BE" sz="9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game.Roll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(5); </a:t>
            </a:r>
            <a:r>
              <a:rPr lang="fr-BE" sz="900" dirty="0">
                <a:solidFill>
                  <a:srgbClr val="008000"/>
                </a:solidFill>
                <a:highlight>
                  <a:srgbClr val="FFFFFF"/>
                </a:highlight>
                <a:latin typeface="Consolas"/>
              </a:rPr>
              <a:t>// </a:t>
            </a:r>
            <a:r>
              <a:rPr lang="fr-BE" sz="900" dirty="0" err="1">
                <a:solidFill>
                  <a:srgbClr val="008000"/>
                </a:solidFill>
                <a:highlight>
                  <a:srgbClr val="FFFFFF"/>
                </a:highlight>
                <a:latin typeface="Consolas"/>
              </a:rPr>
              <a:t>Spare</a:t>
            </a:r>
            <a:endParaRPr lang="fr-BE" sz="900" dirty="0">
              <a:solidFill>
                <a:srgbClr val="000000"/>
              </a:solidFill>
              <a:highlight>
                <a:srgbClr val="FFFFFF"/>
              </a:highlight>
              <a:latin typeface="Consolas"/>
            </a:endParaRP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</a:t>
            </a:r>
            <a:r>
              <a:rPr lang="fr-BE" sz="9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game.Roll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(3);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</a:t>
            </a:r>
            <a:r>
              <a:rPr lang="fr-BE" sz="9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RollMany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(17, 0);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</a:t>
            </a:r>
            <a:r>
              <a:rPr lang="fr-BE" sz="900" dirty="0" err="1">
                <a:solidFill>
                  <a:srgbClr val="2B91AF"/>
                </a:solidFill>
                <a:highlight>
                  <a:srgbClr val="FFFFFF"/>
                </a:highlight>
                <a:latin typeface="Consolas"/>
              </a:rPr>
              <a:t>Assert</a:t>
            </a:r>
            <a:r>
              <a:rPr lang="fr-BE" sz="9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.AreEqual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(16, </a:t>
            </a:r>
            <a:r>
              <a:rPr lang="fr-BE" sz="9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game.Score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);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}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}</a:t>
            </a:r>
          </a:p>
        </p:txBody>
      </p:sp>
      <p:sp>
        <p:nvSpPr>
          <p:cNvPr id="96260" name="Line 4"/>
          <p:cNvSpPr>
            <a:spLocks noChangeShapeType="1"/>
          </p:cNvSpPr>
          <p:nvPr/>
        </p:nvSpPr>
        <p:spPr bwMode="auto">
          <a:xfrm>
            <a:off x="4724400" y="1219200"/>
            <a:ext cx="0" cy="5257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BE"/>
          </a:p>
        </p:txBody>
      </p:sp>
      <p:sp>
        <p:nvSpPr>
          <p:cNvPr id="96261" name="Text Box 5"/>
          <p:cNvSpPr txBox="1">
            <a:spLocks noChangeArrowheads="1"/>
          </p:cNvSpPr>
          <p:nvPr/>
        </p:nvSpPr>
        <p:spPr bwMode="auto">
          <a:xfrm>
            <a:off x="4800600" y="1295400"/>
            <a:ext cx="4038600" cy="3277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fr-BE" sz="9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public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9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class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900" dirty="0">
                <a:solidFill>
                  <a:srgbClr val="2B91AF"/>
                </a:solidFill>
                <a:highlight>
                  <a:srgbClr val="FFFFFF"/>
                </a:highlight>
                <a:latin typeface="Consolas"/>
              </a:rPr>
              <a:t>Game</a:t>
            </a:r>
            <a:endParaRPr lang="fr-BE" sz="900" dirty="0">
              <a:solidFill>
                <a:srgbClr val="000000"/>
              </a:solidFill>
              <a:highlight>
                <a:srgbClr val="FFFFFF"/>
              </a:highlight>
              <a:latin typeface="Consolas"/>
            </a:endParaRP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{</a:t>
            </a:r>
          </a:p>
          <a:p>
            <a:r>
              <a:rPr lang="en-US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</a:t>
            </a:r>
            <a:r>
              <a:rPr lang="en-US" sz="9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private</a:t>
            </a:r>
            <a:r>
              <a:rPr lang="en-US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en-US" sz="9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int</a:t>
            </a:r>
            <a:r>
              <a:rPr lang="en-US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[] rolls = </a:t>
            </a:r>
            <a:r>
              <a:rPr lang="en-US" sz="9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new</a:t>
            </a:r>
            <a:r>
              <a:rPr lang="en-US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en-US" sz="9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int</a:t>
            </a:r>
            <a:r>
              <a:rPr lang="en-US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[21];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</a:t>
            </a:r>
            <a:r>
              <a:rPr lang="fr-BE" sz="9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private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9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int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9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currentRoll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= 0;</a:t>
            </a:r>
          </a:p>
          <a:p>
            <a:endParaRPr lang="fr-BE" sz="900" dirty="0">
              <a:solidFill>
                <a:srgbClr val="000000"/>
              </a:solidFill>
              <a:highlight>
                <a:srgbClr val="FFFFFF"/>
              </a:highlight>
              <a:latin typeface="Consolas"/>
            </a:endParaRP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</a:t>
            </a:r>
            <a:r>
              <a:rPr lang="fr-BE" sz="9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public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9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void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Roll(</a:t>
            </a:r>
            <a:r>
              <a:rPr lang="fr-BE" sz="9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int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pins)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{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</a:t>
            </a:r>
            <a:r>
              <a:rPr lang="fr-BE" sz="9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this</a:t>
            </a:r>
            <a:r>
              <a:rPr lang="fr-BE" sz="9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.rolls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[</a:t>
            </a:r>
            <a:r>
              <a:rPr lang="fr-BE" sz="9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currentRoll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++] = pins;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}</a:t>
            </a:r>
          </a:p>
          <a:p>
            <a:endParaRPr lang="fr-BE" sz="900" dirty="0">
              <a:solidFill>
                <a:srgbClr val="000000"/>
              </a:solidFill>
              <a:highlight>
                <a:srgbClr val="FFFFFF"/>
              </a:highlight>
              <a:latin typeface="Consolas"/>
            </a:endParaRP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</a:t>
            </a:r>
            <a:r>
              <a:rPr lang="fr-BE" sz="9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public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9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int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Score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{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</a:t>
            </a:r>
            <a:r>
              <a:rPr lang="fr-BE" sz="9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get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{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    </a:t>
            </a:r>
            <a:r>
              <a:rPr lang="fr-BE" sz="9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int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score = 0;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    </a:t>
            </a:r>
            <a:r>
              <a:rPr lang="fr-BE" sz="9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for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(</a:t>
            </a:r>
            <a:r>
              <a:rPr lang="fr-BE" sz="9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int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i = 0; i &lt; </a:t>
            </a:r>
            <a:r>
              <a:rPr lang="fr-BE" sz="9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this</a:t>
            </a:r>
            <a:r>
              <a:rPr lang="fr-BE" sz="9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.rolls.Length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; i++)</a:t>
            </a:r>
          </a:p>
          <a:p>
            <a:r>
              <a:rPr lang="fr-BE" sz="900" b="1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      </a:t>
            </a:r>
            <a:r>
              <a:rPr lang="fr-BE" sz="900" b="1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if</a:t>
            </a:r>
            <a:r>
              <a:rPr lang="fr-BE" sz="900" b="1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(</a:t>
            </a:r>
            <a:r>
              <a:rPr lang="fr-BE" sz="900" b="1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rolls</a:t>
            </a:r>
            <a:r>
              <a:rPr lang="fr-BE" sz="900" b="1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[i] + </a:t>
            </a:r>
            <a:r>
              <a:rPr lang="fr-BE" sz="900" b="1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rolls</a:t>
            </a:r>
            <a:r>
              <a:rPr lang="fr-BE" sz="900" b="1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[i+1] == 10) </a:t>
            </a:r>
            <a:r>
              <a:rPr lang="fr-BE" sz="900" b="1" dirty="0">
                <a:solidFill>
                  <a:srgbClr val="008000"/>
                </a:solidFill>
                <a:highlight>
                  <a:srgbClr val="FFFFFF"/>
                </a:highlight>
                <a:latin typeface="Consolas"/>
              </a:rPr>
              <a:t>// </a:t>
            </a:r>
            <a:r>
              <a:rPr lang="fr-BE" sz="900" b="1" dirty="0" err="1">
                <a:solidFill>
                  <a:srgbClr val="008000"/>
                </a:solidFill>
                <a:highlight>
                  <a:srgbClr val="FFFFFF"/>
                </a:highlight>
                <a:latin typeface="Consolas"/>
              </a:rPr>
              <a:t>spare</a:t>
            </a:r>
            <a:endParaRPr lang="fr-BE" sz="900" b="1" dirty="0">
              <a:solidFill>
                <a:srgbClr val="000000"/>
              </a:solidFill>
              <a:highlight>
                <a:srgbClr val="FFFFFF"/>
              </a:highlight>
              <a:latin typeface="Consolas"/>
            </a:endParaRPr>
          </a:p>
          <a:p>
            <a:r>
              <a:rPr lang="fr-BE" sz="900" b="1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        score += ...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    score += </a:t>
            </a:r>
            <a:r>
              <a:rPr lang="fr-BE" sz="9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this</a:t>
            </a:r>
            <a:r>
              <a:rPr lang="fr-BE" sz="9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.rolls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[i];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    </a:t>
            </a:r>
            <a:r>
              <a:rPr lang="fr-BE" sz="9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return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score; 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}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}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}</a:t>
            </a:r>
          </a:p>
        </p:txBody>
      </p:sp>
      <p:sp>
        <p:nvSpPr>
          <p:cNvPr id="96262" name="Text Box 6"/>
          <p:cNvSpPr txBox="1">
            <a:spLocks noChangeArrowheads="1"/>
          </p:cNvSpPr>
          <p:nvPr/>
        </p:nvSpPr>
        <p:spPr bwMode="auto">
          <a:xfrm>
            <a:off x="152400" y="228600"/>
            <a:ext cx="2209800" cy="254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1000">
                <a:latin typeface="Bradley Hand ITC" pitchFamily="66" charset="0"/>
              </a:rPr>
              <a:t>- ugly comment in test.</a:t>
            </a:r>
          </a:p>
        </p:txBody>
      </p:sp>
      <p:sp>
        <p:nvSpPr>
          <p:cNvPr id="96265" name="Text Box 9"/>
          <p:cNvSpPr txBox="1">
            <a:spLocks noChangeArrowheads="1"/>
          </p:cNvSpPr>
          <p:nvPr/>
        </p:nvSpPr>
        <p:spPr bwMode="auto">
          <a:xfrm>
            <a:off x="5562600" y="4419600"/>
            <a:ext cx="2209800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1000" dirty="0">
                <a:latin typeface="Bradley Hand ITC" pitchFamily="66" charset="0"/>
              </a:rPr>
              <a:t>This isn’t going to work because </a:t>
            </a:r>
            <a:r>
              <a:rPr lang="en-US" sz="1000" dirty="0" err="1">
                <a:latin typeface="Bradley Hand ITC" pitchFamily="66" charset="0"/>
              </a:rPr>
              <a:t>i</a:t>
            </a:r>
            <a:r>
              <a:rPr lang="en-US" sz="1000" dirty="0">
                <a:latin typeface="Bradley Hand ITC" pitchFamily="66" charset="0"/>
              </a:rPr>
              <a:t> might not refer to the first ball of the frame.</a:t>
            </a:r>
          </a:p>
          <a:p>
            <a:endParaRPr lang="en-US" sz="1000" dirty="0">
              <a:latin typeface="Bradley Hand ITC" pitchFamily="66" charset="0"/>
            </a:endParaRPr>
          </a:p>
          <a:p>
            <a:r>
              <a:rPr lang="en-US" sz="1000" dirty="0">
                <a:latin typeface="Bradley Hand ITC" pitchFamily="66" charset="0"/>
              </a:rPr>
              <a:t>Design is still wrong.</a:t>
            </a:r>
          </a:p>
          <a:p>
            <a:endParaRPr lang="en-US" sz="1000" dirty="0">
              <a:latin typeface="Bradley Hand ITC" pitchFamily="66" charset="0"/>
            </a:endParaRPr>
          </a:p>
          <a:p>
            <a:r>
              <a:rPr lang="en-US" sz="1000" dirty="0">
                <a:latin typeface="Bradley Hand ITC" pitchFamily="66" charset="0"/>
              </a:rPr>
              <a:t>Need to walk through array two balls (one frame) at a time.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 Third test.</a:t>
            </a:r>
          </a:p>
        </p:txBody>
      </p:sp>
      <p:sp>
        <p:nvSpPr>
          <p:cNvPr id="98307" name="Text Box 3"/>
          <p:cNvSpPr txBox="1">
            <a:spLocks noChangeArrowheads="1"/>
          </p:cNvSpPr>
          <p:nvPr/>
        </p:nvSpPr>
        <p:spPr bwMode="auto">
          <a:xfrm>
            <a:off x="304800" y="1295400"/>
            <a:ext cx="4038600" cy="56323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[</a:t>
            </a:r>
            <a:r>
              <a:rPr lang="fr-BE" sz="900" dirty="0" err="1">
                <a:solidFill>
                  <a:srgbClr val="2B91AF"/>
                </a:solidFill>
                <a:highlight>
                  <a:srgbClr val="FFFFFF"/>
                </a:highlight>
                <a:latin typeface="Consolas"/>
              </a:rPr>
              <a:t>TestClass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]</a:t>
            </a:r>
          </a:p>
          <a:p>
            <a:r>
              <a:rPr lang="fr-BE" sz="9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public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9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class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900" dirty="0" err="1">
                <a:solidFill>
                  <a:srgbClr val="2B91AF"/>
                </a:solidFill>
                <a:highlight>
                  <a:srgbClr val="FFFFFF"/>
                </a:highlight>
                <a:latin typeface="Consolas"/>
              </a:rPr>
              <a:t>GameTest</a:t>
            </a:r>
            <a:endParaRPr lang="fr-BE" sz="900" dirty="0">
              <a:solidFill>
                <a:srgbClr val="000000"/>
              </a:solidFill>
              <a:highlight>
                <a:srgbClr val="FFFFFF"/>
              </a:highlight>
              <a:latin typeface="Consolas"/>
            </a:endParaRP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{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</a:t>
            </a:r>
            <a:r>
              <a:rPr lang="fr-BE" sz="9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private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900" dirty="0">
                <a:solidFill>
                  <a:srgbClr val="2B91AF"/>
                </a:solidFill>
                <a:highlight>
                  <a:srgbClr val="FFFFFF"/>
                </a:highlight>
                <a:latin typeface="Consolas"/>
              </a:rPr>
              <a:t>Game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9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game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;</a:t>
            </a:r>
          </a:p>
          <a:p>
            <a:endParaRPr lang="fr-BE" sz="900" dirty="0">
              <a:solidFill>
                <a:srgbClr val="000000"/>
              </a:solidFill>
              <a:highlight>
                <a:srgbClr val="FFFFFF"/>
              </a:highlight>
              <a:latin typeface="Consolas"/>
            </a:endParaRP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[</a:t>
            </a:r>
            <a:r>
              <a:rPr lang="fr-BE" sz="900" dirty="0" err="1">
                <a:solidFill>
                  <a:srgbClr val="2B91AF"/>
                </a:solidFill>
                <a:highlight>
                  <a:srgbClr val="FFFFFF"/>
                </a:highlight>
                <a:latin typeface="Consolas"/>
              </a:rPr>
              <a:t>TestInitialize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]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</a:t>
            </a:r>
            <a:r>
              <a:rPr lang="fr-BE" sz="9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public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9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void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9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TestInitialize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()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{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</a:t>
            </a:r>
            <a:r>
              <a:rPr lang="fr-BE" sz="9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game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= </a:t>
            </a:r>
            <a:r>
              <a:rPr lang="fr-BE" sz="9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new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900" dirty="0">
                <a:solidFill>
                  <a:srgbClr val="2B91AF"/>
                </a:solidFill>
                <a:highlight>
                  <a:srgbClr val="FFFFFF"/>
                </a:highlight>
                <a:latin typeface="Consolas"/>
              </a:rPr>
              <a:t>Game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();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}</a:t>
            </a:r>
          </a:p>
          <a:p>
            <a:r>
              <a:rPr lang="en-US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</a:t>
            </a:r>
            <a:r>
              <a:rPr lang="en-US" sz="9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private</a:t>
            </a:r>
            <a:r>
              <a:rPr lang="en-US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en-US" sz="9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void</a:t>
            </a:r>
            <a:r>
              <a:rPr lang="en-US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en-US" sz="9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RollMany</a:t>
            </a:r>
            <a:r>
              <a:rPr lang="en-US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</a:t>
            </a:r>
            <a:r>
              <a:rPr lang="en-US" sz="9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int</a:t>
            </a:r>
            <a:r>
              <a:rPr lang="en-US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n, </a:t>
            </a:r>
            <a:r>
              <a:rPr lang="en-US" sz="9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int</a:t>
            </a:r>
            <a:r>
              <a:rPr lang="en-US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pins)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{</a:t>
            </a:r>
          </a:p>
          <a:p>
            <a:r>
              <a:rPr lang="nn-NO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</a:t>
            </a:r>
            <a:r>
              <a:rPr lang="nn-NO" sz="9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for</a:t>
            </a:r>
            <a:r>
              <a:rPr lang="nn-NO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(</a:t>
            </a:r>
            <a:r>
              <a:rPr lang="nn-NO" sz="9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int</a:t>
            </a:r>
            <a:r>
              <a:rPr lang="nn-NO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i = 0; i &lt; n; i++)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    </a:t>
            </a:r>
            <a:r>
              <a:rPr lang="fr-BE" sz="9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game.Roll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(pins);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}</a:t>
            </a:r>
          </a:p>
          <a:p>
            <a:endParaRPr lang="fr-BE" sz="900" dirty="0">
              <a:solidFill>
                <a:srgbClr val="000000"/>
              </a:solidFill>
              <a:highlight>
                <a:srgbClr val="FFFFFF"/>
              </a:highlight>
              <a:latin typeface="Consolas"/>
            </a:endParaRP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[</a:t>
            </a:r>
            <a:r>
              <a:rPr lang="fr-BE" sz="900" dirty="0" err="1">
                <a:solidFill>
                  <a:srgbClr val="2B91AF"/>
                </a:solidFill>
                <a:highlight>
                  <a:srgbClr val="FFFFFF"/>
                </a:highlight>
                <a:latin typeface="Consolas"/>
              </a:rPr>
              <a:t>TestMethod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]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</a:t>
            </a:r>
            <a:r>
              <a:rPr lang="fr-BE" sz="9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public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9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void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9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GutterGameTest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()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{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</a:t>
            </a:r>
            <a:r>
              <a:rPr lang="fr-BE" sz="9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RollMany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(20, 0);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</a:t>
            </a:r>
            <a:r>
              <a:rPr lang="fr-BE" sz="900" dirty="0" err="1">
                <a:solidFill>
                  <a:srgbClr val="2B91AF"/>
                </a:solidFill>
                <a:highlight>
                  <a:srgbClr val="FFFFFF"/>
                </a:highlight>
                <a:latin typeface="Consolas"/>
              </a:rPr>
              <a:t>Assert</a:t>
            </a:r>
            <a:r>
              <a:rPr lang="fr-BE" sz="9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.AreEqual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(0, </a:t>
            </a:r>
            <a:r>
              <a:rPr lang="fr-BE" sz="9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game.Score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);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}</a:t>
            </a:r>
          </a:p>
          <a:p>
            <a:endParaRPr lang="fr-BE" sz="900" dirty="0">
              <a:solidFill>
                <a:srgbClr val="000000"/>
              </a:solidFill>
              <a:highlight>
                <a:srgbClr val="FFFFFF"/>
              </a:highlight>
              <a:latin typeface="Consolas"/>
            </a:endParaRP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[</a:t>
            </a:r>
            <a:r>
              <a:rPr lang="fr-BE" sz="900" dirty="0" err="1">
                <a:solidFill>
                  <a:srgbClr val="2B91AF"/>
                </a:solidFill>
                <a:highlight>
                  <a:srgbClr val="FFFFFF"/>
                </a:highlight>
                <a:latin typeface="Consolas"/>
              </a:rPr>
              <a:t>TestMethod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]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</a:t>
            </a:r>
            <a:r>
              <a:rPr lang="fr-BE" sz="9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public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9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void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9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TestAllOnes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()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{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</a:t>
            </a:r>
            <a:r>
              <a:rPr lang="fr-BE" sz="9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RollMany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(20, 1);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</a:t>
            </a:r>
            <a:r>
              <a:rPr lang="fr-BE" sz="900" dirty="0" err="1">
                <a:solidFill>
                  <a:srgbClr val="2B91AF"/>
                </a:solidFill>
                <a:highlight>
                  <a:srgbClr val="FFFFFF"/>
                </a:highlight>
                <a:latin typeface="Consolas"/>
              </a:rPr>
              <a:t>Assert</a:t>
            </a:r>
            <a:r>
              <a:rPr lang="fr-BE" sz="9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.AreEqual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(20, </a:t>
            </a:r>
            <a:r>
              <a:rPr lang="fr-BE" sz="9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game.Score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);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}</a:t>
            </a:r>
          </a:p>
          <a:p>
            <a:endParaRPr lang="fr-BE" sz="900" dirty="0">
              <a:solidFill>
                <a:srgbClr val="000000"/>
              </a:solidFill>
              <a:highlight>
                <a:srgbClr val="FFFFFF"/>
              </a:highlight>
              <a:latin typeface="Consolas"/>
            </a:endParaRPr>
          </a:p>
          <a:p>
            <a:r>
              <a:rPr lang="fr-BE" sz="900" b="1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</a:t>
            </a:r>
            <a:r>
              <a:rPr lang="fr-BE" sz="900" b="1" dirty="0">
                <a:solidFill>
                  <a:srgbClr val="008000"/>
                </a:solidFill>
                <a:highlight>
                  <a:srgbClr val="FFFFFF"/>
                </a:highlight>
                <a:latin typeface="Consolas"/>
              </a:rPr>
              <a:t>//[</a:t>
            </a:r>
            <a:r>
              <a:rPr lang="fr-BE" sz="900" b="1" dirty="0" err="1">
                <a:solidFill>
                  <a:srgbClr val="008000"/>
                </a:solidFill>
                <a:highlight>
                  <a:srgbClr val="FFFFFF"/>
                </a:highlight>
                <a:latin typeface="Consolas"/>
              </a:rPr>
              <a:t>TestMethod</a:t>
            </a:r>
            <a:r>
              <a:rPr lang="fr-BE" sz="900" b="1" dirty="0">
                <a:solidFill>
                  <a:srgbClr val="008000"/>
                </a:solidFill>
                <a:highlight>
                  <a:srgbClr val="FFFFFF"/>
                </a:highlight>
                <a:latin typeface="Consolas"/>
              </a:rPr>
              <a:t>]</a:t>
            </a:r>
            <a:endParaRPr lang="fr-BE" sz="900" b="1" dirty="0">
              <a:solidFill>
                <a:srgbClr val="000000"/>
              </a:solidFill>
              <a:highlight>
                <a:srgbClr val="FFFFFF"/>
              </a:highlight>
              <a:latin typeface="Consolas"/>
            </a:endParaRPr>
          </a:p>
          <a:p>
            <a:r>
              <a:rPr lang="fr-BE" sz="900" b="1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</a:t>
            </a:r>
            <a:r>
              <a:rPr lang="fr-BE" sz="900" b="1" dirty="0">
                <a:solidFill>
                  <a:srgbClr val="008000"/>
                </a:solidFill>
                <a:highlight>
                  <a:srgbClr val="FFFFFF"/>
                </a:highlight>
                <a:latin typeface="Consolas"/>
              </a:rPr>
              <a:t>//public </a:t>
            </a:r>
            <a:r>
              <a:rPr lang="fr-BE" sz="900" b="1" dirty="0" err="1">
                <a:solidFill>
                  <a:srgbClr val="008000"/>
                </a:solidFill>
                <a:highlight>
                  <a:srgbClr val="FFFFFF"/>
                </a:highlight>
                <a:latin typeface="Consolas"/>
              </a:rPr>
              <a:t>void</a:t>
            </a:r>
            <a:r>
              <a:rPr lang="fr-BE" sz="900" b="1" dirty="0">
                <a:solidFill>
                  <a:srgbClr val="008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900" b="1" dirty="0" err="1">
                <a:solidFill>
                  <a:srgbClr val="008000"/>
                </a:solidFill>
                <a:highlight>
                  <a:srgbClr val="FFFFFF"/>
                </a:highlight>
                <a:latin typeface="Consolas"/>
              </a:rPr>
              <a:t>TestOneSpare</a:t>
            </a:r>
            <a:r>
              <a:rPr lang="fr-BE" sz="900" b="1" dirty="0">
                <a:solidFill>
                  <a:srgbClr val="008000"/>
                </a:solidFill>
                <a:highlight>
                  <a:srgbClr val="FFFFFF"/>
                </a:highlight>
                <a:latin typeface="Consolas"/>
              </a:rPr>
              <a:t>()</a:t>
            </a:r>
            <a:endParaRPr lang="fr-BE" sz="900" b="1" dirty="0">
              <a:solidFill>
                <a:srgbClr val="000000"/>
              </a:solidFill>
              <a:highlight>
                <a:srgbClr val="FFFFFF"/>
              </a:highlight>
              <a:latin typeface="Consolas"/>
            </a:endParaRPr>
          </a:p>
          <a:p>
            <a:r>
              <a:rPr lang="fr-BE" sz="900" b="1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</a:t>
            </a:r>
            <a:r>
              <a:rPr lang="fr-BE" sz="900" b="1" dirty="0">
                <a:solidFill>
                  <a:srgbClr val="008000"/>
                </a:solidFill>
                <a:highlight>
                  <a:srgbClr val="FFFFFF"/>
                </a:highlight>
                <a:latin typeface="Consolas"/>
              </a:rPr>
              <a:t>//{</a:t>
            </a:r>
            <a:endParaRPr lang="fr-BE" sz="900" b="1" dirty="0">
              <a:solidFill>
                <a:srgbClr val="000000"/>
              </a:solidFill>
              <a:highlight>
                <a:srgbClr val="FFFFFF"/>
              </a:highlight>
              <a:latin typeface="Consolas"/>
            </a:endParaRPr>
          </a:p>
          <a:p>
            <a:r>
              <a:rPr lang="fr-BE" sz="900" b="1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</a:t>
            </a:r>
            <a:r>
              <a:rPr lang="fr-BE" sz="900" b="1" dirty="0">
                <a:solidFill>
                  <a:srgbClr val="008000"/>
                </a:solidFill>
                <a:highlight>
                  <a:srgbClr val="FFFFFF"/>
                </a:highlight>
                <a:latin typeface="Consolas"/>
              </a:rPr>
              <a:t>//    </a:t>
            </a:r>
            <a:r>
              <a:rPr lang="fr-BE" sz="900" b="1" dirty="0" err="1">
                <a:solidFill>
                  <a:srgbClr val="008000"/>
                </a:solidFill>
                <a:highlight>
                  <a:srgbClr val="FFFFFF"/>
                </a:highlight>
                <a:latin typeface="Consolas"/>
              </a:rPr>
              <a:t>game.Roll</a:t>
            </a:r>
            <a:r>
              <a:rPr lang="fr-BE" sz="900" b="1" dirty="0">
                <a:solidFill>
                  <a:srgbClr val="008000"/>
                </a:solidFill>
                <a:highlight>
                  <a:srgbClr val="FFFFFF"/>
                </a:highlight>
                <a:latin typeface="Consolas"/>
              </a:rPr>
              <a:t>(5);</a:t>
            </a:r>
            <a:endParaRPr lang="fr-BE" sz="900" b="1" dirty="0">
              <a:solidFill>
                <a:srgbClr val="000000"/>
              </a:solidFill>
              <a:highlight>
                <a:srgbClr val="FFFFFF"/>
              </a:highlight>
              <a:latin typeface="Consolas"/>
            </a:endParaRPr>
          </a:p>
          <a:p>
            <a:r>
              <a:rPr lang="fr-BE" sz="900" b="1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</a:t>
            </a:r>
            <a:r>
              <a:rPr lang="fr-BE" sz="900" b="1" dirty="0">
                <a:solidFill>
                  <a:srgbClr val="008000"/>
                </a:solidFill>
                <a:highlight>
                  <a:srgbClr val="FFFFFF"/>
                </a:highlight>
                <a:latin typeface="Consolas"/>
              </a:rPr>
              <a:t>//    </a:t>
            </a:r>
            <a:r>
              <a:rPr lang="fr-BE" sz="900" b="1" dirty="0" err="1">
                <a:solidFill>
                  <a:srgbClr val="008000"/>
                </a:solidFill>
                <a:highlight>
                  <a:srgbClr val="FFFFFF"/>
                </a:highlight>
                <a:latin typeface="Consolas"/>
              </a:rPr>
              <a:t>game.Roll</a:t>
            </a:r>
            <a:r>
              <a:rPr lang="fr-BE" sz="900" b="1" dirty="0">
                <a:solidFill>
                  <a:srgbClr val="008000"/>
                </a:solidFill>
                <a:highlight>
                  <a:srgbClr val="FFFFFF"/>
                </a:highlight>
                <a:latin typeface="Consolas"/>
              </a:rPr>
              <a:t>(5); // </a:t>
            </a:r>
            <a:r>
              <a:rPr lang="fr-BE" sz="900" b="1" dirty="0" err="1">
                <a:solidFill>
                  <a:srgbClr val="008000"/>
                </a:solidFill>
                <a:highlight>
                  <a:srgbClr val="FFFFFF"/>
                </a:highlight>
                <a:latin typeface="Consolas"/>
              </a:rPr>
              <a:t>Spare</a:t>
            </a:r>
            <a:endParaRPr lang="fr-BE" sz="900" b="1" dirty="0">
              <a:solidFill>
                <a:srgbClr val="000000"/>
              </a:solidFill>
              <a:highlight>
                <a:srgbClr val="FFFFFF"/>
              </a:highlight>
              <a:latin typeface="Consolas"/>
            </a:endParaRPr>
          </a:p>
          <a:p>
            <a:r>
              <a:rPr lang="fr-BE" sz="900" b="1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</a:t>
            </a:r>
            <a:r>
              <a:rPr lang="fr-BE" sz="900" b="1" dirty="0">
                <a:solidFill>
                  <a:srgbClr val="008000"/>
                </a:solidFill>
                <a:highlight>
                  <a:srgbClr val="FFFFFF"/>
                </a:highlight>
                <a:latin typeface="Consolas"/>
              </a:rPr>
              <a:t>//    </a:t>
            </a:r>
            <a:r>
              <a:rPr lang="fr-BE" sz="900" b="1" dirty="0" err="1">
                <a:solidFill>
                  <a:srgbClr val="008000"/>
                </a:solidFill>
                <a:highlight>
                  <a:srgbClr val="FFFFFF"/>
                </a:highlight>
                <a:latin typeface="Consolas"/>
              </a:rPr>
              <a:t>game.Roll</a:t>
            </a:r>
            <a:r>
              <a:rPr lang="fr-BE" sz="900" b="1" dirty="0">
                <a:solidFill>
                  <a:srgbClr val="008000"/>
                </a:solidFill>
                <a:highlight>
                  <a:srgbClr val="FFFFFF"/>
                </a:highlight>
                <a:latin typeface="Consolas"/>
              </a:rPr>
              <a:t>(3);</a:t>
            </a:r>
            <a:endParaRPr lang="fr-BE" sz="900" b="1" dirty="0">
              <a:solidFill>
                <a:srgbClr val="000000"/>
              </a:solidFill>
              <a:highlight>
                <a:srgbClr val="FFFFFF"/>
              </a:highlight>
              <a:latin typeface="Consolas"/>
            </a:endParaRPr>
          </a:p>
          <a:p>
            <a:r>
              <a:rPr lang="fr-BE" sz="900" b="1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</a:t>
            </a:r>
            <a:r>
              <a:rPr lang="fr-BE" sz="900" b="1" dirty="0">
                <a:solidFill>
                  <a:srgbClr val="008000"/>
                </a:solidFill>
                <a:highlight>
                  <a:srgbClr val="FFFFFF"/>
                </a:highlight>
                <a:latin typeface="Consolas"/>
              </a:rPr>
              <a:t>//    </a:t>
            </a:r>
            <a:r>
              <a:rPr lang="fr-BE" sz="900" b="1" dirty="0" err="1">
                <a:solidFill>
                  <a:srgbClr val="008000"/>
                </a:solidFill>
                <a:highlight>
                  <a:srgbClr val="FFFFFF"/>
                </a:highlight>
                <a:latin typeface="Consolas"/>
              </a:rPr>
              <a:t>RollMany</a:t>
            </a:r>
            <a:r>
              <a:rPr lang="fr-BE" sz="900" b="1" dirty="0">
                <a:solidFill>
                  <a:srgbClr val="008000"/>
                </a:solidFill>
                <a:highlight>
                  <a:srgbClr val="FFFFFF"/>
                </a:highlight>
                <a:latin typeface="Consolas"/>
              </a:rPr>
              <a:t>(17, 0);</a:t>
            </a:r>
            <a:endParaRPr lang="fr-BE" sz="900" b="1" dirty="0">
              <a:solidFill>
                <a:srgbClr val="000000"/>
              </a:solidFill>
              <a:highlight>
                <a:srgbClr val="FFFFFF"/>
              </a:highlight>
              <a:latin typeface="Consolas"/>
            </a:endParaRPr>
          </a:p>
          <a:p>
            <a:r>
              <a:rPr lang="fr-BE" sz="900" b="1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</a:t>
            </a:r>
            <a:r>
              <a:rPr lang="fr-BE" sz="900" b="1" dirty="0">
                <a:solidFill>
                  <a:srgbClr val="008000"/>
                </a:solidFill>
                <a:highlight>
                  <a:srgbClr val="FFFFFF"/>
                </a:highlight>
                <a:latin typeface="Consolas"/>
              </a:rPr>
              <a:t>//    </a:t>
            </a:r>
            <a:r>
              <a:rPr lang="fr-BE" sz="900" b="1" dirty="0" err="1">
                <a:solidFill>
                  <a:srgbClr val="008000"/>
                </a:solidFill>
                <a:highlight>
                  <a:srgbClr val="FFFFFF"/>
                </a:highlight>
                <a:latin typeface="Consolas"/>
              </a:rPr>
              <a:t>Assert.AreEqual</a:t>
            </a:r>
            <a:r>
              <a:rPr lang="fr-BE" sz="900" b="1" dirty="0">
                <a:solidFill>
                  <a:srgbClr val="008000"/>
                </a:solidFill>
                <a:highlight>
                  <a:srgbClr val="FFFFFF"/>
                </a:highlight>
                <a:latin typeface="Consolas"/>
              </a:rPr>
              <a:t>(16, </a:t>
            </a:r>
            <a:r>
              <a:rPr lang="fr-BE" sz="900" b="1" dirty="0" err="1">
                <a:solidFill>
                  <a:srgbClr val="008000"/>
                </a:solidFill>
                <a:highlight>
                  <a:srgbClr val="FFFFFF"/>
                </a:highlight>
                <a:latin typeface="Consolas"/>
              </a:rPr>
              <a:t>game.Score</a:t>
            </a:r>
            <a:r>
              <a:rPr lang="fr-BE" sz="900" b="1" dirty="0">
                <a:solidFill>
                  <a:srgbClr val="008000"/>
                </a:solidFill>
                <a:highlight>
                  <a:srgbClr val="FFFFFF"/>
                </a:highlight>
                <a:latin typeface="Consolas"/>
              </a:rPr>
              <a:t>);</a:t>
            </a:r>
            <a:endParaRPr lang="fr-BE" sz="900" b="1" dirty="0">
              <a:solidFill>
                <a:srgbClr val="000000"/>
              </a:solidFill>
              <a:highlight>
                <a:srgbClr val="FFFFFF"/>
              </a:highlight>
              <a:latin typeface="Consolas"/>
            </a:endParaRPr>
          </a:p>
          <a:p>
            <a:r>
              <a:rPr lang="fr-BE" sz="900" b="1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</a:t>
            </a:r>
            <a:r>
              <a:rPr lang="fr-BE" sz="900" b="1" dirty="0">
                <a:solidFill>
                  <a:srgbClr val="008000"/>
                </a:solidFill>
                <a:highlight>
                  <a:srgbClr val="FFFFFF"/>
                </a:highlight>
                <a:latin typeface="Consolas"/>
              </a:rPr>
              <a:t>//}</a:t>
            </a:r>
            <a:endParaRPr lang="fr-BE" sz="900" b="1" dirty="0">
              <a:solidFill>
                <a:srgbClr val="000000"/>
              </a:solidFill>
              <a:highlight>
                <a:srgbClr val="FFFFFF"/>
              </a:highlight>
              <a:latin typeface="Consolas"/>
            </a:endParaRP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}</a:t>
            </a:r>
          </a:p>
        </p:txBody>
      </p:sp>
      <p:sp>
        <p:nvSpPr>
          <p:cNvPr id="98308" name="Line 4"/>
          <p:cNvSpPr>
            <a:spLocks noChangeShapeType="1"/>
          </p:cNvSpPr>
          <p:nvPr/>
        </p:nvSpPr>
        <p:spPr bwMode="auto">
          <a:xfrm>
            <a:off x="4724400" y="1219200"/>
            <a:ext cx="0" cy="5257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BE"/>
          </a:p>
        </p:txBody>
      </p:sp>
      <p:sp>
        <p:nvSpPr>
          <p:cNvPr id="98309" name="Text Box 5"/>
          <p:cNvSpPr txBox="1">
            <a:spLocks noChangeArrowheads="1"/>
          </p:cNvSpPr>
          <p:nvPr/>
        </p:nvSpPr>
        <p:spPr bwMode="auto">
          <a:xfrm>
            <a:off x="4800600" y="1295400"/>
            <a:ext cx="4038600" cy="30008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fr-BE" sz="9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public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9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class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900" dirty="0">
                <a:solidFill>
                  <a:srgbClr val="2B91AF"/>
                </a:solidFill>
                <a:highlight>
                  <a:srgbClr val="FFFFFF"/>
                </a:highlight>
                <a:latin typeface="Consolas"/>
              </a:rPr>
              <a:t>Game</a:t>
            </a:r>
            <a:endParaRPr lang="fr-BE" sz="900" dirty="0">
              <a:solidFill>
                <a:srgbClr val="000000"/>
              </a:solidFill>
              <a:highlight>
                <a:srgbClr val="FFFFFF"/>
              </a:highlight>
              <a:latin typeface="Consolas"/>
            </a:endParaRP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{</a:t>
            </a:r>
          </a:p>
          <a:p>
            <a:r>
              <a:rPr lang="en-US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</a:t>
            </a:r>
            <a:r>
              <a:rPr lang="en-US" sz="9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private</a:t>
            </a:r>
            <a:r>
              <a:rPr lang="en-US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en-US" sz="9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int</a:t>
            </a:r>
            <a:r>
              <a:rPr lang="en-US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[] rolls = </a:t>
            </a:r>
            <a:r>
              <a:rPr lang="en-US" sz="9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new</a:t>
            </a:r>
            <a:r>
              <a:rPr lang="en-US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en-US" sz="9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int</a:t>
            </a:r>
            <a:r>
              <a:rPr lang="en-US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[21];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</a:t>
            </a:r>
            <a:r>
              <a:rPr lang="fr-BE" sz="9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private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9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int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9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currentRoll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= 0;</a:t>
            </a:r>
          </a:p>
          <a:p>
            <a:endParaRPr lang="fr-BE" sz="900" dirty="0">
              <a:solidFill>
                <a:srgbClr val="000000"/>
              </a:solidFill>
              <a:highlight>
                <a:srgbClr val="FFFFFF"/>
              </a:highlight>
              <a:latin typeface="Consolas"/>
            </a:endParaRP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</a:t>
            </a:r>
            <a:r>
              <a:rPr lang="fr-BE" sz="9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public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9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void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Roll(</a:t>
            </a:r>
            <a:r>
              <a:rPr lang="fr-BE" sz="9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int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pins)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{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</a:t>
            </a:r>
            <a:r>
              <a:rPr lang="fr-BE" sz="9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this</a:t>
            </a:r>
            <a:r>
              <a:rPr lang="fr-BE" sz="9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.rolls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[</a:t>
            </a:r>
            <a:r>
              <a:rPr lang="fr-BE" sz="9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currentRoll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++] = pins;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}</a:t>
            </a:r>
          </a:p>
          <a:p>
            <a:endParaRPr lang="fr-BE" sz="900" dirty="0">
              <a:solidFill>
                <a:srgbClr val="000000"/>
              </a:solidFill>
              <a:highlight>
                <a:srgbClr val="FFFFFF"/>
              </a:highlight>
              <a:latin typeface="Consolas"/>
            </a:endParaRP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</a:t>
            </a:r>
            <a:r>
              <a:rPr lang="fr-BE" sz="9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public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9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int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Score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{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</a:t>
            </a:r>
            <a:r>
              <a:rPr lang="fr-BE" sz="9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get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{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    </a:t>
            </a:r>
            <a:r>
              <a:rPr lang="fr-BE" sz="9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int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score = 0;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    </a:t>
            </a:r>
            <a:r>
              <a:rPr lang="fr-BE" sz="9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for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(</a:t>
            </a:r>
            <a:r>
              <a:rPr lang="fr-BE" sz="9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int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i = 0; i &lt; </a:t>
            </a:r>
            <a:r>
              <a:rPr lang="fr-BE" sz="9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this</a:t>
            </a:r>
            <a:r>
              <a:rPr lang="fr-BE" sz="9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.rolls.Length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; i++)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        score += </a:t>
            </a:r>
            <a:r>
              <a:rPr lang="fr-BE" sz="9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this</a:t>
            </a:r>
            <a:r>
              <a:rPr lang="fr-BE" sz="9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.rolls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[i];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    </a:t>
            </a:r>
            <a:r>
              <a:rPr lang="fr-BE" sz="9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return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score; 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}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}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}</a:t>
            </a:r>
          </a:p>
        </p:txBody>
      </p:sp>
      <p:sp>
        <p:nvSpPr>
          <p:cNvPr id="98310" name="Text Box 6"/>
          <p:cNvSpPr txBox="1">
            <a:spLocks noChangeArrowheads="1"/>
          </p:cNvSpPr>
          <p:nvPr/>
        </p:nvSpPr>
        <p:spPr bwMode="auto">
          <a:xfrm>
            <a:off x="152400" y="228600"/>
            <a:ext cx="2209800" cy="254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1000">
                <a:latin typeface="Bradley Hand ITC" pitchFamily="66" charset="0"/>
              </a:rPr>
              <a:t>- ugly comment in test.</a:t>
            </a:r>
          </a:p>
        </p:txBody>
      </p:sp>
      <p:sp>
        <p:nvSpPr>
          <p:cNvPr id="98311" name="Rectangle 7"/>
          <p:cNvSpPr>
            <a:spLocks noChangeArrowheads="1"/>
          </p:cNvSpPr>
          <p:nvPr/>
        </p:nvSpPr>
        <p:spPr bwMode="auto">
          <a:xfrm>
            <a:off x="2514600" y="5562600"/>
            <a:ext cx="4419600" cy="304800"/>
          </a:xfrm>
          <a:prstGeom prst="rect">
            <a:avLst/>
          </a:prstGeom>
          <a:solidFill>
            <a:srgbClr val="33CC33"/>
          </a:solidFill>
          <a:ln w="9525">
            <a:solidFill>
              <a:srgbClr val="33CC33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B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 quick design session</a:t>
            </a:r>
          </a:p>
        </p:txBody>
      </p:sp>
      <p:graphicFrame>
        <p:nvGraphicFramePr>
          <p:cNvPr id="13319" name="Object 7"/>
          <p:cNvGraphicFramePr>
            <a:graphicFrameLocks noGrp="1" noChangeAspect="1"/>
          </p:cNvGraphicFramePr>
          <p:nvPr>
            <p:ph idx="1"/>
          </p:nvPr>
        </p:nvGraphicFramePr>
        <p:xfrm>
          <a:off x="1600200" y="1219200"/>
          <a:ext cx="5867400" cy="3167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45" name="VISIO" r:id="rId4" imgW="4126680" imgH="2227320" progId="Visio.Drawing.5">
                  <p:embed/>
                </p:oleObj>
              </mc:Choice>
              <mc:Fallback>
                <p:oleObj name="VISIO" r:id="rId4" imgW="4126680" imgH="2227320" progId="Visio.Drawing.5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0200" y="1219200"/>
                        <a:ext cx="5867400" cy="31670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322" name="Text Box 10"/>
          <p:cNvSpPr txBox="1">
            <a:spLocks noChangeArrowheads="1"/>
          </p:cNvSpPr>
          <p:nvPr/>
        </p:nvSpPr>
        <p:spPr bwMode="auto">
          <a:xfrm>
            <a:off x="3946525" y="2093913"/>
            <a:ext cx="35369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>
                <a:latin typeface="Arial" charset="0"/>
              </a:rPr>
              <a:t>Clearly we need the Game class.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 Third test.</a:t>
            </a:r>
          </a:p>
        </p:txBody>
      </p:sp>
      <p:sp>
        <p:nvSpPr>
          <p:cNvPr id="100355" name="Text Box 3"/>
          <p:cNvSpPr txBox="1">
            <a:spLocks noChangeArrowheads="1"/>
          </p:cNvSpPr>
          <p:nvPr/>
        </p:nvSpPr>
        <p:spPr bwMode="auto">
          <a:xfrm>
            <a:off x="304800" y="1295400"/>
            <a:ext cx="4038600" cy="56323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[</a:t>
            </a:r>
            <a:r>
              <a:rPr lang="fr-BE" sz="900" dirty="0" err="1">
                <a:solidFill>
                  <a:srgbClr val="2B91AF"/>
                </a:solidFill>
                <a:highlight>
                  <a:srgbClr val="FFFFFF"/>
                </a:highlight>
                <a:latin typeface="Consolas"/>
              </a:rPr>
              <a:t>TestClass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]</a:t>
            </a:r>
          </a:p>
          <a:p>
            <a:r>
              <a:rPr lang="fr-BE" sz="9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public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9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class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900" dirty="0" err="1">
                <a:solidFill>
                  <a:srgbClr val="2B91AF"/>
                </a:solidFill>
                <a:highlight>
                  <a:srgbClr val="FFFFFF"/>
                </a:highlight>
                <a:latin typeface="Consolas"/>
              </a:rPr>
              <a:t>GameTest</a:t>
            </a:r>
            <a:endParaRPr lang="fr-BE" sz="900" dirty="0">
              <a:solidFill>
                <a:srgbClr val="000000"/>
              </a:solidFill>
              <a:highlight>
                <a:srgbClr val="FFFFFF"/>
              </a:highlight>
              <a:latin typeface="Consolas"/>
            </a:endParaRP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{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</a:t>
            </a:r>
            <a:r>
              <a:rPr lang="fr-BE" sz="9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private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900" dirty="0">
                <a:solidFill>
                  <a:srgbClr val="2B91AF"/>
                </a:solidFill>
                <a:highlight>
                  <a:srgbClr val="FFFFFF"/>
                </a:highlight>
                <a:latin typeface="Consolas"/>
              </a:rPr>
              <a:t>Game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9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game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;</a:t>
            </a:r>
          </a:p>
          <a:p>
            <a:endParaRPr lang="fr-BE" sz="900" dirty="0">
              <a:solidFill>
                <a:srgbClr val="000000"/>
              </a:solidFill>
              <a:highlight>
                <a:srgbClr val="FFFFFF"/>
              </a:highlight>
              <a:latin typeface="Consolas"/>
            </a:endParaRP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[</a:t>
            </a:r>
            <a:r>
              <a:rPr lang="fr-BE" sz="900" dirty="0" err="1">
                <a:solidFill>
                  <a:srgbClr val="2B91AF"/>
                </a:solidFill>
                <a:highlight>
                  <a:srgbClr val="FFFFFF"/>
                </a:highlight>
                <a:latin typeface="Consolas"/>
              </a:rPr>
              <a:t>TestInitialize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]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</a:t>
            </a:r>
            <a:r>
              <a:rPr lang="fr-BE" sz="9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public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9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void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9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TestInitialize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()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{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</a:t>
            </a:r>
            <a:r>
              <a:rPr lang="fr-BE" sz="9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game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= </a:t>
            </a:r>
            <a:r>
              <a:rPr lang="fr-BE" sz="9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new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900" dirty="0">
                <a:solidFill>
                  <a:srgbClr val="2B91AF"/>
                </a:solidFill>
                <a:highlight>
                  <a:srgbClr val="FFFFFF"/>
                </a:highlight>
                <a:latin typeface="Consolas"/>
              </a:rPr>
              <a:t>Game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();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}</a:t>
            </a:r>
          </a:p>
          <a:p>
            <a:r>
              <a:rPr lang="en-US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</a:t>
            </a:r>
            <a:r>
              <a:rPr lang="en-US" sz="9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private</a:t>
            </a:r>
            <a:r>
              <a:rPr lang="en-US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en-US" sz="9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void</a:t>
            </a:r>
            <a:r>
              <a:rPr lang="en-US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en-US" sz="9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RollMany</a:t>
            </a:r>
            <a:r>
              <a:rPr lang="en-US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</a:t>
            </a:r>
            <a:r>
              <a:rPr lang="en-US" sz="9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int</a:t>
            </a:r>
            <a:r>
              <a:rPr lang="en-US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n, </a:t>
            </a:r>
            <a:r>
              <a:rPr lang="en-US" sz="9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int</a:t>
            </a:r>
            <a:r>
              <a:rPr lang="en-US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pins)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{</a:t>
            </a:r>
          </a:p>
          <a:p>
            <a:r>
              <a:rPr lang="nn-NO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</a:t>
            </a:r>
            <a:r>
              <a:rPr lang="nn-NO" sz="9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for</a:t>
            </a:r>
            <a:r>
              <a:rPr lang="nn-NO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(</a:t>
            </a:r>
            <a:r>
              <a:rPr lang="nn-NO" sz="9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int</a:t>
            </a:r>
            <a:r>
              <a:rPr lang="nn-NO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i = 0; i &lt; n; i++)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    </a:t>
            </a:r>
            <a:r>
              <a:rPr lang="fr-BE" sz="9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game.Roll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(pins);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}</a:t>
            </a:r>
          </a:p>
          <a:p>
            <a:endParaRPr lang="fr-BE" sz="900" dirty="0">
              <a:solidFill>
                <a:srgbClr val="000000"/>
              </a:solidFill>
              <a:highlight>
                <a:srgbClr val="FFFFFF"/>
              </a:highlight>
              <a:latin typeface="Consolas"/>
            </a:endParaRP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[</a:t>
            </a:r>
            <a:r>
              <a:rPr lang="fr-BE" sz="900" dirty="0" err="1">
                <a:solidFill>
                  <a:srgbClr val="2B91AF"/>
                </a:solidFill>
                <a:highlight>
                  <a:srgbClr val="FFFFFF"/>
                </a:highlight>
                <a:latin typeface="Consolas"/>
              </a:rPr>
              <a:t>TestMethod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]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</a:t>
            </a:r>
            <a:r>
              <a:rPr lang="fr-BE" sz="9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public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9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void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9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GutterGameTest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()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{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</a:t>
            </a:r>
            <a:r>
              <a:rPr lang="fr-BE" sz="9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RollMany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(20, 0);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</a:t>
            </a:r>
            <a:r>
              <a:rPr lang="fr-BE" sz="900" dirty="0" err="1">
                <a:solidFill>
                  <a:srgbClr val="2B91AF"/>
                </a:solidFill>
                <a:highlight>
                  <a:srgbClr val="FFFFFF"/>
                </a:highlight>
                <a:latin typeface="Consolas"/>
              </a:rPr>
              <a:t>Assert</a:t>
            </a:r>
            <a:r>
              <a:rPr lang="fr-BE" sz="9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.AreEqual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(0, </a:t>
            </a:r>
            <a:r>
              <a:rPr lang="fr-BE" sz="9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game.Score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);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}</a:t>
            </a:r>
          </a:p>
          <a:p>
            <a:endParaRPr lang="fr-BE" sz="900" dirty="0">
              <a:solidFill>
                <a:srgbClr val="000000"/>
              </a:solidFill>
              <a:highlight>
                <a:srgbClr val="FFFFFF"/>
              </a:highlight>
              <a:latin typeface="Consolas"/>
            </a:endParaRP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[</a:t>
            </a:r>
            <a:r>
              <a:rPr lang="fr-BE" sz="900" dirty="0" err="1">
                <a:solidFill>
                  <a:srgbClr val="2B91AF"/>
                </a:solidFill>
                <a:highlight>
                  <a:srgbClr val="FFFFFF"/>
                </a:highlight>
                <a:latin typeface="Consolas"/>
              </a:rPr>
              <a:t>TestMethod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]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</a:t>
            </a:r>
            <a:r>
              <a:rPr lang="fr-BE" sz="9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public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9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void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9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TestAllOnes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()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{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</a:t>
            </a:r>
            <a:r>
              <a:rPr lang="fr-BE" sz="9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RollMany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(20, 1);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</a:t>
            </a:r>
            <a:r>
              <a:rPr lang="fr-BE" sz="900" dirty="0" err="1">
                <a:solidFill>
                  <a:srgbClr val="2B91AF"/>
                </a:solidFill>
                <a:highlight>
                  <a:srgbClr val="FFFFFF"/>
                </a:highlight>
                <a:latin typeface="Consolas"/>
              </a:rPr>
              <a:t>Assert</a:t>
            </a:r>
            <a:r>
              <a:rPr lang="fr-BE" sz="9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.AreEqual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(20, </a:t>
            </a:r>
            <a:r>
              <a:rPr lang="fr-BE" sz="9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game.Score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);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}</a:t>
            </a:r>
          </a:p>
          <a:p>
            <a:endParaRPr lang="fr-BE" sz="900" dirty="0">
              <a:solidFill>
                <a:srgbClr val="000000"/>
              </a:solidFill>
              <a:highlight>
                <a:srgbClr val="FFFFFF"/>
              </a:highlight>
              <a:latin typeface="Consolas"/>
            </a:endParaRPr>
          </a:p>
          <a:p>
            <a:r>
              <a:rPr lang="fr-BE" sz="900" b="1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</a:t>
            </a:r>
            <a:r>
              <a:rPr lang="fr-BE" sz="900" b="1" dirty="0">
                <a:solidFill>
                  <a:srgbClr val="008000"/>
                </a:solidFill>
                <a:highlight>
                  <a:srgbClr val="FFFFFF"/>
                </a:highlight>
                <a:latin typeface="Consolas"/>
              </a:rPr>
              <a:t>//[</a:t>
            </a:r>
            <a:r>
              <a:rPr lang="fr-BE" sz="900" b="1" dirty="0" err="1">
                <a:solidFill>
                  <a:srgbClr val="008000"/>
                </a:solidFill>
                <a:highlight>
                  <a:srgbClr val="FFFFFF"/>
                </a:highlight>
                <a:latin typeface="Consolas"/>
              </a:rPr>
              <a:t>TestMethod</a:t>
            </a:r>
            <a:r>
              <a:rPr lang="fr-BE" sz="900" b="1" dirty="0">
                <a:solidFill>
                  <a:srgbClr val="008000"/>
                </a:solidFill>
                <a:highlight>
                  <a:srgbClr val="FFFFFF"/>
                </a:highlight>
                <a:latin typeface="Consolas"/>
              </a:rPr>
              <a:t>]</a:t>
            </a:r>
            <a:endParaRPr lang="fr-BE" sz="900" b="1" dirty="0">
              <a:solidFill>
                <a:srgbClr val="000000"/>
              </a:solidFill>
              <a:highlight>
                <a:srgbClr val="FFFFFF"/>
              </a:highlight>
              <a:latin typeface="Consolas"/>
            </a:endParaRPr>
          </a:p>
          <a:p>
            <a:r>
              <a:rPr lang="fr-BE" sz="900" b="1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</a:t>
            </a:r>
            <a:r>
              <a:rPr lang="fr-BE" sz="900" b="1" dirty="0">
                <a:solidFill>
                  <a:srgbClr val="008000"/>
                </a:solidFill>
                <a:highlight>
                  <a:srgbClr val="FFFFFF"/>
                </a:highlight>
                <a:latin typeface="Consolas"/>
              </a:rPr>
              <a:t>//public </a:t>
            </a:r>
            <a:r>
              <a:rPr lang="fr-BE" sz="900" b="1" dirty="0" err="1">
                <a:solidFill>
                  <a:srgbClr val="008000"/>
                </a:solidFill>
                <a:highlight>
                  <a:srgbClr val="FFFFFF"/>
                </a:highlight>
                <a:latin typeface="Consolas"/>
              </a:rPr>
              <a:t>void</a:t>
            </a:r>
            <a:r>
              <a:rPr lang="fr-BE" sz="900" b="1" dirty="0">
                <a:solidFill>
                  <a:srgbClr val="008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900" b="1" dirty="0" err="1">
                <a:solidFill>
                  <a:srgbClr val="008000"/>
                </a:solidFill>
                <a:highlight>
                  <a:srgbClr val="FFFFFF"/>
                </a:highlight>
                <a:latin typeface="Consolas"/>
              </a:rPr>
              <a:t>TestOneSpare</a:t>
            </a:r>
            <a:r>
              <a:rPr lang="fr-BE" sz="900" b="1" dirty="0">
                <a:solidFill>
                  <a:srgbClr val="008000"/>
                </a:solidFill>
                <a:highlight>
                  <a:srgbClr val="FFFFFF"/>
                </a:highlight>
                <a:latin typeface="Consolas"/>
              </a:rPr>
              <a:t>()</a:t>
            </a:r>
            <a:endParaRPr lang="fr-BE" sz="900" b="1" dirty="0">
              <a:solidFill>
                <a:srgbClr val="000000"/>
              </a:solidFill>
              <a:highlight>
                <a:srgbClr val="FFFFFF"/>
              </a:highlight>
              <a:latin typeface="Consolas"/>
            </a:endParaRPr>
          </a:p>
          <a:p>
            <a:r>
              <a:rPr lang="fr-BE" sz="900" b="1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</a:t>
            </a:r>
            <a:r>
              <a:rPr lang="fr-BE" sz="900" b="1" dirty="0">
                <a:solidFill>
                  <a:srgbClr val="008000"/>
                </a:solidFill>
                <a:highlight>
                  <a:srgbClr val="FFFFFF"/>
                </a:highlight>
                <a:latin typeface="Consolas"/>
              </a:rPr>
              <a:t>//{</a:t>
            </a:r>
            <a:endParaRPr lang="fr-BE" sz="900" b="1" dirty="0">
              <a:solidFill>
                <a:srgbClr val="000000"/>
              </a:solidFill>
              <a:highlight>
                <a:srgbClr val="FFFFFF"/>
              </a:highlight>
              <a:latin typeface="Consolas"/>
            </a:endParaRPr>
          </a:p>
          <a:p>
            <a:r>
              <a:rPr lang="fr-BE" sz="900" b="1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</a:t>
            </a:r>
            <a:r>
              <a:rPr lang="fr-BE" sz="900" b="1" dirty="0">
                <a:solidFill>
                  <a:srgbClr val="008000"/>
                </a:solidFill>
                <a:highlight>
                  <a:srgbClr val="FFFFFF"/>
                </a:highlight>
                <a:latin typeface="Consolas"/>
              </a:rPr>
              <a:t>//    </a:t>
            </a:r>
            <a:r>
              <a:rPr lang="fr-BE" sz="900" b="1" dirty="0" err="1">
                <a:solidFill>
                  <a:srgbClr val="008000"/>
                </a:solidFill>
                <a:highlight>
                  <a:srgbClr val="FFFFFF"/>
                </a:highlight>
                <a:latin typeface="Consolas"/>
              </a:rPr>
              <a:t>game.Roll</a:t>
            </a:r>
            <a:r>
              <a:rPr lang="fr-BE" sz="900" b="1" dirty="0">
                <a:solidFill>
                  <a:srgbClr val="008000"/>
                </a:solidFill>
                <a:highlight>
                  <a:srgbClr val="FFFFFF"/>
                </a:highlight>
                <a:latin typeface="Consolas"/>
              </a:rPr>
              <a:t>(5);</a:t>
            </a:r>
            <a:endParaRPr lang="fr-BE" sz="900" b="1" dirty="0">
              <a:solidFill>
                <a:srgbClr val="000000"/>
              </a:solidFill>
              <a:highlight>
                <a:srgbClr val="FFFFFF"/>
              </a:highlight>
              <a:latin typeface="Consolas"/>
            </a:endParaRPr>
          </a:p>
          <a:p>
            <a:r>
              <a:rPr lang="fr-BE" sz="900" b="1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</a:t>
            </a:r>
            <a:r>
              <a:rPr lang="fr-BE" sz="900" b="1" dirty="0">
                <a:solidFill>
                  <a:srgbClr val="008000"/>
                </a:solidFill>
                <a:highlight>
                  <a:srgbClr val="FFFFFF"/>
                </a:highlight>
                <a:latin typeface="Consolas"/>
              </a:rPr>
              <a:t>//    </a:t>
            </a:r>
            <a:r>
              <a:rPr lang="fr-BE" sz="900" b="1" dirty="0" err="1">
                <a:solidFill>
                  <a:srgbClr val="008000"/>
                </a:solidFill>
                <a:highlight>
                  <a:srgbClr val="FFFFFF"/>
                </a:highlight>
                <a:latin typeface="Consolas"/>
              </a:rPr>
              <a:t>game.Roll</a:t>
            </a:r>
            <a:r>
              <a:rPr lang="fr-BE" sz="900" b="1" dirty="0">
                <a:solidFill>
                  <a:srgbClr val="008000"/>
                </a:solidFill>
                <a:highlight>
                  <a:srgbClr val="FFFFFF"/>
                </a:highlight>
                <a:latin typeface="Consolas"/>
              </a:rPr>
              <a:t>(5); // </a:t>
            </a:r>
            <a:r>
              <a:rPr lang="fr-BE" sz="900" b="1" dirty="0" err="1">
                <a:solidFill>
                  <a:srgbClr val="008000"/>
                </a:solidFill>
                <a:highlight>
                  <a:srgbClr val="FFFFFF"/>
                </a:highlight>
                <a:latin typeface="Consolas"/>
              </a:rPr>
              <a:t>Spare</a:t>
            </a:r>
            <a:endParaRPr lang="fr-BE" sz="900" b="1" dirty="0">
              <a:solidFill>
                <a:srgbClr val="000000"/>
              </a:solidFill>
              <a:highlight>
                <a:srgbClr val="FFFFFF"/>
              </a:highlight>
              <a:latin typeface="Consolas"/>
            </a:endParaRPr>
          </a:p>
          <a:p>
            <a:r>
              <a:rPr lang="fr-BE" sz="900" b="1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</a:t>
            </a:r>
            <a:r>
              <a:rPr lang="fr-BE" sz="900" b="1" dirty="0">
                <a:solidFill>
                  <a:srgbClr val="008000"/>
                </a:solidFill>
                <a:highlight>
                  <a:srgbClr val="FFFFFF"/>
                </a:highlight>
                <a:latin typeface="Consolas"/>
              </a:rPr>
              <a:t>//    </a:t>
            </a:r>
            <a:r>
              <a:rPr lang="fr-BE" sz="900" b="1" dirty="0" err="1">
                <a:solidFill>
                  <a:srgbClr val="008000"/>
                </a:solidFill>
                <a:highlight>
                  <a:srgbClr val="FFFFFF"/>
                </a:highlight>
                <a:latin typeface="Consolas"/>
              </a:rPr>
              <a:t>game.Roll</a:t>
            </a:r>
            <a:r>
              <a:rPr lang="fr-BE" sz="900" b="1" dirty="0">
                <a:solidFill>
                  <a:srgbClr val="008000"/>
                </a:solidFill>
                <a:highlight>
                  <a:srgbClr val="FFFFFF"/>
                </a:highlight>
                <a:latin typeface="Consolas"/>
              </a:rPr>
              <a:t>(3);</a:t>
            </a:r>
            <a:endParaRPr lang="fr-BE" sz="900" b="1" dirty="0">
              <a:solidFill>
                <a:srgbClr val="000000"/>
              </a:solidFill>
              <a:highlight>
                <a:srgbClr val="FFFFFF"/>
              </a:highlight>
              <a:latin typeface="Consolas"/>
            </a:endParaRPr>
          </a:p>
          <a:p>
            <a:r>
              <a:rPr lang="fr-BE" sz="900" b="1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</a:t>
            </a:r>
            <a:r>
              <a:rPr lang="fr-BE" sz="900" b="1" dirty="0">
                <a:solidFill>
                  <a:srgbClr val="008000"/>
                </a:solidFill>
                <a:highlight>
                  <a:srgbClr val="FFFFFF"/>
                </a:highlight>
                <a:latin typeface="Consolas"/>
              </a:rPr>
              <a:t>//    </a:t>
            </a:r>
            <a:r>
              <a:rPr lang="fr-BE" sz="900" b="1" dirty="0" err="1">
                <a:solidFill>
                  <a:srgbClr val="008000"/>
                </a:solidFill>
                <a:highlight>
                  <a:srgbClr val="FFFFFF"/>
                </a:highlight>
                <a:latin typeface="Consolas"/>
              </a:rPr>
              <a:t>RollMany</a:t>
            </a:r>
            <a:r>
              <a:rPr lang="fr-BE" sz="900" b="1" dirty="0">
                <a:solidFill>
                  <a:srgbClr val="008000"/>
                </a:solidFill>
                <a:highlight>
                  <a:srgbClr val="FFFFFF"/>
                </a:highlight>
                <a:latin typeface="Consolas"/>
              </a:rPr>
              <a:t>(17, 0);</a:t>
            </a:r>
            <a:endParaRPr lang="fr-BE" sz="900" b="1" dirty="0">
              <a:solidFill>
                <a:srgbClr val="000000"/>
              </a:solidFill>
              <a:highlight>
                <a:srgbClr val="FFFFFF"/>
              </a:highlight>
              <a:latin typeface="Consolas"/>
            </a:endParaRPr>
          </a:p>
          <a:p>
            <a:r>
              <a:rPr lang="fr-BE" sz="900" b="1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</a:t>
            </a:r>
            <a:r>
              <a:rPr lang="fr-BE" sz="900" b="1" dirty="0">
                <a:solidFill>
                  <a:srgbClr val="008000"/>
                </a:solidFill>
                <a:highlight>
                  <a:srgbClr val="FFFFFF"/>
                </a:highlight>
                <a:latin typeface="Consolas"/>
              </a:rPr>
              <a:t>//    </a:t>
            </a:r>
            <a:r>
              <a:rPr lang="fr-BE" sz="900" b="1" dirty="0" err="1">
                <a:solidFill>
                  <a:srgbClr val="008000"/>
                </a:solidFill>
                <a:highlight>
                  <a:srgbClr val="FFFFFF"/>
                </a:highlight>
                <a:latin typeface="Consolas"/>
              </a:rPr>
              <a:t>Assert.AreEqual</a:t>
            </a:r>
            <a:r>
              <a:rPr lang="fr-BE" sz="900" b="1" dirty="0">
                <a:solidFill>
                  <a:srgbClr val="008000"/>
                </a:solidFill>
                <a:highlight>
                  <a:srgbClr val="FFFFFF"/>
                </a:highlight>
                <a:latin typeface="Consolas"/>
              </a:rPr>
              <a:t>(16, </a:t>
            </a:r>
            <a:r>
              <a:rPr lang="fr-BE" sz="900" b="1" dirty="0" err="1">
                <a:solidFill>
                  <a:srgbClr val="008000"/>
                </a:solidFill>
                <a:highlight>
                  <a:srgbClr val="FFFFFF"/>
                </a:highlight>
                <a:latin typeface="Consolas"/>
              </a:rPr>
              <a:t>game.Score</a:t>
            </a:r>
            <a:r>
              <a:rPr lang="fr-BE" sz="900" b="1" dirty="0">
                <a:solidFill>
                  <a:srgbClr val="008000"/>
                </a:solidFill>
                <a:highlight>
                  <a:srgbClr val="FFFFFF"/>
                </a:highlight>
                <a:latin typeface="Consolas"/>
              </a:rPr>
              <a:t>);</a:t>
            </a:r>
            <a:endParaRPr lang="fr-BE" sz="900" b="1" dirty="0">
              <a:solidFill>
                <a:srgbClr val="000000"/>
              </a:solidFill>
              <a:highlight>
                <a:srgbClr val="FFFFFF"/>
              </a:highlight>
              <a:latin typeface="Consolas"/>
            </a:endParaRPr>
          </a:p>
          <a:p>
            <a:r>
              <a:rPr lang="fr-BE" sz="900" b="1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</a:t>
            </a:r>
            <a:r>
              <a:rPr lang="fr-BE" sz="900" b="1" dirty="0">
                <a:solidFill>
                  <a:srgbClr val="008000"/>
                </a:solidFill>
                <a:highlight>
                  <a:srgbClr val="FFFFFF"/>
                </a:highlight>
                <a:latin typeface="Consolas"/>
              </a:rPr>
              <a:t>//}</a:t>
            </a:r>
            <a:endParaRPr lang="fr-BE" sz="900" b="1" dirty="0">
              <a:solidFill>
                <a:srgbClr val="000000"/>
              </a:solidFill>
              <a:highlight>
                <a:srgbClr val="FFFFFF"/>
              </a:highlight>
              <a:latin typeface="Consolas"/>
            </a:endParaRP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}</a:t>
            </a:r>
          </a:p>
        </p:txBody>
      </p:sp>
      <p:sp>
        <p:nvSpPr>
          <p:cNvPr id="100356" name="Line 4"/>
          <p:cNvSpPr>
            <a:spLocks noChangeShapeType="1"/>
          </p:cNvSpPr>
          <p:nvPr/>
        </p:nvSpPr>
        <p:spPr bwMode="auto">
          <a:xfrm>
            <a:off x="4724400" y="1219200"/>
            <a:ext cx="0" cy="5257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BE"/>
          </a:p>
        </p:txBody>
      </p:sp>
      <p:sp>
        <p:nvSpPr>
          <p:cNvPr id="100357" name="Text Box 5"/>
          <p:cNvSpPr txBox="1">
            <a:spLocks noChangeArrowheads="1"/>
          </p:cNvSpPr>
          <p:nvPr/>
        </p:nvSpPr>
        <p:spPr bwMode="auto">
          <a:xfrm>
            <a:off x="4800600" y="1295400"/>
            <a:ext cx="4038600" cy="35548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fr-BE" sz="9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public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9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class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900" dirty="0">
                <a:solidFill>
                  <a:srgbClr val="2B91AF"/>
                </a:solidFill>
                <a:highlight>
                  <a:srgbClr val="FFFFFF"/>
                </a:highlight>
                <a:latin typeface="Consolas"/>
              </a:rPr>
              <a:t>Game</a:t>
            </a:r>
            <a:endParaRPr lang="fr-BE" sz="900" dirty="0">
              <a:solidFill>
                <a:srgbClr val="000000"/>
              </a:solidFill>
              <a:highlight>
                <a:srgbClr val="FFFFFF"/>
              </a:highlight>
              <a:latin typeface="Consolas"/>
            </a:endParaRP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{</a:t>
            </a:r>
          </a:p>
          <a:p>
            <a:r>
              <a:rPr lang="en-US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</a:t>
            </a:r>
            <a:r>
              <a:rPr lang="en-US" sz="9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private</a:t>
            </a:r>
            <a:r>
              <a:rPr lang="en-US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en-US" sz="9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int</a:t>
            </a:r>
            <a:r>
              <a:rPr lang="en-US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[] rolls = </a:t>
            </a:r>
            <a:r>
              <a:rPr lang="en-US" sz="9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new</a:t>
            </a:r>
            <a:r>
              <a:rPr lang="en-US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en-US" sz="9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int</a:t>
            </a:r>
            <a:r>
              <a:rPr lang="en-US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[21];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</a:t>
            </a:r>
            <a:r>
              <a:rPr lang="fr-BE" sz="9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private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9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int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9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currentRoll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= 0;</a:t>
            </a:r>
          </a:p>
          <a:p>
            <a:endParaRPr lang="fr-BE" sz="900" dirty="0">
              <a:solidFill>
                <a:srgbClr val="000000"/>
              </a:solidFill>
              <a:highlight>
                <a:srgbClr val="FFFFFF"/>
              </a:highlight>
              <a:latin typeface="Consolas"/>
            </a:endParaRP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</a:t>
            </a:r>
            <a:r>
              <a:rPr lang="fr-BE" sz="9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public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9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void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Roll(</a:t>
            </a:r>
            <a:r>
              <a:rPr lang="fr-BE" sz="9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int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pins)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{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</a:t>
            </a:r>
            <a:r>
              <a:rPr lang="fr-BE" sz="9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this</a:t>
            </a:r>
            <a:r>
              <a:rPr lang="fr-BE" sz="9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.rolls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[</a:t>
            </a:r>
            <a:r>
              <a:rPr lang="fr-BE" sz="9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currentRoll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++] = pins;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}</a:t>
            </a:r>
          </a:p>
          <a:p>
            <a:endParaRPr lang="fr-BE" sz="900" dirty="0">
              <a:solidFill>
                <a:srgbClr val="000000"/>
              </a:solidFill>
              <a:highlight>
                <a:srgbClr val="FFFFFF"/>
              </a:highlight>
              <a:latin typeface="Consolas"/>
            </a:endParaRP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</a:t>
            </a:r>
            <a:r>
              <a:rPr lang="fr-BE" sz="9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public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9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int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Score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{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</a:t>
            </a:r>
            <a:r>
              <a:rPr lang="fr-BE" sz="9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get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{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    </a:t>
            </a:r>
            <a:r>
              <a:rPr lang="fr-BE" sz="9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int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score = 0;</a:t>
            </a:r>
          </a:p>
          <a:p>
            <a:r>
              <a:rPr lang="fr-BE" sz="900" b="1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    </a:t>
            </a:r>
            <a:r>
              <a:rPr lang="fr-BE" sz="900" b="1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int</a:t>
            </a:r>
            <a:r>
              <a:rPr lang="fr-BE" sz="900" b="1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i = 0;</a:t>
            </a:r>
          </a:p>
          <a:p>
            <a:r>
              <a:rPr lang="nn-NO" sz="900" b="1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    </a:t>
            </a:r>
            <a:r>
              <a:rPr lang="nn-NO" sz="900" b="1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for</a:t>
            </a:r>
            <a:r>
              <a:rPr lang="nn-NO" sz="900" b="1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(</a:t>
            </a:r>
            <a:r>
              <a:rPr lang="nn-NO" sz="900" b="1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int</a:t>
            </a:r>
            <a:r>
              <a:rPr lang="nn-NO" sz="900" b="1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frame = 0; frame &lt; 10; frame++)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900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   {</a:t>
            </a:r>
            <a:endParaRPr lang="fr-BE" sz="900" dirty="0">
              <a:solidFill>
                <a:srgbClr val="000000"/>
              </a:solidFill>
              <a:highlight>
                <a:srgbClr val="FFFFFF"/>
              </a:highlight>
              <a:latin typeface="Consolas"/>
            </a:endParaRP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        score += </a:t>
            </a:r>
            <a:r>
              <a:rPr lang="fr-BE" sz="9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rolls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[i]</a:t>
            </a:r>
            <a:r>
              <a:rPr lang="fr-BE" sz="900" b="1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+ </a:t>
            </a:r>
            <a:r>
              <a:rPr lang="fr-BE" sz="900" b="1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rolls</a:t>
            </a:r>
            <a:r>
              <a:rPr lang="fr-BE" sz="900" b="1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[i+1]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;</a:t>
            </a:r>
          </a:p>
          <a:p>
            <a:r>
              <a:rPr lang="fr-BE" sz="900" b="1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        i = i + 2;</a:t>
            </a:r>
          </a:p>
          <a:p>
            <a:r>
              <a:rPr lang="fr-BE" sz="900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    }</a:t>
            </a:r>
            <a:endParaRPr lang="fr-BE" sz="900" dirty="0">
              <a:solidFill>
                <a:srgbClr val="000000"/>
              </a:solidFill>
              <a:highlight>
                <a:srgbClr val="FFFFFF"/>
              </a:highlight>
              <a:latin typeface="Consolas"/>
            </a:endParaRP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    </a:t>
            </a:r>
            <a:r>
              <a:rPr lang="fr-BE" sz="9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return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score; 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}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}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}</a:t>
            </a:r>
          </a:p>
        </p:txBody>
      </p:sp>
      <p:sp>
        <p:nvSpPr>
          <p:cNvPr id="100358" name="Text Box 6"/>
          <p:cNvSpPr txBox="1">
            <a:spLocks noChangeArrowheads="1"/>
          </p:cNvSpPr>
          <p:nvPr/>
        </p:nvSpPr>
        <p:spPr bwMode="auto">
          <a:xfrm>
            <a:off x="152400" y="228600"/>
            <a:ext cx="2209800" cy="254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1000">
                <a:latin typeface="Bradley Hand ITC" pitchFamily="66" charset="0"/>
              </a:rPr>
              <a:t>- ugly comment in test.</a:t>
            </a:r>
          </a:p>
        </p:txBody>
      </p:sp>
      <p:sp>
        <p:nvSpPr>
          <p:cNvPr id="100359" name="Rectangle 7"/>
          <p:cNvSpPr>
            <a:spLocks noChangeArrowheads="1"/>
          </p:cNvSpPr>
          <p:nvPr/>
        </p:nvSpPr>
        <p:spPr bwMode="auto">
          <a:xfrm>
            <a:off x="2514600" y="5562600"/>
            <a:ext cx="4419600" cy="304800"/>
          </a:xfrm>
          <a:prstGeom prst="rect">
            <a:avLst/>
          </a:prstGeom>
          <a:solidFill>
            <a:srgbClr val="33CC33"/>
          </a:solidFill>
          <a:ln w="9525">
            <a:solidFill>
              <a:srgbClr val="33CC33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B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 Third test.</a:t>
            </a:r>
          </a:p>
        </p:txBody>
      </p:sp>
      <p:sp>
        <p:nvSpPr>
          <p:cNvPr id="102403" name="Text Box 3"/>
          <p:cNvSpPr txBox="1">
            <a:spLocks noChangeArrowheads="1"/>
          </p:cNvSpPr>
          <p:nvPr/>
        </p:nvSpPr>
        <p:spPr bwMode="auto">
          <a:xfrm>
            <a:off x="304800" y="1295400"/>
            <a:ext cx="4038600" cy="56323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[</a:t>
            </a:r>
            <a:r>
              <a:rPr lang="fr-BE" sz="900" dirty="0" err="1">
                <a:solidFill>
                  <a:srgbClr val="2B91AF"/>
                </a:solidFill>
                <a:highlight>
                  <a:srgbClr val="FFFFFF"/>
                </a:highlight>
                <a:latin typeface="Consolas"/>
              </a:rPr>
              <a:t>TestClass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]</a:t>
            </a:r>
          </a:p>
          <a:p>
            <a:r>
              <a:rPr lang="fr-BE" sz="9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public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9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class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900" dirty="0" err="1">
                <a:solidFill>
                  <a:srgbClr val="2B91AF"/>
                </a:solidFill>
                <a:highlight>
                  <a:srgbClr val="FFFFFF"/>
                </a:highlight>
                <a:latin typeface="Consolas"/>
              </a:rPr>
              <a:t>GameTest</a:t>
            </a:r>
            <a:endParaRPr lang="fr-BE" sz="900" dirty="0">
              <a:solidFill>
                <a:srgbClr val="000000"/>
              </a:solidFill>
              <a:highlight>
                <a:srgbClr val="FFFFFF"/>
              </a:highlight>
              <a:latin typeface="Consolas"/>
            </a:endParaRP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{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</a:t>
            </a:r>
            <a:r>
              <a:rPr lang="fr-BE" sz="9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private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900" dirty="0">
                <a:solidFill>
                  <a:srgbClr val="2B91AF"/>
                </a:solidFill>
                <a:highlight>
                  <a:srgbClr val="FFFFFF"/>
                </a:highlight>
                <a:latin typeface="Consolas"/>
              </a:rPr>
              <a:t>Game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9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game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;</a:t>
            </a:r>
          </a:p>
          <a:p>
            <a:endParaRPr lang="fr-BE" sz="900" dirty="0">
              <a:solidFill>
                <a:srgbClr val="000000"/>
              </a:solidFill>
              <a:highlight>
                <a:srgbClr val="FFFFFF"/>
              </a:highlight>
              <a:latin typeface="Consolas"/>
            </a:endParaRP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[</a:t>
            </a:r>
            <a:r>
              <a:rPr lang="fr-BE" sz="900" dirty="0" err="1">
                <a:solidFill>
                  <a:srgbClr val="2B91AF"/>
                </a:solidFill>
                <a:highlight>
                  <a:srgbClr val="FFFFFF"/>
                </a:highlight>
                <a:latin typeface="Consolas"/>
              </a:rPr>
              <a:t>TestInitialize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]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</a:t>
            </a:r>
            <a:r>
              <a:rPr lang="fr-BE" sz="9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public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9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void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9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TestInitialize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()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{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</a:t>
            </a:r>
            <a:r>
              <a:rPr lang="fr-BE" sz="9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game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= </a:t>
            </a:r>
            <a:r>
              <a:rPr lang="fr-BE" sz="9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new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900" dirty="0">
                <a:solidFill>
                  <a:srgbClr val="2B91AF"/>
                </a:solidFill>
                <a:highlight>
                  <a:srgbClr val="FFFFFF"/>
                </a:highlight>
                <a:latin typeface="Consolas"/>
              </a:rPr>
              <a:t>Game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();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}</a:t>
            </a:r>
          </a:p>
          <a:p>
            <a:r>
              <a:rPr lang="en-US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</a:t>
            </a:r>
            <a:r>
              <a:rPr lang="en-US" sz="9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private</a:t>
            </a:r>
            <a:r>
              <a:rPr lang="en-US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en-US" sz="9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void</a:t>
            </a:r>
            <a:r>
              <a:rPr lang="en-US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en-US" sz="9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RollMany</a:t>
            </a:r>
            <a:r>
              <a:rPr lang="en-US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</a:t>
            </a:r>
            <a:r>
              <a:rPr lang="en-US" sz="9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int</a:t>
            </a:r>
            <a:r>
              <a:rPr lang="en-US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n, </a:t>
            </a:r>
            <a:r>
              <a:rPr lang="en-US" sz="9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int</a:t>
            </a:r>
            <a:r>
              <a:rPr lang="en-US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pins)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{</a:t>
            </a:r>
          </a:p>
          <a:p>
            <a:r>
              <a:rPr lang="nn-NO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</a:t>
            </a:r>
            <a:r>
              <a:rPr lang="nn-NO" sz="9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for</a:t>
            </a:r>
            <a:r>
              <a:rPr lang="nn-NO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(</a:t>
            </a:r>
            <a:r>
              <a:rPr lang="nn-NO" sz="9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int</a:t>
            </a:r>
            <a:r>
              <a:rPr lang="nn-NO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i = 0; i &lt; n; i++)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    </a:t>
            </a:r>
            <a:r>
              <a:rPr lang="fr-BE" sz="9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game.Roll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(pins);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}</a:t>
            </a:r>
          </a:p>
          <a:p>
            <a:endParaRPr lang="fr-BE" sz="900" dirty="0">
              <a:solidFill>
                <a:srgbClr val="000000"/>
              </a:solidFill>
              <a:highlight>
                <a:srgbClr val="FFFFFF"/>
              </a:highlight>
              <a:latin typeface="Consolas"/>
            </a:endParaRP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[</a:t>
            </a:r>
            <a:r>
              <a:rPr lang="fr-BE" sz="900" dirty="0" err="1">
                <a:solidFill>
                  <a:srgbClr val="2B91AF"/>
                </a:solidFill>
                <a:highlight>
                  <a:srgbClr val="FFFFFF"/>
                </a:highlight>
                <a:latin typeface="Consolas"/>
              </a:rPr>
              <a:t>TestMethod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]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</a:t>
            </a:r>
            <a:r>
              <a:rPr lang="fr-BE" sz="9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public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9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void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9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GutterGameTest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()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{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</a:t>
            </a:r>
            <a:r>
              <a:rPr lang="fr-BE" sz="9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RollMany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(20, 0);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</a:t>
            </a:r>
            <a:r>
              <a:rPr lang="fr-BE" sz="900" dirty="0" err="1">
                <a:solidFill>
                  <a:srgbClr val="2B91AF"/>
                </a:solidFill>
                <a:highlight>
                  <a:srgbClr val="FFFFFF"/>
                </a:highlight>
                <a:latin typeface="Consolas"/>
              </a:rPr>
              <a:t>Assert</a:t>
            </a:r>
            <a:r>
              <a:rPr lang="fr-BE" sz="9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.AreEqual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(0, </a:t>
            </a:r>
            <a:r>
              <a:rPr lang="fr-BE" sz="9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game.Score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);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}</a:t>
            </a:r>
          </a:p>
          <a:p>
            <a:endParaRPr lang="fr-BE" sz="900" dirty="0">
              <a:solidFill>
                <a:srgbClr val="000000"/>
              </a:solidFill>
              <a:highlight>
                <a:srgbClr val="FFFFFF"/>
              </a:highlight>
              <a:latin typeface="Consolas"/>
            </a:endParaRP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[</a:t>
            </a:r>
            <a:r>
              <a:rPr lang="fr-BE" sz="900" dirty="0" err="1">
                <a:solidFill>
                  <a:srgbClr val="2B91AF"/>
                </a:solidFill>
                <a:highlight>
                  <a:srgbClr val="FFFFFF"/>
                </a:highlight>
                <a:latin typeface="Consolas"/>
              </a:rPr>
              <a:t>TestMethod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]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</a:t>
            </a:r>
            <a:r>
              <a:rPr lang="fr-BE" sz="9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public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9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void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9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TestAllOnes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()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{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</a:t>
            </a:r>
            <a:r>
              <a:rPr lang="fr-BE" sz="9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RollMany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(20, 1);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</a:t>
            </a:r>
            <a:r>
              <a:rPr lang="fr-BE" sz="900" dirty="0" err="1">
                <a:solidFill>
                  <a:srgbClr val="2B91AF"/>
                </a:solidFill>
                <a:highlight>
                  <a:srgbClr val="FFFFFF"/>
                </a:highlight>
                <a:latin typeface="Consolas"/>
              </a:rPr>
              <a:t>Assert</a:t>
            </a:r>
            <a:r>
              <a:rPr lang="fr-BE" sz="9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.AreEqual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(20, </a:t>
            </a:r>
            <a:r>
              <a:rPr lang="fr-BE" sz="9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game.Score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);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}</a:t>
            </a:r>
          </a:p>
          <a:p>
            <a:endParaRPr lang="fr-BE" sz="900" dirty="0">
              <a:solidFill>
                <a:srgbClr val="000000"/>
              </a:solidFill>
              <a:highlight>
                <a:srgbClr val="FFFFFF"/>
              </a:highlight>
              <a:latin typeface="Consolas"/>
            </a:endParaRP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[</a:t>
            </a:r>
            <a:r>
              <a:rPr lang="fr-BE" sz="900" dirty="0" err="1">
                <a:solidFill>
                  <a:srgbClr val="2B91AF"/>
                </a:solidFill>
                <a:highlight>
                  <a:srgbClr val="FFFFFF"/>
                </a:highlight>
                <a:latin typeface="Consolas"/>
              </a:rPr>
              <a:t>TestMethod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]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</a:t>
            </a:r>
            <a:r>
              <a:rPr lang="fr-BE" sz="9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public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9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void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9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TestOneSpare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()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{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</a:t>
            </a:r>
            <a:r>
              <a:rPr lang="fr-BE" sz="9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game.Roll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(5);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</a:t>
            </a:r>
            <a:r>
              <a:rPr lang="fr-BE" sz="9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game.Roll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(5); </a:t>
            </a:r>
            <a:r>
              <a:rPr lang="fr-BE" sz="900" dirty="0">
                <a:solidFill>
                  <a:srgbClr val="008000"/>
                </a:solidFill>
                <a:highlight>
                  <a:srgbClr val="FFFFFF"/>
                </a:highlight>
                <a:latin typeface="Consolas"/>
              </a:rPr>
              <a:t>// </a:t>
            </a:r>
            <a:r>
              <a:rPr lang="fr-BE" sz="900" dirty="0" err="1">
                <a:solidFill>
                  <a:srgbClr val="008000"/>
                </a:solidFill>
                <a:highlight>
                  <a:srgbClr val="FFFFFF"/>
                </a:highlight>
                <a:latin typeface="Consolas"/>
              </a:rPr>
              <a:t>Spare</a:t>
            </a:r>
            <a:endParaRPr lang="fr-BE" sz="900" dirty="0">
              <a:solidFill>
                <a:srgbClr val="000000"/>
              </a:solidFill>
              <a:highlight>
                <a:srgbClr val="FFFFFF"/>
              </a:highlight>
              <a:latin typeface="Consolas"/>
            </a:endParaRP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</a:t>
            </a:r>
            <a:r>
              <a:rPr lang="fr-BE" sz="9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game.Roll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(3);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</a:t>
            </a:r>
            <a:r>
              <a:rPr lang="fr-BE" sz="9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RollMany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(17, 0);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</a:t>
            </a:r>
            <a:r>
              <a:rPr lang="fr-BE" sz="900" dirty="0" err="1">
                <a:solidFill>
                  <a:srgbClr val="2B91AF"/>
                </a:solidFill>
                <a:highlight>
                  <a:srgbClr val="FFFFFF"/>
                </a:highlight>
                <a:latin typeface="Consolas"/>
              </a:rPr>
              <a:t>Assert</a:t>
            </a:r>
            <a:r>
              <a:rPr lang="fr-BE" sz="9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.AreEqual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(16, </a:t>
            </a:r>
            <a:r>
              <a:rPr lang="fr-BE" sz="9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game.Score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);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}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}</a:t>
            </a:r>
          </a:p>
        </p:txBody>
      </p:sp>
      <p:sp>
        <p:nvSpPr>
          <p:cNvPr id="102404" name="Line 4"/>
          <p:cNvSpPr>
            <a:spLocks noChangeShapeType="1"/>
          </p:cNvSpPr>
          <p:nvPr/>
        </p:nvSpPr>
        <p:spPr bwMode="auto">
          <a:xfrm>
            <a:off x="4724400" y="1219200"/>
            <a:ext cx="0" cy="5257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BE"/>
          </a:p>
        </p:txBody>
      </p:sp>
      <p:sp>
        <p:nvSpPr>
          <p:cNvPr id="102405" name="Text Box 5"/>
          <p:cNvSpPr txBox="1">
            <a:spLocks noChangeArrowheads="1"/>
          </p:cNvSpPr>
          <p:nvPr/>
        </p:nvSpPr>
        <p:spPr bwMode="auto">
          <a:xfrm>
            <a:off x="4800600" y="1295400"/>
            <a:ext cx="4038600" cy="35548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fr-BE" sz="9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public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9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class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900" dirty="0">
                <a:solidFill>
                  <a:srgbClr val="2B91AF"/>
                </a:solidFill>
                <a:highlight>
                  <a:srgbClr val="FFFFFF"/>
                </a:highlight>
                <a:latin typeface="Consolas"/>
              </a:rPr>
              <a:t>Game</a:t>
            </a:r>
            <a:endParaRPr lang="fr-BE" sz="900" dirty="0">
              <a:solidFill>
                <a:srgbClr val="000000"/>
              </a:solidFill>
              <a:highlight>
                <a:srgbClr val="FFFFFF"/>
              </a:highlight>
              <a:latin typeface="Consolas"/>
            </a:endParaRP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{</a:t>
            </a:r>
          </a:p>
          <a:p>
            <a:r>
              <a:rPr lang="en-US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</a:t>
            </a:r>
            <a:r>
              <a:rPr lang="en-US" sz="9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private</a:t>
            </a:r>
            <a:r>
              <a:rPr lang="en-US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en-US" sz="9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int</a:t>
            </a:r>
            <a:r>
              <a:rPr lang="en-US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[] rolls = </a:t>
            </a:r>
            <a:r>
              <a:rPr lang="en-US" sz="9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new</a:t>
            </a:r>
            <a:r>
              <a:rPr lang="en-US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en-US" sz="9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int</a:t>
            </a:r>
            <a:r>
              <a:rPr lang="en-US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[21];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</a:t>
            </a:r>
            <a:r>
              <a:rPr lang="fr-BE" sz="9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private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9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int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9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currentRoll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= 0;</a:t>
            </a:r>
          </a:p>
          <a:p>
            <a:endParaRPr lang="fr-BE" sz="900" dirty="0">
              <a:solidFill>
                <a:srgbClr val="000000"/>
              </a:solidFill>
              <a:highlight>
                <a:srgbClr val="FFFFFF"/>
              </a:highlight>
              <a:latin typeface="Consolas"/>
            </a:endParaRP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</a:t>
            </a:r>
            <a:r>
              <a:rPr lang="fr-BE" sz="9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public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9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void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Roll(</a:t>
            </a:r>
            <a:r>
              <a:rPr lang="fr-BE" sz="9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int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pins)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{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</a:t>
            </a:r>
            <a:r>
              <a:rPr lang="fr-BE" sz="9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this</a:t>
            </a:r>
            <a:r>
              <a:rPr lang="fr-BE" sz="9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.rolls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[</a:t>
            </a:r>
            <a:r>
              <a:rPr lang="fr-BE" sz="9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currentRoll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++] = pins;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}</a:t>
            </a:r>
          </a:p>
          <a:p>
            <a:endParaRPr lang="fr-BE" sz="900" dirty="0">
              <a:solidFill>
                <a:srgbClr val="000000"/>
              </a:solidFill>
              <a:highlight>
                <a:srgbClr val="FFFFFF"/>
              </a:highlight>
              <a:latin typeface="Consolas"/>
            </a:endParaRP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</a:t>
            </a:r>
            <a:r>
              <a:rPr lang="fr-BE" sz="9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public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9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int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Score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{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</a:t>
            </a:r>
            <a:r>
              <a:rPr lang="fr-BE" sz="9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get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{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    </a:t>
            </a:r>
            <a:r>
              <a:rPr lang="fr-BE" sz="9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int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score = 0;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    </a:t>
            </a:r>
            <a:r>
              <a:rPr lang="fr-BE" sz="9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int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i = 0;</a:t>
            </a:r>
          </a:p>
          <a:p>
            <a:r>
              <a:rPr lang="nn-NO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    </a:t>
            </a:r>
            <a:r>
              <a:rPr lang="nn-NO" sz="9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for</a:t>
            </a:r>
            <a:r>
              <a:rPr lang="nn-NO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(</a:t>
            </a:r>
            <a:r>
              <a:rPr lang="nn-NO" sz="9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int</a:t>
            </a:r>
            <a:r>
              <a:rPr lang="nn-NO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frame = 0; frame &lt; 10; frame++)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    {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        score += </a:t>
            </a:r>
            <a:r>
              <a:rPr lang="fr-BE" sz="9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rolls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[i] + </a:t>
            </a:r>
            <a:r>
              <a:rPr lang="fr-BE" sz="9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rolls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[i+1];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        i = i + 2;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    }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    </a:t>
            </a:r>
            <a:r>
              <a:rPr lang="fr-BE" sz="9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return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score; 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}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}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}</a:t>
            </a:r>
          </a:p>
        </p:txBody>
      </p:sp>
      <p:sp>
        <p:nvSpPr>
          <p:cNvPr id="102406" name="Text Box 6"/>
          <p:cNvSpPr txBox="1">
            <a:spLocks noChangeArrowheads="1"/>
          </p:cNvSpPr>
          <p:nvPr/>
        </p:nvSpPr>
        <p:spPr bwMode="auto">
          <a:xfrm>
            <a:off x="152400" y="228600"/>
            <a:ext cx="2209800" cy="254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1000">
                <a:latin typeface="Bradley Hand ITC" pitchFamily="66" charset="0"/>
              </a:rPr>
              <a:t>- ugly comment in test.</a:t>
            </a:r>
          </a:p>
        </p:txBody>
      </p:sp>
      <p:sp>
        <p:nvSpPr>
          <p:cNvPr id="102408" name="Rectangle 8"/>
          <p:cNvSpPr>
            <a:spLocks noChangeArrowheads="1"/>
          </p:cNvSpPr>
          <p:nvPr/>
        </p:nvSpPr>
        <p:spPr bwMode="auto">
          <a:xfrm>
            <a:off x="2514600" y="5562600"/>
            <a:ext cx="4419600" cy="304800"/>
          </a:xfrm>
          <a:prstGeom prst="rect">
            <a:avLst/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000"/>
              <a:t>expected:&lt;16&gt; but was:&lt;13&gt;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 Third test.</a:t>
            </a:r>
          </a:p>
        </p:txBody>
      </p:sp>
      <p:sp>
        <p:nvSpPr>
          <p:cNvPr id="104451" name="Text Box 3"/>
          <p:cNvSpPr txBox="1">
            <a:spLocks noChangeArrowheads="1"/>
          </p:cNvSpPr>
          <p:nvPr/>
        </p:nvSpPr>
        <p:spPr bwMode="auto">
          <a:xfrm>
            <a:off x="304800" y="1295400"/>
            <a:ext cx="4038600" cy="56323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[</a:t>
            </a:r>
            <a:r>
              <a:rPr lang="fr-BE" sz="900" dirty="0" err="1">
                <a:solidFill>
                  <a:srgbClr val="2B91AF"/>
                </a:solidFill>
                <a:highlight>
                  <a:srgbClr val="FFFFFF"/>
                </a:highlight>
                <a:latin typeface="Consolas"/>
              </a:rPr>
              <a:t>TestClass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]</a:t>
            </a:r>
          </a:p>
          <a:p>
            <a:r>
              <a:rPr lang="fr-BE" sz="9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public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9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class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900" dirty="0" err="1">
                <a:solidFill>
                  <a:srgbClr val="2B91AF"/>
                </a:solidFill>
                <a:highlight>
                  <a:srgbClr val="FFFFFF"/>
                </a:highlight>
                <a:latin typeface="Consolas"/>
              </a:rPr>
              <a:t>GameTest</a:t>
            </a:r>
            <a:endParaRPr lang="fr-BE" sz="900" dirty="0">
              <a:solidFill>
                <a:srgbClr val="000000"/>
              </a:solidFill>
              <a:highlight>
                <a:srgbClr val="FFFFFF"/>
              </a:highlight>
              <a:latin typeface="Consolas"/>
            </a:endParaRP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{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</a:t>
            </a:r>
            <a:r>
              <a:rPr lang="fr-BE" sz="9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private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900" dirty="0">
                <a:solidFill>
                  <a:srgbClr val="2B91AF"/>
                </a:solidFill>
                <a:highlight>
                  <a:srgbClr val="FFFFFF"/>
                </a:highlight>
                <a:latin typeface="Consolas"/>
              </a:rPr>
              <a:t>Game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9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game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;</a:t>
            </a:r>
          </a:p>
          <a:p>
            <a:endParaRPr lang="fr-BE" sz="900" dirty="0">
              <a:solidFill>
                <a:srgbClr val="000000"/>
              </a:solidFill>
              <a:highlight>
                <a:srgbClr val="FFFFFF"/>
              </a:highlight>
              <a:latin typeface="Consolas"/>
            </a:endParaRP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[</a:t>
            </a:r>
            <a:r>
              <a:rPr lang="fr-BE" sz="900" dirty="0" err="1">
                <a:solidFill>
                  <a:srgbClr val="2B91AF"/>
                </a:solidFill>
                <a:highlight>
                  <a:srgbClr val="FFFFFF"/>
                </a:highlight>
                <a:latin typeface="Consolas"/>
              </a:rPr>
              <a:t>TestInitialize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]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</a:t>
            </a:r>
            <a:r>
              <a:rPr lang="fr-BE" sz="9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public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9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void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9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TestInitialize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()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{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</a:t>
            </a:r>
            <a:r>
              <a:rPr lang="fr-BE" sz="9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game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= </a:t>
            </a:r>
            <a:r>
              <a:rPr lang="fr-BE" sz="9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new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900" dirty="0">
                <a:solidFill>
                  <a:srgbClr val="2B91AF"/>
                </a:solidFill>
                <a:highlight>
                  <a:srgbClr val="FFFFFF"/>
                </a:highlight>
                <a:latin typeface="Consolas"/>
              </a:rPr>
              <a:t>Game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();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}</a:t>
            </a:r>
          </a:p>
          <a:p>
            <a:r>
              <a:rPr lang="en-US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</a:t>
            </a:r>
            <a:r>
              <a:rPr lang="en-US" sz="9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private</a:t>
            </a:r>
            <a:r>
              <a:rPr lang="en-US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en-US" sz="9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void</a:t>
            </a:r>
            <a:r>
              <a:rPr lang="en-US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en-US" sz="9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RollMany</a:t>
            </a:r>
            <a:r>
              <a:rPr lang="en-US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</a:t>
            </a:r>
            <a:r>
              <a:rPr lang="en-US" sz="9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int</a:t>
            </a:r>
            <a:r>
              <a:rPr lang="en-US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n, </a:t>
            </a:r>
            <a:r>
              <a:rPr lang="en-US" sz="9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int</a:t>
            </a:r>
            <a:r>
              <a:rPr lang="en-US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pins)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{</a:t>
            </a:r>
          </a:p>
          <a:p>
            <a:r>
              <a:rPr lang="nn-NO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</a:t>
            </a:r>
            <a:r>
              <a:rPr lang="nn-NO" sz="9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for</a:t>
            </a:r>
            <a:r>
              <a:rPr lang="nn-NO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(</a:t>
            </a:r>
            <a:r>
              <a:rPr lang="nn-NO" sz="9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int</a:t>
            </a:r>
            <a:r>
              <a:rPr lang="nn-NO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i = 0; i &lt; n; i++)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    </a:t>
            </a:r>
            <a:r>
              <a:rPr lang="fr-BE" sz="9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game.Roll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(pins);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}</a:t>
            </a:r>
          </a:p>
          <a:p>
            <a:endParaRPr lang="fr-BE" sz="900" dirty="0">
              <a:solidFill>
                <a:srgbClr val="000000"/>
              </a:solidFill>
              <a:highlight>
                <a:srgbClr val="FFFFFF"/>
              </a:highlight>
              <a:latin typeface="Consolas"/>
            </a:endParaRP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[</a:t>
            </a:r>
            <a:r>
              <a:rPr lang="fr-BE" sz="900" dirty="0" err="1">
                <a:solidFill>
                  <a:srgbClr val="2B91AF"/>
                </a:solidFill>
                <a:highlight>
                  <a:srgbClr val="FFFFFF"/>
                </a:highlight>
                <a:latin typeface="Consolas"/>
              </a:rPr>
              <a:t>TestMethod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]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</a:t>
            </a:r>
            <a:r>
              <a:rPr lang="fr-BE" sz="9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public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9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void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9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GutterGameTest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()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{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</a:t>
            </a:r>
            <a:r>
              <a:rPr lang="fr-BE" sz="9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RollMany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(20, 0);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</a:t>
            </a:r>
            <a:r>
              <a:rPr lang="fr-BE" sz="900" dirty="0" err="1">
                <a:solidFill>
                  <a:srgbClr val="2B91AF"/>
                </a:solidFill>
                <a:highlight>
                  <a:srgbClr val="FFFFFF"/>
                </a:highlight>
                <a:latin typeface="Consolas"/>
              </a:rPr>
              <a:t>Assert</a:t>
            </a:r>
            <a:r>
              <a:rPr lang="fr-BE" sz="9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.AreEqual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(0, </a:t>
            </a:r>
            <a:r>
              <a:rPr lang="fr-BE" sz="9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game.Score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);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}</a:t>
            </a:r>
          </a:p>
          <a:p>
            <a:endParaRPr lang="fr-BE" sz="900" dirty="0">
              <a:solidFill>
                <a:srgbClr val="000000"/>
              </a:solidFill>
              <a:highlight>
                <a:srgbClr val="FFFFFF"/>
              </a:highlight>
              <a:latin typeface="Consolas"/>
            </a:endParaRP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[</a:t>
            </a:r>
            <a:r>
              <a:rPr lang="fr-BE" sz="900" dirty="0" err="1">
                <a:solidFill>
                  <a:srgbClr val="2B91AF"/>
                </a:solidFill>
                <a:highlight>
                  <a:srgbClr val="FFFFFF"/>
                </a:highlight>
                <a:latin typeface="Consolas"/>
              </a:rPr>
              <a:t>TestMethod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]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</a:t>
            </a:r>
            <a:r>
              <a:rPr lang="fr-BE" sz="9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public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9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void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9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TestAllOnes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()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{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</a:t>
            </a:r>
            <a:r>
              <a:rPr lang="fr-BE" sz="9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RollMany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(20, 1);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</a:t>
            </a:r>
            <a:r>
              <a:rPr lang="fr-BE" sz="900" dirty="0" err="1">
                <a:solidFill>
                  <a:srgbClr val="2B91AF"/>
                </a:solidFill>
                <a:highlight>
                  <a:srgbClr val="FFFFFF"/>
                </a:highlight>
                <a:latin typeface="Consolas"/>
              </a:rPr>
              <a:t>Assert</a:t>
            </a:r>
            <a:r>
              <a:rPr lang="fr-BE" sz="9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.AreEqual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(20, </a:t>
            </a:r>
            <a:r>
              <a:rPr lang="fr-BE" sz="9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game.Score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);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}</a:t>
            </a:r>
          </a:p>
          <a:p>
            <a:endParaRPr lang="fr-BE" sz="900" dirty="0">
              <a:solidFill>
                <a:srgbClr val="000000"/>
              </a:solidFill>
              <a:highlight>
                <a:srgbClr val="FFFFFF"/>
              </a:highlight>
              <a:latin typeface="Consolas"/>
            </a:endParaRP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[</a:t>
            </a:r>
            <a:r>
              <a:rPr lang="fr-BE" sz="900" dirty="0" err="1">
                <a:solidFill>
                  <a:srgbClr val="2B91AF"/>
                </a:solidFill>
                <a:highlight>
                  <a:srgbClr val="FFFFFF"/>
                </a:highlight>
                <a:latin typeface="Consolas"/>
              </a:rPr>
              <a:t>TestMethod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]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</a:t>
            </a:r>
            <a:r>
              <a:rPr lang="fr-BE" sz="9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public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9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void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9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TestOneSpare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()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{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</a:t>
            </a:r>
            <a:r>
              <a:rPr lang="fr-BE" sz="9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game.Roll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(5);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</a:t>
            </a:r>
            <a:r>
              <a:rPr lang="fr-BE" sz="9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game.Roll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(5); </a:t>
            </a:r>
            <a:r>
              <a:rPr lang="fr-BE" sz="900" dirty="0">
                <a:solidFill>
                  <a:srgbClr val="008000"/>
                </a:solidFill>
                <a:highlight>
                  <a:srgbClr val="FFFFFF"/>
                </a:highlight>
                <a:latin typeface="Consolas"/>
              </a:rPr>
              <a:t>// </a:t>
            </a:r>
            <a:r>
              <a:rPr lang="fr-BE" sz="900" dirty="0" err="1">
                <a:solidFill>
                  <a:srgbClr val="008000"/>
                </a:solidFill>
                <a:highlight>
                  <a:srgbClr val="FFFFFF"/>
                </a:highlight>
                <a:latin typeface="Consolas"/>
              </a:rPr>
              <a:t>Spare</a:t>
            </a:r>
            <a:endParaRPr lang="fr-BE" sz="900" dirty="0">
              <a:solidFill>
                <a:srgbClr val="000000"/>
              </a:solidFill>
              <a:highlight>
                <a:srgbClr val="FFFFFF"/>
              </a:highlight>
              <a:latin typeface="Consolas"/>
            </a:endParaRP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</a:t>
            </a:r>
            <a:r>
              <a:rPr lang="fr-BE" sz="9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game.Roll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(3);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</a:t>
            </a:r>
            <a:r>
              <a:rPr lang="fr-BE" sz="9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RollMany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(17, 0);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</a:t>
            </a:r>
            <a:r>
              <a:rPr lang="fr-BE" sz="900" dirty="0" err="1">
                <a:solidFill>
                  <a:srgbClr val="2B91AF"/>
                </a:solidFill>
                <a:highlight>
                  <a:srgbClr val="FFFFFF"/>
                </a:highlight>
                <a:latin typeface="Consolas"/>
              </a:rPr>
              <a:t>Assert</a:t>
            </a:r>
            <a:r>
              <a:rPr lang="fr-BE" sz="9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.AreEqual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(16, </a:t>
            </a:r>
            <a:r>
              <a:rPr lang="fr-BE" sz="9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game.Score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);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}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}</a:t>
            </a:r>
          </a:p>
        </p:txBody>
      </p:sp>
      <p:sp>
        <p:nvSpPr>
          <p:cNvPr id="104452" name="Line 4"/>
          <p:cNvSpPr>
            <a:spLocks noChangeShapeType="1"/>
          </p:cNvSpPr>
          <p:nvPr/>
        </p:nvSpPr>
        <p:spPr bwMode="auto">
          <a:xfrm>
            <a:off x="4724400" y="1219200"/>
            <a:ext cx="0" cy="5257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BE"/>
          </a:p>
        </p:txBody>
      </p:sp>
      <p:sp>
        <p:nvSpPr>
          <p:cNvPr id="104453" name="Text Box 5"/>
          <p:cNvSpPr txBox="1">
            <a:spLocks noChangeArrowheads="1"/>
          </p:cNvSpPr>
          <p:nvPr/>
        </p:nvSpPr>
        <p:spPr bwMode="auto">
          <a:xfrm>
            <a:off x="4800600" y="1295400"/>
            <a:ext cx="4038600" cy="46628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fr-BE" sz="9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public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9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class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900" dirty="0">
                <a:solidFill>
                  <a:srgbClr val="2B91AF"/>
                </a:solidFill>
                <a:highlight>
                  <a:srgbClr val="FFFFFF"/>
                </a:highlight>
                <a:latin typeface="Consolas"/>
              </a:rPr>
              <a:t>Game</a:t>
            </a:r>
            <a:endParaRPr lang="fr-BE" sz="900" dirty="0">
              <a:solidFill>
                <a:srgbClr val="000000"/>
              </a:solidFill>
              <a:highlight>
                <a:srgbClr val="FFFFFF"/>
              </a:highlight>
              <a:latin typeface="Consolas"/>
            </a:endParaRP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{</a:t>
            </a:r>
          </a:p>
          <a:p>
            <a:r>
              <a:rPr lang="en-US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</a:t>
            </a:r>
            <a:r>
              <a:rPr lang="en-US" sz="9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private</a:t>
            </a:r>
            <a:r>
              <a:rPr lang="en-US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en-US" sz="9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int</a:t>
            </a:r>
            <a:r>
              <a:rPr lang="en-US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[] rolls = </a:t>
            </a:r>
            <a:r>
              <a:rPr lang="en-US" sz="9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new</a:t>
            </a:r>
            <a:r>
              <a:rPr lang="en-US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en-US" sz="9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int</a:t>
            </a:r>
            <a:r>
              <a:rPr lang="en-US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[21];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</a:t>
            </a:r>
            <a:r>
              <a:rPr lang="fr-BE" sz="9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private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9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int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9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currentRoll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= 0;</a:t>
            </a:r>
          </a:p>
          <a:p>
            <a:endParaRPr lang="fr-BE" sz="900" dirty="0">
              <a:solidFill>
                <a:srgbClr val="000000"/>
              </a:solidFill>
              <a:highlight>
                <a:srgbClr val="FFFFFF"/>
              </a:highlight>
              <a:latin typeface="Consolas"/>
            </a:endParaRP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</a:t>
            </a:r>
            <a:r>
              <a:rPr lang="fr-BE" sz="9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public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9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void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Roll(</a:t>
            </a:r>
            <a:r>
              <a:rPr lang="fr-BE" sz="9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int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pins)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{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</a:t>
            </a:r>
            <a:r>
              <a:rPr lang="fr-BE" sz="9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this</a:t>
            </a:r>
            <a:r>
              <a:rPr lang="fr-BE" sz="9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.rolls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[</a:t>
            </a:r>
            <a:r>
              <a:rPr lang="fr-BE" sz="9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currentRoll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++] = pins;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}</a:t>
            </a:r>
          </a:p>
          <a:p>
            <a:endParaRPr lang="fr-BE" sz="900" dirty="0">
              <a:solidFill>
                <a:srgbClr val="000000"/>
              </a:solidFill>
              <a:highlight>
                <a:srgbClr val="FFFFFF"/>
              </a:highlight>
              <a:latin typeface="Consolas"/>
            </a:endParaRP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</a:t>
            </a:r>
            <a:r>
              <a:rPr lang="fr-BE" sz="9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public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9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int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Score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{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</a:t>
            </a:r>
            <a:r>
              <a:rPr lang="fr-BE" sz="9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get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{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    </a:t>
            </a:r>
            <a:r>
              <a:rPr lang="fr-BE" sz="9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int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score = 0;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    </a:t>
            </a:r>
            <a:r>
              <a:rPr lang="fr-BE" sz="9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int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i = 0;</a:t>
            </a:r>
          </a:p>
          <a:p>
            <a:r>
              <a:rPr lang="nn-NO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    </a:t>
            </a:r>
            <a:r>
              <a:rPr lang="nn-NO" sz="9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for</a:t>
            </a:r>
            <a:r>
              <a:rPr lang="nn-NO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(</a:t>
            </a:r>
            <a:r>
              <a:rPr lang="nn-NO" sz="9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int</a:t>
            </a:r>
            <a:r>
              <a:rPr lang="nn-NO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frame = 0; frame &lt; 10; frame++)</a:t>
            </a:r>
          </a:p>
          <a:p>
            <a:r>
              <a:rPr lang="fr-BE" sz="900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    {</a:t>
            </a:r>
            <a:endParaRPr lang="fr-BE" sz="900" dirty="0">
              <a:solidFill>
                <a:srgbClr val="000000"/>
              </a:solidFill>
              <a:highlight>
                <a:srgbClr val="FFFFFF"/>
              </a:highlight>
              <a:latin typeface="Consolas"/>
            </a:endParaRPr>
          </a:p>
          <a:p>
            <a:r>
              <a:rPr lang="fr-BE" sz="900" b="1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        </a:t>
            </a:r>
            <a:r>
              <a:rPr lang="fr-BE" sz="900" b="1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if</a:t>
            </a:r>
            <a:r>
              <a:rPr lang="fr-BE" sz="900" b="1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(</a:t>
            </a:r>
            <a:r>
              <a:rPr lang="fr-BE" sz="900" b="1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rolls</a:t>
            </a:r>
            <a:r>
              <a:rPr lang="fr-BE" sz="900" b="1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[i] + </a:t>
            </a:r>
            <a:r>
              <a:rPr lang="fr-BE" sz="900" b="1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rolls</a:t>
            </a:r>
            <a:r>
              <a:rPr lang="fr-BE" sz="900" b="1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[i + 1] == 10) </a:t>
            </a:r>
            <a:r>
              <a:rPr lang="fr-BE" sz="900" b="1" dirty="0">
                <a:solidFill>
                  <a:srgbClr val="008000"/>
                </a:solidFill>
                <a:highlight>
                  <a:srgbClr val="FFFFFF"/>
                </a:highlight>
                <a:latin typeface="Consolas"/>
              </a:rPr>
              <a:t>// </a:t>
            </a:r>
            <a:r>
              <a:rPr lang="fr-BE" sz="900" b="1" dirty="0" err="1">
                <a:solidFill>
                  <a:srgbClr val="008000"/>
                </a:solidFill>
                <a:highlight>
                  <a:srgbClr val="FFFFFF"/>
                </a:highlight>
                <a:latin typeface="Consolas"/>
              </a:rPr>
              <a:t>spare</a:t>
            </a:r>
            <a:endParaRPr lang="fr-BE" sz="900" b="1" dirty="0">
              <a:solidFill>
                <a:srgbClr val="000000"/>
              </a:solidFill>
              <a:highlight>
                <a:srgbClr val="FFFFFF"/>
              </a:highlight>
              <a:latin typeface="Consolas"/>
            </a:endParaRPr>
          </a:p>
          <a:p>
            <a:r>
              <a:rPr lang="fr-BE" sz="900" b="1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        {</a:t>
            </a:r>
          </a:p>
          <a:p>
            <a:r>
              <a:rPr lang="fr-BE" sz="900" b="1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            score += 10 + </a:t>
            </a:r>
            <a:r>
              <a:rPr lang="fr-BE" sz="900" b="1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rolls</a:t>
            </a:r>
            <a:r>
              <a:rPr lang="fr-BE" sz="900" b="1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[i + 2];</a:t>
            </a:r>
          </a:p>
          <a:p>
            <a:r>
              <a:rPr lang="fr-BE" sz="900" b="1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            i += 2;</a:t>
            </a:r>
          </a:p>
          <a:p>
            <a:r>
              <a:rPr lang="fr-BE" sz="900" b="1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        }</a:t>
            </a:r>
          </a:p>
          <a:p>
            <a:r>
              <a:rPr lang="fr-BE" sz="900" b="1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        </a:t>
            </a:r>
            <a:r>
              <a:rPr lang="fr-BE" sz="900" b="1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else</a:t>
            </a:r>
            <a:endParaRPr lang="fr-BE" sz="900" b="1" dirty="0">
              <a:solidFill>
                <a:srgbClr val="000000"/>
              </a:solidFill>
              <a:highlight>
                <a:srgbClr val="FFFFFF"/>
              </a:highlight>
              <a:latin typeface="Consolas"/>
            </a:endParaRP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        {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            score += </a:t>
            </a:r>
            <a:r>
              <a:rPr lang="fr-BE" sz="9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rolls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[i] + </a:t>
            </a:r>
            <a:r>
              <a:rPr lang="fr-BE" sz="9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rolls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[i + 1];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            i += 2;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        }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    }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    </a:t>
            </a:r>
            <a:r>
              <a:rPr lang="fr-BE" sz="9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return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score; 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}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}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}</a:t>
            </a:r>
          </a:p>
        </p:txBody>
      </p:sp>
      <p:sp>
        <p:nvSpPr>
          <p:cNvPr id="104454" name="Text Box 6"/>
          <p:cNvSpPr txBox="1">
            <a:spLocks noChangeArrowheads="1"/>
          </p:cNvSpPr>
          <p:nvPr/>
        </p:nvSpPr>
        <p:spPr bwMode="auto">
          <a:xfrm>
            <a:off x="152400" y="228600"/>
            <a:ext cx="2209800" cy="254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1000">
                <a:latin typeface="Bradley Hand ITC" pitchFamily="66" charset="0"/>
              </a:rPr>
              <a:t>- ugly comment in test.</a:t>
            </a:r>
          </a:p>
        </p:txBody>
      </p:sp>
      <p:sp>
        <p:nvSpPr>
          <p:cNvPr id="104456" name="Rectangle 8"/>
          <p:cNvSpPr>
            <a:spLocks noChangeArrowheads="1"/>
          </p:cNvSpPr>
          <p:nvPr/>
        </p:nvSpPr>
        <p:spPr bwMode="auto">
          <a:xfrm>
            <a:off x="2514600" y="6096000"/>
            <a:ext cx="4419600" cy="304800"/>
          </a:xfrm>
          <a:prstGeom prst="rect">
            <a:avLst/>
          </a:prstGeom>
          <a:solidFill>
            <a:srgbClr val="33CC33"/>
          </a:solidFill>
          <a:ln w="9525">
            <a:solidFill>
              <a:srgbClr val="33CC33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B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 Third test.</a:t>
            </a:r>
          </a:p>
        </p:txBody>
      </p:sp>
      <p:sp>
        <p:nvSpPr>
          <p:cNvPr id="106499" name="Text Box 3"/>
          <p:cNvSpPr txBox="1">
            <a:spLocks noChangeArrowheads="1"/>
          </p:cNvSpPr>
          <p:nvPr/>
        </p:nvSpPr>
        <p:spPr bwMode="auto">
          <a:xfrm>
            <a:off x="304800" y="1295400"/>
            <a:ext cx="4038600" cy="56323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[</a:t>
            </a:r>
            <a:r>
              <a:rPr lang="fr-BE" sz="900" dirty="0" err="1">
                <a:solidFill>
                  <a:srgbClr val="2B91AF"/>
                </a:solidFill>
                <a:highlight>
                  <a:srgbClr val="FFFFFF"/>
                </a:highlight>
                <a:latin typeface="Consolas"/>
              </a:rPr>
              <a:t>TestClass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]</a:t>
            </a:r>
          </a:p>
          <a:p>
            <a:r>
              <a:rPr lang="fr-BE" sz="9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public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9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class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900" dirty="0" err="1">
                <a:solidFill>
                  <a:srgbClr val="2B91AF"/>
                </a:solidFill>
                <a:highlight>
                  <a:srgbClr val="FFFFFF"/>
                </a:highlight>
                <a:latin typeface="Consolas"/>
              </a:rPr>
              <a:t>GameTest</a:t>
            </a:r>
            <a:endParaRPr lang="fr-BE" sz="900" dirty="0">
              <a:solidFill>
                <a:srgbClr val="000000"/>
              </a:solidFill>
              <a:highlight>
                <a:srgbClr val="FFFFFF"/>
              </a:highlight>
              <a:latin typeface="Consolas"/>
            </a:endParaRP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{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</a:t>
            </a:r>
            <a:r>
              <a:rPr lang="fr-BE" sz="9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private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900" dirty="0">
                <a:solidFill>
                  <a:srgbClr val="2B91AF"/>
                </a:solidFill>
                <a:highlight>
                  <a:srgbClr val="FFFFFF"/>
                </a:highlight>
                <a:latin typeface="Consolas"/>
              </a:rPr>
              <a:t>Game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9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game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;</a:t>
            </a:r>
          </a:p>
          <a:p>
            <a:endParaRPr lang="fr-BE" sz="900" dirty="0">
              <a:solidFill>
                <a:srgbClr val="000000"/>
              </a:solidFill>
              <a:highlight>
                <a:srgbClr val="FFFFFF"/>
              </a:highlight>
              <a:latin typeface="Consolas"/>
            </a:endParaRP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[</a:t>
            </a:r>
            <a:r>
              <a:rPr lang="fr-BE" sz="900" dirty="0" err="1">
                <a:solidFill>
                  <a:srgbClr val="2B91AF"/>
                </a:solidFill>
                <a:highlight>
                  <a:srgbClr val="FFFFFF"/>
                </a:highlight>
                <a:latin typeface="Consolas"/>
              </a:rPr>
              <a:t>TestInitialize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]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</a:t>
            </a:r>
            <a:r>
              <a:rPr lang="fr-BE" sz="9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public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9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void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9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TestInitialize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()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{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</a:t>
            </a:r>
            <a:r>
              <a:rPr lang="fr-BE" sz="9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game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= </a:t>
            </a:r>
            <a:r>
              <a:rPr lang="fr-BE" sz="9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new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900" dirty="0">
                <a:solidFill>
                  <a:srgbClr val="2B91AF"/>
                </a:solidFill>
                <a:highlight>
                  <a:srgbClr val="FFFFFF"/>
                </a:highlight>
                <a:latin typeface="Consolas"/>
              </a:rPr>
              <a:t>Game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();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}</a:t>
            </a:r>
          </a:p>
          <a:p>
            <a:r>
              <a:rPr lang="en-US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</a:t>
            </a:r>
            <a:r>
              <a:rPr lang="en-US" sz="9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private</a:t>
            </a:r>
            <a:r>
              <a:rPr lang="en-US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en-US" sz="9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void</a:t>
            </a:r>
            <a:r>
              <a:rPr lang="en-US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en-US" sz="9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RollMany</a:t>
            </a:r>
            <a:r>
              <a:rPr lang="en-US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</a:t>
            </a:r>
            <a:r>
              <a:rPr lang="en-US" sz="9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int</a:t>
            </a:r>
            <a:r>
              <a:rPr lang="en-US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n, </a:t>
            </a:r>
            <a:r>
              <a:rPr lang="en-US" sz="9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int</a:t>
            </a:r>
            <a:r>
              <a:rPr lang="en-US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pins)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{</a:t>
            </a:r>
          </a:p>
          <a:p>
            <a:r>
              <a:rPr lang="nn-NO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</a:t>
            </a:r>
            <a:r>
              <a:rPr lang="nn-NO" sz="9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for</a:t>
            </a:r>
            <a:r>
              <a:rPr lang="nn-NO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(</a:t>
            </a:r>
            <a:r>
              <a:rPr lang="nn-NO" sz="9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int</a:t>
            </a:r>
            <a:r>
              <a:rPr lang="nn-NO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i = 0; i &lt; n; i++)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    </a:t>
            </a:r>
            <a:r>
              <a:rPr lang="fr-BE" sz="9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game.Roll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(pins);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}</a:t>
            </a:r>
          </a:p>
          <a:p>
            <a:endParaRPr lang="fr-BE" sz="900" dirty="0">
              <a:solidFill>
                <a:srgbClr val="000000"/>
              </a:solidFill>
              <a:highlight>
                <a:srgbClr val="FFFFFF"/>
              </a:highlight>
              <a:latin typeface="Consolas"/>
            </a:endParaRP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[</a:t>
            </a:r>
            <a:r>
              <a:rPr lang="fr-BE" sz="900" dirty="0" err="1">
                <a:solidFill>
                  <a:srgbClr val="2B91AF"/>
                </a:solidFill>
                <a:highlight>
                  <a:srgbClr val="FFFFFF"/>
                </a:highlight>
                <a:latin typeface="Consolas"/>
              </a:rPr>
              <a:t>TestMethod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]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</a:t>
            </a:r>
            <a:r>
              <a:rPr lang="fr-BE" sz="9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public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9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void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9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GutterGameTest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()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{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</a:t>
            </a:r>
            <a:r>
              <a:rPr lang="fr-BE" sz="9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RollMany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(20, 0);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</a:t>
            </a:r>
            <a:r>
              <a:rPr lang="fr-BE" sz="900" dirty="0" err="1">
                <a:solidFill>
                  <a:srgbClr val="2B91AF"/>
                </a:solidFill>
                <a:highlight>
                  <a:srgbClr val="FFFFFF"/>
                </a:highlight>
                <a:latin typeface="Consolas"/>
              </a:rPr>
              <a:t>Assert</a:t>
            </a:r>
            <a:r>
              <a:rPr lang="fr-BE" sz="9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.AreEqual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(0, </a:t>
            </a:r>
            <a:r>
              <a:rPr lang="fr-BE" sz="9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game.Score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);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}</a:t>
            </a:r>
          </a:p>
          <a:p>
            <a:endParaRPr lang="fr-BE" sz="900" dirty="0">
              <a:solidFill>
                <a:srgbClr val="000000"/>
              </a:solidFill>
              <a:highlight>
                <a:srgbClr val="FFFFFF"/>
              </a:highlight>
              <a:latin typeface="Consolas"/>
            </a:endParaRP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[</a:t>
            </a:r>
            <a:r>
              <a:rPr lang="fr-BE" sz="900" dirty="0" err="1">
                <a:solidFill>
                  <a:srgbClr val="2B91AF"/>
                </a:solidFill>
                <a:highlight>
                  <a:srgbClr val="FFFFFF"/>
                </a:highlight>
                <a:latin typeface="Consolas"/>
              </a:rPr>
              <a:t>TestMethod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]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</a:t>
            </a:r>
            <a:r>
              <a:rPr lang="fr-BE" sz="9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public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9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void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9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TestAllOnes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()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{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</a:t>
            </a:r>
            <a:r>
              <a:rPr lang="fr-BE" sz="9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RollMany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(20, 1);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</a:t>
            </a:r>
            <a:r>
              <a:rPr lang="fr-BE" sz="900" dirty="0" err="1">
                <a:solidFill>
                  <a:srgbClr val="2B91AF"/>
                </a:solidFill>
                <a:highlight>
                  <a:srgbClr val="FFFFFF"/>
                </a:highlight>
                <a:latin typeface="Consolas"/>
              </a:rPr>
              <a:t>Assert</a:t>
            </a:r>
            <a:r>
              <a:rPr lang="fr-BE" sz="9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.AreEqual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(20, </a:t>
            </a:r>
            <a:r>
              <a:rPr lang="fr-BE" sz="9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game.Score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);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}</a:t>
            </a:r>
          </a:p>
          <a:p>
            <a:endParaRPr lang="fr-BE" sz="900" dirty="0">
              <a:solidFill>
                <a:srgbClr val="000000"/>
              </a:solidFill>
              <a:highlight>
                <a:srgbClr val="FFFFFF"/>
              </a:highlight>
              <a:latin typeface="Consolas"/>
            </a:endParaRP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[</a:t>
            </a:r>
            <a:r>
              <a:rPr lang="fr-BE" sz="900" dirty="0" err="1">
                <a:solidFill>
                  <a:srgbClr val="2B91AF"/>
                </a:solidFill>
                <a:highlight>
                  <a:srgbClr val="FFFFFF"/>
                </a:highlight>
                <a:latin typeface="Consolas"/>
              </a:rPr>
              <a:t>TestMethod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]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</a:t>
            </a:r>
            <a:r>
              <a:rPr lang="fr-BE" sz="9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public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9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void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9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TestOneSpare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()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{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</a:t>
            </a:r>
            <a:r>
              <a:rPr lang="fr-BE" sz="9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game.Roll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(5);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</a:t>
            </a:r>
            <a:r>
              <a:rPr lang="fr-BE" sz="9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game.Roll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(5); </a:t>
            </a:r>
            <a:r>
              <a:rPr lang="fr-BE" sz="900" dirty="0">
                <a:solidFill>
                  <a:srgbClr val="008000"/>
                </a:solidFill>
                <a:highlight>
                  <a:srgbClr val="FFFFFF"/>
                </a:highlight>
                <a:latin typeface="Consolas"/>
              </a:rPr>
              <a:t>// </a:t>
            </a:r>
            <a:r>
              <a:rPr lang="fr-BE" sz="900" dirty="0" err="1">
                <a:solidFill>
                  <a:srgbClr val="008000"/>
                </a:solidFill>
                <a:highlight>
                  <a:srgbClr val="FFFFFF"/>
                </a:highlight>
                <a:latin typeface="Consolas"/>
              </a:rPr>
              <a:t>Spare</a:t>
            </a:r>
            <a:endParaRPr lang="fr-BE" sz="900" dirty="0">
              <a:solidFill>
                <a:srgbClr val="000000"/>
              </a:solidFill>
              <a:highlight>
                <a:srgbClr val="FFFFFF"/>
              </a:highlight>
              <a:latin typeface="Consolas"/>
            </a:endParaRP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</a:t>
            </a:r>
            <a:r>
              <a:rPr lang="fr-BE" sz="9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game.Roll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(3);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</a:t>
            </a:r>
            <a:r>
              <a:rPr lang="fr-BE" sz="9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RollMany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(17, 0);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</a:t>
            </a:r>
            <a:r>
              <a:rPr lang="fr-BE" sz="900" dirty="0" err="1">
                <a:solidFill>
                  <a:srgbClr val="2B91AF"/>
                </a:solidFill>
                <a:highlight>
                  <a:srgbClr val="FFFFFF"/>
                </a:highlight>
                <a:latin typeface="Consolas"/>
              </a:rPr>
              <a:t>Assert</a:t>
            </a:r>
            <a:r>
              <a:rPr lang="fr-BE" sz="9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.AreEqual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(16, </a:t>
            </a:r>
            <a:r>
              <a:rPr lang="fr-BE" sz="9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game.Score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);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}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}</a:t>
            </a:r>
          </a:p>
        </p:txBody>
      </p:sp>
      <p:sp>
        <p:nvSpPr>
          <p:cNvPr id="106500" name="Line 4"/>
          <p:cNvSpPr>
            <a:spLocks noChangeShapeType="1"/>
          </p:cNvSpPr>
          <p:nvPr/>
        </p:nvSpPr>
        <p:spPr bwMode="auto">
          <a:xfrm>
            <a:off x="4724400" y="1219200"/>
            <a:ext cx="0" cy="5257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BE"/>
          </a:p>
        </p:txBody>
      </p:sp>
      <p:sp>
        <p:nvSpPr>
          <p:cNvPr id="106501" name="Text Box 5"/>
          <p:cNvSpPr txBox="1">
            <a:spLocks noChangeArrowheads="1"/>
          </p:cNvSpPr>
          <p:nvPr/>
        </p:nvSpPr>
        <p:spPr bwMode="auto">
          <a:xfrm>
            <a:off x="4800600" y="1295400"/>
            <a:ext cx="4038600" cy="46628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fr-BE" sz="9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public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9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class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900" dirty="0">
                <a:solidFill>
                  <a:srgbClr val="2B91AF"/>
                </a:solidFill>
                <a:highlight>
                  <a:srgbClr val="FFFFFF"/>
                </a:highlight>
                <a:latin typeface="Consolas"/>
              </a:rPr>
              <a:t>Game</a:t>
            </a:r>
            <a:endParaRPr lang="fr-BE" sz="900" dirty="0">
              <a:solidFill>
                <a:srgbClr val="000000"/>
              </a:solidFill>
              <a:highlight>
                <a:srgbClr val="FFFFFF"/>
              </a:highlight>
              <a:latin typeface="Consolas"/>
            </a:endParaRP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{</a:t>
            </a:r>
          </a:p>
          <a:p>
            <a:r>
              <a:rPr lang="en-US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</a:t>
            </a:r>
            <a:r>
              <a:rPr lang="en-US" sz="9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private</a:t>
            </a:r>
            <a:r>
              <a:rPr lang="en-US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en-US" sz="9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int</a:t>
            </a:r>
            <a:r>
              <a:rPr lang="en-US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[] rolls = </a:t>
            </a:r>
            <a:r>
              <a:rPr lang="en-US" sz="9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new</a:t>
            </a:r>
            <a:r>
              <a:rPr lang="en-US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en-US" sz="9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int</a:t>
            </a:r>
            <a:r>
              <a:rPr lang="en-US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[21];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</a:t>
            </a:r>
            <a:r>
              <a:rPr lang="fr-BE" sz="9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private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9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int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9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currentRoll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= 0;</a:t>
            </a:r>
          </a:p>
          <a:p>
            <a:endParaRPr lang="fr-BE" sz="900" dirty="0">
              <a:solidFill>
                <a:srgbClr val="000000"/>
              </a:solidFill>
              <a:highlight>
                <a:srgbClr val="FFFFFF"/>
              </a:highlight>
              <a:latin typeface="Consolas"/>
            </a:endParaRP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</a:t>
            </a:r>
            <a:r>
              <a:rPr lang="fr-BE" sz="9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public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9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void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Roll(</a:t>
            </a:r>
            <a:r>
              <a:rPr lang="fr-BE" sz="9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int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pins)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{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</a:t>
            </a:r>
            <a:r>
              <a:rPr lang="fr-BE" sz="9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this</a:t>
            </a:r>
            <a:r>
              <a:rPr lang="fr-BE" sz="9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.rolls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[</a:t>
            </a:r>
            <a:r>
              <a:rPr lang="fr-BE" sz="9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currentRoll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++] = pins;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}</a:t>
            </a:r>
          </a:p>
          <a:p>
            <a:endParaRPr lang="fr-BE" sz="900" dirty="0">
              <a:solidFill>
                <a:srgbClr val="000000"/>
              </a:solidFill>
              <a:highlight>
                <a:srgbClr val="FFFFFF"/>
              </a:highlight>
              <a:latin typeface="Consolas"/>
            </a:endParaRP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</a:t>
            </a:r>
            <a:r>
              <a:rPr lang="fr-BE" sz="9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public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9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int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Score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{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</a:t>
            </a:r>
            <a:r>
              <a:rPr lang="fr-BE" sz="9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get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{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    </a:t>
            </a:r>
            <a:r>
              <a:rPr lang="fr-BE" sz="9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int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score = 0;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    </a:t>
            </a:r>
            <a:r>
              <a:rPr lang="fr-BE" sz="9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int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i = 0;</a:t>
            </a:r>
          </a:p>
          <a:p>
            <a:r>
              <a:rPr lang="nn-NO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    </a:t>
            </a:r>
            <a:r>
              <a:rPr lang="nn-NO" sz="9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for</a:t>
            </a:r>
            <a:r>
              <a:rPr lang="nn-NO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(</a:t>
            </a:r>
            <a:r>
              <a:rPr lang="nn-NO" sz="9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int</a:t>
            </a:r>
            <a:r>
              <a:rPr lang="nn-NO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frame = 0; frame &lt; 10; frame++)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    {</a:t>
            </a:r>
          </a:p>
          <a:p>
            <a:r>
              <a:rPr lang="fr-BE" sz="900" b="1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        </a:t>
            </a:r>
            <a:r>
              <a:rPr lang="fr-BE" sz="900" b="1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if</a:t>
            </a:r>
            <a:r>
              <a:rPr lang="fr-BE" sz="900" b="1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(</a:t>
            </a:r>
            <a:r>
              <a:rPr lang="fr-BE" sz="900" b="1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rolls</a:t>
            </a:r>
            <a:r>
              <a:rPr lang="fr-BE" sz="900" b="1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[i] + </a:t>
            </a:r>
            <a:r>
              <a:rPr lang="fr-BE" sz="900" b="1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rolls</a:t>
            </a:r>
            <a:r>
              <a:rPr lang="fr-BE" sz="900" b="1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[i + 1] == 10) </a:t>
            </a:r>
            <a:r>
              <a:rPr lang="fr-BE" sz="900" b="1" dirty="0">
                <a:solidFill>
                  <a:srgbClr val="008000"/>
                </a:solidFill>
                <a:highlight>
                  <a:srgbClr val="FFFFFF"/>
                </a:highlight>
                <a:latin typeface="Consolas"/>
              </a:rPr>
              <a:t>// </a:t>
            </a:r>
            <a:r>
              <a:rPr lang="fr-BE" sz="900" b="1" dirty="0" err="1">
                <a:solidFill>
                  <a:srgbClr val="008000"/>
                </a:solidFill>
                <a:highlight>
                  <a:srgbClr val="FFFFFF"/>
                </a:highlight>
                <a:latin typeface="Consolas"/>
              </a:rPr>
              <a:t>spare</a:t>
            </a:r>
            <a:endParaRPr lang="fr-BE" sz="900" b="1" dirty="0">
              <a:solidFill>
                <a:srgbClr val="000000"/>
              </a:solidFill>
              <a:highlight>
                <a:srgbClr val="FFFFFF"/>
              </a:highlight>
              <a:latin typeface="Consolas"/>
            </a:endParaRPr>
          </a:p>
          <a:p>
            <a:r>
              <a:rPr lang="fr-BE" sz="900" b="1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        {</a:t>
            </a:r>
          </a:p>
          <a:p>
            <a:r>
              <a:rPr lang="fr-BE" sz="900" b="1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            score += 10 + </a:t>
            </a:r>
            <a:r>
              <a:rPr lang="fr-BE" sz="900" b="1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rolls</a:t>
            </a:r>
            <a:r>
              <a:rPr lang="fr-BE" sz="900" b="1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[i + 2];</a:t>
            </a:r>
          </a:p>
          <a:p>
            <a:r>
              <a:rPr lang="fr-BE" sz="900" b="1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            i += 2;</a:t>
            </a:r>
          </a:p>
          <a:p>
            <a:r>
              <a:rPr lang="fr-BE" sz="900" b="1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        }</a:t>
            </a:r>
          </a:p>
          <a:p>
            <a:r>
              <a:rPr lang="fr-BE" sz="900" b="1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        </a:t>
            </a:r>
            <a:r>
              <a:rPr lang="fr-BE" sz="900" b="1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else</a:t>
            </a:r>
            <a:endParaRPr lang="fr-BE" sz="900" b="1" dirty="0">
              <a:solidFill>
                <a:srgbClr val="000000"/>
              </a:solidFill>
              <a:highlight>
                <a:srgbClr val="FFFFFF"/>
              </a:highlight>
              <a:latin typeface="Consolas"/>
            </a:endParaRP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        {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            score += </a:t>
            </a:r>
            <a:r>
              <a:rPr lang="fr-BE" sz="9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rolls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[i] + </a:t>
            </a:r>
            <a:r>
              <a:rPr lang="fr-BE" sz="9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rolls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[i + 1];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            i += 2;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        }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    }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    </a:t>
            </a:r>
            <a:r>
              <a:rPr lang="fr-BE" sz="9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return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score; 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}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}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}</a:t>
            </a:r>
          </a:p>
        </p:txBody>
      </p:sp>
      <p:sp>
        <p:nvSpPr>
          <p:cNvPr id="106502" name="Text Box 6"/>
          <p:cNvSpPr txBox="1">
            <a:spLocks noChangeArrowheads="1"/>
          </p:cNvSpPr>
          <p:nvPr/>
        </p:nvSpPr>
        <p:spPr bwMode="auto">
          <a:xfrm>
            <a:off x="152400" y="228600"/>
            <a:ext cx="2209800" cy="558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buFontTx/>
              <a:buChar char="-"/>
            </a:pPr>
            <a:r>
              <a:rPr lang="en-US" sz="1000">
                <a:latin typeface="Bradley Hand ITC" pitchFamily="66" charset="0"/>
              </a:rPr>
              <a:t>ugly comment in test.</a:t>
            </a:r>
          </a:p>
          <a:p>
            <a:pPr>
              <a:buFontTx/>
              <a:buChar char="-"/>
            </a:pPr>
            <a:r>
              <a:rPr lang="en-US" sz="1000">
                <a:latin typeface="Bradley Hand ITC" pitchFamily="66" charset="0"/>
              </a:rPr>
              <a:t>ugly comment in conditional.</a:t>
            </a:r>
          </a:p>
          <a:p>
            <a:pPr>
              <a:buFontTx/>
              <a:buChar char="-"/>
            </a:pPr>
            <a:r>
              <a:rPr lang="en-US" sz="1000">
                <a:latin typeface="Bradley Hand ITC" pitchFamily="66" charset="0"/>
              </a:rPr>
              <a:t>i is a bad name for this variable</a:t>
            </a:r>
          </a:p>
        </p:txBody>
      </p:sp>
      <p:sp>
        <p:nvSpPr>
          <p:cNvPr id="106504" name="Freeform 8"/>
          <p:cNvSpPr>
            <a:spLocks/>
          </p:cNvSpPr>
          <p:nvPr/>
        </p:nvSpPr>
        <p:spPr bwMode="auto">
          <a:xfrm>
            <a:off x="7997031" y="3638480"/>
            <a:ext cx="671513" cy="473075"/>
          </a:xfrm>
          <a:custGeom>
            <a:avLst/>
            <a:gdLst>
              <a:gd name="T0" fmla="*/ 344 w 423"/>
              <a:gd name="T1" fmla="*/ 29 h 298"/>
              <a:gd name="T2" fmla="*/ 284 w 423"/>
              <a:gd name="T3" fmla="*/ 15 h 298"/>
              <a:gd name="T4" fmla="*/ 144 w 423"/>
              <a:gd name="T5" fmla="*/ 24 h 298"/>
              <a:gd name="T6" fmla="*/ 121 w 423"/>
              <a:gd name="T7" fmla="*/ 38 h 298"/>
              <a:gd name="T8" fmla="*/ 61 w 423"/>
              <a:gd name="T9" fmla="*/ 71 h 298"/>
              <a:gd name="T10" fmla="*/ 37 w 423"/>
              <a:gd name="T11" fmla="*/ 103 h 298"/>
              <a:gd name="T12" fmla="*/ 14 w 423"/>
              <a:gd name="T13" fmla="*/ 150 h 298"/>
              <a:gd name="T14" fmla="*/ 0 w 423"/>
              <a:gd name="T15" fmla="*/ 215 h 298"/>
              <a:gd name="T16" fmla="*/ 56 w 423"/>
              <a:gd name="T17" fmla="*/ 257 h 298"/>
              <a:gd name="T18" fmla="*/ 168 w 423"/>
              <a:gd name="T19" fmla="*/ 298 h 298"/>
              <a:gd name="T20" fmla="*/ 265 w 423"/>
              <a:gd name="T21" fmla="*/ 285 h 298"/>
              <a:gd name="T22" fmla="*/ 349 w 423"/>
              <a:gd name="T23" fmla="*/ 247 h 298"/>
              <a:gd name="T24" fmla="*/ 386 w 423"/>
              <a:gd name="T25" fmla="*/ 210 h 298"/>
              <a:gd name="T26" fmla="*/ 414 w 423"/>
              <a:gd name="T27" fmla="*/ 173 h 298"/>
              <a:gd name="T28" fmla="*/ 372 w 423"/>
              <a:gd name="T29" fmla="*/ 66 h 298"/>
              <a:gd name="T30" fmla="*/ 358 w 423"/>
              <a:gd name="T31" fmla="*/ 52 h 2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423" h="298">
                <a:moveTo>
                  <a:pt x="344" y="29"/>
                </a:moveTo>
                <a:cubicBezTo>
                  <a:pt x="324" y="25"/>
                  <a:pt x="303" y="22"/>
                  <a:pt x="284" y="15"/>
                </a:cubicBezTo>
                <a:cubicBezTo>
                  <a:pt x="237" y="17"/>
                  <a:pt x="184" y="0"/>
                  <a:pt x="144" y="24"/>
                </a:cubicBezTo>
                <a:cubicBezTo>
                  <a:pt x="113" y="43"/>
                  <a:pt x="160" y="27"/>
                  <a:pt x="121" y="38"/>
                </a:cubicBezTo>
                <a:cubicBezTo>
                  <a:pt x="100" y="52"/>
                  <a:pt x="85" y="63"/>
                  <a:pt x="61" y="71"/>
                </a:cubicBezTo>
                <a:cubicBezTo>
                  <a:pt x="49" y="82"/>
                  <a:pt x="49" y="92"/>
                  <a:pt x="37" y="103"/>
                </a:cubicBezTo>
                <a:cubicBezTo>
                  <a:pt x="32" y="121"/>
                  <a:pt x="21" y="131"/>
                  <a:pt x="14" y="150"/>
                </a:cubicBezTo>
                <a:cubicBezTo>
                  <a:pt x="7" y="171"/>
                  <a:pt x="6" y="194"/>
                  <a:pt x="0" y="215"/>
                </a:cubicBezTo>
                <a:cubicBezTo>
                  <a:pt x="8" y="245"/>
                  <a:pt x="29" y="248"/>
                  <a:pt x="56" y="257"/>
                </a:cubicBezTo>
                <a:cubicBezTo>
                  <a:pt x="94" y="270"/>
                  <a:pt x="130" y="290"/>
                  <a:pt x="168" y="298"/>
                </a:cubicBezTo>
                <a:cubicBezTo>
                  <a:pt x="219" y="295"/>
                  <a:pt x="227" y="296"/>
                  <a:pt x="265" y="285"/>
                </a:cubicBezTo>
                <a:cubicBezTo>
                  <a:pt x="288" y="269"/>
                  <a:pt x="322" y="257"/>
                  <a:pt x="349" y="247"/>
                </a:cubicBezTo>
                <a:cubicBezTo>
                  <a:pt x="359" y="231"/>
                  <a:pt x="370" y="220"/>
                  <a:pt x="386" y="210"/>
                </a:cubicBezTo>
                <a:cubicBezTo>
                  <a:pt x="394" y="193"/>
                  <a:pt x="400" y="185"/>
                  <a:pt x="414" y="173"/>
                </a:cubicBezTo>
                <a:cubicBezTo>
                  <a:pt x="409" y="87"/>
                  <a:pt x="423" y="99"/>
                  <a:pt x="372" y="66"/>
                </a:cubicBezTo>
                <a:cubicBezTo>
                  <a:pt x="362" y="51"/>
                  <a:pt x="369" y="52"/>
                  <a:pt x="358" y="52"/>
                </a:cubicBezTo>
              </a:path>
            </a:pathLst>
          </a:custGeom>
          <a:noFill/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BE"/>
          </a:p>
        </p:txBody>
      </p:sp>
      <p:sp>
        <p:nvSpPr>
          <p:cNvPr id="106505" name="Freeform 9"/>
          <p:cNvSpPr>
            <a:spLocks/>
          </p:cNvSpPr>
          <p:nvPr/>
        </p:nvSpPr>
        <p:spPr bwMode="auto">
          <a:xfrm>
            <a:off x="5867400" y="3413257"/>
            <a:ext cx="147638" cy="180975"/>
          </a:xfrm>
          <a:custGeom>
            <a:avLst/>
            <a:gdLst>
              <a:gd name="T0" fmla="*/ 80 w 93"/>
              <a:gd name="T1" fmla="*/ 0 h 114"/>
              <a:gd name="T2" fmla="*/ 15 w 93"/>
              <a:gd name="T3" fmla="*/ 14 h 114"/>
              <a:gd name="T4" fmla="*/ 6 w 93"/>
              <a:gd name="T5" fmla="*/ 28 h 114"/>
              <a:gd name="T6" fmla="*/ 85 w 93"/>
              <a:gd name="T7" fmla="*/ 84 h 114"/>
              <a:gd name="T8" fmla="*/ 80 w 93"/>
              <a:gd name="T9" fmla="*/ 0 h 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3" h="114">
                <a:moveTo>
                  <a:pt x="80" y="0"/>
                </a:moveTo>
                <a:cubicBezTo>
                  <a:pt x="58" y="5"/>
                  <a:pt x="37" y="10"/>
                  <a:pt x="15" y="14"/>
                </a:cubicBezTo>
                <a:cubicBezTo>
                  <a:pt x="12" y="19"/>
                  <a:pt x="6" y="22"/>
                  <a:pt x="6" y="28"/>
                </a:cubicBezTo>
                <a:cubicBezTo>
                  <a:pt x="0" y="114"/>
                  <a:pt x="4" y="88"/>
                  <a:pt x="85" y="84"/>
                </a:cubicBezTo>
                <a:cubicBezTo>
                  <a:pt x="93" y="56"/>
                  <a:pt x="90" y="27"/>
                  <a:pt x="80" y="0"/>
                </a:cubicBezTo>
                <a:close/>
              </a:path>
            </a:pathLst>
          </a:custGeom>
          <a:noFill/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BE"/>
          </a:p>
        </p:txBody>
      </p:sp>
      <p:sp>
        <p:nvSpPr>
          <p:cNvPr id="106506" name="Freeform 10"/>
          <p:cNvSpPr>
            <a:spLocks/>
          </p:cNvSpPr>
          <p:nvPr/>
        </p:nvSpPr>
        <p:spPr bwMode="auto">
          <a:xfrm>
            <a:off x="131763" y="376238"/>
            <a:ext cx="1984375" cy="481012"/>
          </a:xfrm>
          <a:custGeom>
            <a:avLst/>
            <a:gdLst>
              <a:gd name="T0" fmla="*/ 140 w 1250"/>
              <a:gd name="T1" fmla="*/ 42 h 303"/>
              <a:gd name="T2" fmla="*/ 42 w 1250"/>
              <a:gd name="T3" fmla="*/ 56 h 303"/>
              <a:gd name="T4" fmla="*/ 10 w 1250"/>
              <a:gd name="T5" fmla="*/ 93 h 303"/>
              <a:gd name="T6" fmla="*/ 38 w 1250"/>
              <a:gd name="T7" fmla="*/ 232 h 303"/>
              <a:gd name="T8" fmla="*/ 84 w 1250"/>
              <a:gd name="T9" fmla="*/ 279 h 303"/>
              <a:gd name="T10" fmla="*/ 135 w 1250"/>
              <a:gd name="T11" fmla="*/ 283 h 303"/>
              <a:gd name="T12" fmla="*/ 386 w 1250"/>
              <a:gd name="T13" fmla="*/ 288 h 303"/>
              <a:gd name="T14" fmla="*/ 985 w 1250"/>
              <a:gd name="T15" fmla="*/ 288 h 303"/>
              <a:gd name="T16" fmla="*/ 1102 w 1250"/>
              <a:gd name="T17" fmla="*/ 260 h 303"/>
              <a:gd name="T18" fmla="*/ 1176 w 1250"/>
              <a:gd name="T19" fmla="*/ 241 h 303"/>
              <a:gd name="T20" fmla="*/ 1218 w 1250"/>
              <a:gd name="T21" fmla="*/ 218 h 303"/>
              <a:gd name="T22" fmla="*/ 1250 w 1250"/>
              <a:gd name="T23" fmla="*/ 135 h 303"/>
              <a:gd name="T24" fmla="*/ 1222 w 1250"/>
              <a:gd name="T25" fmla="*/ 102 h 303"/>
              <a:gd name="T26" fmla="*/ 1185 w 1250"/>
              <a:gd name="T27" fmla="*/ 70 h 303"/>
              <a:gd name="T28" fmla="*/ 1157 w 1250"/>
              <a:gd name="T29" fmla="*/ 60 h 303"/>
              <a:gd name="T30" fmla="*/ 1120 w 1250"/>
              <a:gd name="T31" fmla="*/ 28 h 303"/>
              <a:gd name="T32" fmla="*/ 1069 w 1250"/>
              <a:gd name="T33" fmla="*/ 0 h 303"/>
              <a:gd name="T34" fmla="*/ 953 w 1250"/>
              <a:gd name="T35" fmla="*/ 23 h 303"/>
              <a:gd name="T36" fmla="*/ 855 w 1250"/>
              <a:gd name="T37" fmla="*/ 60 h 303"/>
              <a:gd name="T38" fmla="*/ 646 w 1250"/>
              <a:gd name="T39" fmla="*/ 46 h 303"/>
              <a:gd name="T40" fmla="*/ 159 w 1250"/>
              <a:gd name="T41" fmla="*/ 60 h 30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l="0" t="0" r="r" b="b"/>
            <a:pathLst>
              <a:path w="1250" h="303">
                <a:moveTo>
                  <a:pt x="140" y="42"/>
                </a:moveTo>
                <a:cubicBezTo>
                  <a:pt x="104" y="45"/>
                  <a:pt x="76" y="50"/>
                  <a:pt x="42" y="56"/>
                </a:cubicBezTo>
                <a:cubicBezTo>
                  <a:pt x="28" y="65"/>
                  <a:pt x="10" y="93"/>
                  <a:pt x="10" y="93"/>
                </a:cubicBezTo>
                <a:cubicBezTo>
                  <a:pt x="0" y="148"/>
                  <a:pt x="5" y="188"/>
                  <a:pt x="38" y="232"/>
                </a:cubicBezTo>
                <a:cubicBezTo>
                  <a:pt x="47" y="243"/>
                  <a:pt x="68" y="275"/>
                  <a:pt x="84" y="279"/>
                </a:cubicBezTo>
                <a:cubicBezTo>
                  <a:pt x="101" y="283"/>
                  <a:pt x="118" y="282"/>
                  <a:pt x="135" y="283"/>
                </a:cubicBezTo>
                <a:cubicBezTo>
                  <a:pt x="233" y="303"/>
                  <a:pt x="212" y="292"/>
                  <a:pt x="386" y="288"/>
                </a:cubicBezTo>
                <a:cubicBezTo>
                  <a:pt x="549" y="290"/>
                  <a:pt x="807" y="298"/>
                  <a:pt x="985" y="288"/>
                </a:cubicBezTo>
                <a:cubicBezTo>
                  <a:pt x="1021" y="286"/>
                  <a:pt x="1065" y="267"/>
                  <a:pt x="1102" y="260"/>
                </a:cubicBezTo>
                <a:cubicBezTo>
                  <a:pt x="1126" y="251"/>
                  <a:pt x="1151" y="246"/>
                  <a:pt x="1176" y="241"/>
                </a:cubicBezTo>
                <a:cubicBezTo>
                  <a:pt x="1190" y="233"/>
                  <a:pt x="1204" y="226"/>
                  <a:pt x="1218" y="218"/>
                </a:cubicBezTo>
                <a:cubicBezTo>
                  <a:pt x="1233" y="210"/>
                  <a:pt x="1245" y="156"/>
                  <a:pt x="1250" y="135"/>
                </a:cubicBezTo>
                <a:cubicBezTo>
                  <a:pt x="1245" y="117"/>
                  <a:pt x="1238" y="112"/>
                  <a:pt x="1222" y="102"/>
                </a:cubicBezTo>
                <a:cubicBezTo>
                  <a:pt x="1207" y="79"/>
                  <a:pt x="1218" y="91"/>
                  <a:pt x="1185" y="70"/>
                </a:cubicBezTo>
                <a:cubicBezTo>
                  <a:pt x="1177" y="65"/>
                  <a:pt x="1157" y="60"/>
                  <a:pt x="1157" y="60"/>
                </a:cubicBezTo>
                <a:cubicBezTo>
                  <a:pt x="1143" y="46"/>
                  <a:pt x="1139" y="33"/>
                  <a:pt x="1120" y="28"/>
                </a:cubicBezTo>
                <a:cubicBezTo>
                  <a:pt x="1106" y="13"/>
                  <a:pt x="1086" y="11"/>
                  <a:pt x="1069" y="0"/>
                </a:cubicBezTo>
                <a:cubicBezTo>
                  <a:pt x="1030" y="4"/>
                  <a:pt x="990" y="7"/>
                  <a:pt x="953" y="23"/>
                </a:cubicBezTo>
                <a:cubicBezTo>
                  <a:pt x="913" y="40"/>
                  <a:pt x="898" y="55"/>
                  <a:pt x="855" y="60"/>
                </a:cubicBezTo>
                <a:cubicBezTo>
                  <a:pt x="782" y="57"/>
                  <a:pt x="719" y="50"/>
                  <a:pt x="646" y="46"/>
                </a:cubicBezTo>
                <a:cubicBezTo>
                  <a:pt x="484" y="61"/>
                  <a:pt x="323" y="60"/>
                  <a:pt x="159" y="60"/>
                </a:cubicBezTo>
              </a:path>
            </a:pathLst>
          </a:custGeom>
          <a:noFill/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B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 Third test.</a:t>
            </a:r>
          </a:p>
        </p:txBody>
      </p:sp>
      <p:sp>
        <p:nvSpPr>
          <p:cNvPr id="108547" name="Text Box 3"/>
          <p:cNvSpPr txBox="1">
            <a:spLocks noChangeArrowheads="1"/>
          </p:cNvSpPr>
          <p:nvPr/>
        </p:nvSpPr>
        <p:spPr bwMode="auto">
          <a:xfrm>
            <a:off x="304800" y="1295400"/>
            <a:ext cx="4038600" cy="56323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[</a:t>
            </a:r>
            <a:r>
              <a:rPr lang="fr-BE" sz="900" dirty="0" err="1">
                <a:solidFill>
                  <a:srgbClr val="2B91AF"/>
                </a:solidFill>
                <a:highlight>
                  <a:srgbClr val="FFFFFF"/>
                </a:highlight>
                <a:latin typeface="Consolas"/>
              </a:rPr>
              <a:t>TestClass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]</a:t>
            </a:r>
          </a:p>
          <a:p>
            <a:r>
              <a:rPr lang="fr-BE" sz="9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public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9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class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900" dirty="0" err="1">
                <a:solidFill>
                  <a:srgbClr val="2B91AF"/>
                </a:solidFill>
                <a:highlight>
                  <a:srgbClr val="FFFFFF"/>
                </a:highlight>
                <a:latin typeface="Consolas"/>
              </a:rPr>
              <a:t>GameTest</a:t>
            </a:r>
            <a:endParaRPr lang="fr-BE" sz="900" dirty="0">
              <a:solidFill>
                <a:srgbClr val="000000"/>
              </a:solidFill>
              <a:highlight>
                <a:srgbClr val="FFFFFF"/>
              </a:highlight>
              <a:latin typeface="Consolas"/>
            </a:endParaRP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{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</a:t>
            </a:r>
            <a:r>
              <a:rPr lang="fr-BE" sz="9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private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900" dirty="0">
                <a:solidFill>
                  <a:srgbClr val="2B91AF"/>
                </a:solidFill>
                <a:highlight>
                  <a:srgbClr val="FFFFFF"/>
                </a:highlight>
                <a:latin typeface="Consolas"/>
              </a:rPr>
              <a:t>Game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9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game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;</a:t>
            </a:r>
          </a:p>
          <a:p>
            <a:endParaRPr lang="fr-BE" sz="900" dirty="0">
              <a:solidFill>
                <a:srgbClr val="000000"/>
              </a:solidFill>
              <a:highlight>
                <a:srgbClr val="FFFFFF"/>
              </a:highlight>
              <a:latin typeface="Consolas"/>
            </a:endParaRP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[</a:t>
            </a:r>
            <a:r>
              <a:rPr lang="fr-BE" sz="900" dirty="0" err="1">
                <a:solidFill>
                  <a:srgbClr val="2B91AF"/>
                </a:solidFill>
                <a:highlight>
                  <a:srgbClr val="FFFFFF"/>
                </a:highlight>
                <a:latin typeface="Consolas"/>
              </a:rPr>
              <a:t>TestInitialize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]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</a:t>
            </a:r>
            <a:r>
              <a:rPr lang="fr-BE" sz="9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public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9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void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9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TestInitialize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()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{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</a:t>
            </a:r>
            <a:r>
              <a:rPr lang="fr-BE" sz="9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game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= </a:t>
            </a:r>
            <a:r>
              <a:rPr lang="fr-BE" sz="9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new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900" dirty="0">
                <a:solidFill>
                  <a:srgbClr val="2B91AF"/>
                </a:solidFill>
                <a:highlight>
                  <a:srgbClr val="FFFFFF"/>
                </a:highlight>
                <a:latin typeface="Consolas"/>
              </a:rPr>
              <a:t>Game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();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}</a:t>
            </a:r>
          </a:p>
          <a:p>
            <a:r>
              <a:rPr lang="en-US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</a:t>
            </a:r>
            <a:r>
              <a:rPr lang="en-US" sz="9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private</a:t>
            </a:r>
            <a:r>
              <a:rPr lang="en-US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en-US" sz="9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void</a:t>
            </a:r>
            <a:r>
              <a:rPr lang="en-US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en-US" sz="9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RollMany</a:t>
            </a:r>
            <a:r>
              <a:rPr lang="en-US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</a:t>
            </a:r>
            <a:r>
              <a:rPr lang="en-US" sz="9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int</a:t>
            </a:r>
            <a:r>
              <a:rPr lang="en-US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n, </a:t>
            </a:r>
            <a:r>
              <a:rPr lang="en-US" sz="9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int</a:t>
            </a:r>
            <a:r>
              <a:rPr lang="en-US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pins)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{</a:t>
            </a:r>
          </a:p>
          <a:p>
            <a:r>
              <a:rPr lang="nn-NO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</a:t>
            </a:r>
            <a:r>
              <a:rPr lang="nn-NO" sz="9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for</a:t>
            </a:r>
            <a:r>
              <a:rPr lang="nn-NO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(</a:t>
            </a:r>
            <a:r>
              <a:rPr lang="nn-NO" sz="9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int</a:t>
            </a:r>
            <a:r>
              <a:rPr lang="nn-NO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i = 0; i &lt; n; i++)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    </a:t>
            </a:r>
            <a:r>
              <a:rPr lang="fr-BE" sz="9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game.Roll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(pins);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}</a:t>
            </a:r>
          </a:p>
          <a:p>
            <a:endParaRPr lang="fr-BE" sz="900" dirty="0">
              <a:solidFill>
                <a:srgbClr val="000000"/>
              </a:solidFill>
              <a:highlight>
                <a:srgbClr val="FFFFFF"/>
              </a:highlight>
              <a:latin typeface="Consolas"/>
            </a:endParaRP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[</a:t>
            </a:r>
            <a:r>
              <a:rPr lang="fr-BE" sz="900" dirty="0" err="1">
                <a:solidFill>
                  <a:srgbClr val="2B91AF"/>
                </a:solidFill>
                <a:highlight>
                  <a:srgbClr val="FFFFFF"/>
                </a:highlight>
                <a:latin typeface="Consolas"/>
              </a:rPr>
              <a:t>TestMethod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]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</a:t>
            </a:r>
            <a:r>
              <a:rPr lang="fr-BE" sz="9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public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9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void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9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GutterGameTest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()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{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</a:t>
            </a:r>
            <a:r>
              <a:rPr lang="fr-BE" sz="9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RollMany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(20, 0);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</a:t>
            </a:r>
            <a:r>
              <a:rPr lang="fr-BE" sz="900" dirty="0" err="1">
                <a:solidFill>
                  <a:srgbClr val="2B91AF"/>
                </a:solidFill>
                <a:highlight>
                  <a:srgbClr val="FFFFFF"/>
                </a:highlight>
                <a:latin typeface="Consolas"/>
              </a:rPr>
              <a:t>Assert</a:t>
            </a:r>
            <a:r>
              <a:rPr lang="fr-BE" sz="9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.AreEqual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(0, </a:t>
            </a:r>
            <a:r>
              <a:rPr lang="fr-BE" sz="9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game.Score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);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}</a:t>
            </a:r>
          </a:p>
          <a:p>
            <a:endParaRPr lang="fr-BE" sz="900" dirty="0">
              <a:solidFill>
                <a:srgbClr val="000000"/>
              </a:solidFill>
              <a:highlight>
                <a:srgbClr val="FFFFFF"/>
              </a:highlight>
              <a:latin typeface="Consolas"/>
            </a:endParaRP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[</a:t>
            </a:r>
            <a:r>
              <a:rPr lang="fr-BE" sz="900" dirty="0" err="1">
                <a:solidFill>
                  <a:srgbClr val="2B91AF"/>
                </a:solidFill>
                <a:highlight>
                  <a:srgbClr val="FFFFFF"/>
                </a:highlight>
                <a:latin typeface="Consolas"/>
              </a:rPr>
              <a:t>TestMethod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]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</a:t>
            </a:r>
            <a:r>
              <a:rPr lang="fr-BE" sz="9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public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9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void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9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TestAllOnes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()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{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</a:t>
            </a:r>
            <a:r>
              <a:rPr lang="fr-BE" sz="9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RollMany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(20, 1);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</a:t>
            </a:r>
            <a:r>
              <a:rPr lang="fr-BE" sz="900" dirty="0" err="1">
                <a:solidFill>
                  <a:srgbClr val="2B91AF"/>
                </a:solidFill>
                <a:highlight>
                  <a:srgbClr val="FFFFFF"/>
                </a:highlight>
                <a:latin typeface="Consolas"/>
              </a:rPr>
              <a:t>Assert</a:t>
            </a:r>
            <a:r>
              <a:rPr lang="fr-BE" sz="9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.AreEqual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(20, </a:t>
            </a:r>
            <a:r>
              <a:rPr lang="fr-BE" sz="9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game.Score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);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}</a:t>
            </a:r>
          </a:p>
          <a:p>
            <a:endParaRPr lang="fr-BE" sz="900" dirty="0">
              <a:solidFill>
                <a:srgbClr val="000000"/>
              </a:solidFill>
              <a:highlight>
                <a:srgbClr val="FFFFFF"/>
              </a:highlight>
              <a:latin typeface="Consolas"/>
            </a:endParaRP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[</a:t>
            </a:r>
            <a:r>
              <a:rPr lang="fr-BE" sz="900" dirty="0" err="1">
                <a:solidFill>
                  <a:srgbClr val="2B91AF"/>
                </a:solidFill>
                <a:highlight>
                  <a:srgbClr val="FFFFFF"/>
                </a:highlight>
                <a:latin typeface="Consolas"/>
              </a:rPr>
              <a:t>TestMethod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]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</a:t>
            </a:r>
            <a:r>
              <a:rPr lang="fr-BE" sz="9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public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9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void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9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TestOneSpare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()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{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</a:t>
            </a:r>
            <a:r>
              <a:rPr lang="fr-BE" sz="9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game.Roll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(5);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</a:t>
            </a:r>
            <a:r>
              <a:rPr lang="fr-BE" sz="9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game.Roll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(5); </a:t>
            </a:r>
            <a:r>
              <a:rPr lang="fr-BE" sz="900" dirty="0">
                <a:solidFill>
                  <a:srgbClr val="008000"/>
                </a:solidFill>
                <a:highlight>
                  <a:srgbClr val="FFFFFF"/>
                </a:highlight>
                <a:latin typeface="Consolas"/>
              </a:rPr>
              <a:t>// </a:t>
            </a:r>
            <a:r>
              <a:rPr lang="fr-BE" sz="900" dirty="0" err="1">
                <a:solidFill>
                  <a:srgbClr val="008000"/>
                </a:solidFill>
                <a:highlight>
                  <a:srgbClr val="FFFFFF"/>
                </a:highlight>
                <a:latin typeface="Consolas"/>
              </a:rPr>
              <a:t>Spare</a:t>
            </a:r>
            <a:endParaRPr lang="fr-BE" sz="900" dirty="0">
              <a:solidFill>
                <a:srgbClr val="000000"/>
              </a:solidFill>
              <a:highlight>
                <a:srgbClr val="FFFFFF"/>
              </a:highlight>
              <a:latin typeface="Consolas"/>
            </a:endParaRP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</a:t>
            </a:r>
            <a:r>
              <a:rPr lang="fr-BE" sz="9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game.Roll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(3);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</a:t>
            </a:r>
            <a:r>
              <a:rPr lang="fr-BE" sz="9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RollMany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(17, 0);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</a:t>
            </a:r>
            <a:r>
              <a:rPr lang="fr-BE" sz="900" dirty="0" err="1">
                <a:solidFill>
                  <a:srgbClr val="2B91AF"/>
                </a:solidFill>
                <a:highlight>
                  <a:srgbClr val="FFFFFF"/>
                </a:highlight>
                <a:latin typeface="Consolas"/>
              </a:rPr>
              <a:t>Assert</a:t>
            </a:r>
            <a:r>
              <a:rPr lang="fr-BE" sz="9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.AreEqual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(16, </a:t>
            </a:r>
            <a:r>
              <a:rPr lang="fr-BE" sz="9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game.Score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);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}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}</a:t>
            </a:r>
          </a:p>
        </p:txBody>
      </p:sp>
      <p:sp>
        <p:nvSpPr>
          <p:cNvPr id="108548" name="Line 4"/>
          <p:cNvSpPr>
            <a:spLocks noChangeShapeType="1"/>
          </p:cNvSpPr>
          <p:nvPr/>
        </p:nvSpPr>
        <p:spPr bwMode="auto">
          <a:xfrm>
            <a:off x="4724400" y="1219200"/>
            <a:ext cx="0" cy="5257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BE"/>
          </a:p>
        </p:txBody>
      </p:sp>
      <p:sp>
        <p:nvSpPr>
          <p:cNvPr id="108549" name="Text Box 5"/>
          <p:cNvSpPr txBox="1">
            <a:spLocks noChangeArrowheads="1"/>
          </p:cNvSpPr>
          <p:nvPr/>
        </p:nvSpPr>
        <p:spPr bwMode="auto">
          <a:xfrm>
            <a:off x="4800600" y="1295400"/>
            <a:ext cx="4038600" cy="49398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fr-BE" sz="9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public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9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class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900" dirty="0">
                <a:solidFill>
                  <a:srgbClr val="2B91AF"/>
                </a:solidFill>
                <a:highlight>
                  <a:srgbClr val="FFFFFF"/>
                </a:highlight>
                <a:latin typeface="Consolas"/>
              </a:rPr>
              <a:t>Game</a:t>
            </a:r>
            <a:endParaRPr lang="fr-BE" sz="900" dirty="0">
              <a:solidFill>
                <a:srgbClr val="000000"/>
              </a:solidFill>
              <a:highlight>
                <a:srgbClr val="FFFFFF"/>
              </a:highlight>
              <a:latin typeface="Consolas"/>
            </a:endParaRP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{</a:t>
            </a:r>
          </a:p>
          <a:p>
            <a:r>
              <a:rPr lang="en-US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</a:t>
            </a:r>
            <a:r>
              <a:rPr lang="en-US" sz="9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private</a:t>
            </a:r>
            <a:r>
              <a:rPr lang="en-US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en-US" sz="9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int</a:t>
            </a:r>
            <a:r>
              <a:rPr lang="en-US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[] rolls = </a:t>
            </a:r>
            <a:r>
              <a:rPr lang="en-US" sz="9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new</a:t>
            </a:r>
            <a:r>
              <a:rPr lang="en-US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en-US" sz="9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int</a:t>
            </a:r>
            <a:r>
              <a:rPr lang="en-US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[21];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</a:t>
            </a:r>
            <a:r>
              <a:rPr lang="fr-BE" sz="9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private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9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int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9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currentRoll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= 0;</a:t>
            </a:r>
          </a:p>
          <a:p>
            <a:endParaRPr lang="fr-BE" sz="900" dirty="0">
              <a:solidFill>
                <a:srgbClr val="000000"/>
              </a:solidFill>
              <a:highlight>
                <a:srgbClr val="FFFFFF"/>
              </a:highlight>
              <a:latin typeface="Consolas"/>
            </a:endParaRP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</a:t>
            </a:r>
            <a:r>
              <a:rPr lang="fr-BE" sz="9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public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9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void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Roll(</a:t>
            </a:r>
            <a:r>
              <a:rPr lang="fr-BE" sz="9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int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pins)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{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</a:t>
            </a:r>
            <a:r>
              <a:rPr lang="fr-BE" sz="9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this</a:t>
            </a:r>
            <a:r>
              <a:rPr lang="fr-BE" sz="9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.rolls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[</a:t>
            </a:r>
            <a:r>
              <a:rPr lang="fr-BE" sz="9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currentRoll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++] = pins;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}</a:t>
            </a:r>
          </a:p>
          <a:p>
            <a:endParaRPr lang="fr-BE" sz="900" dirty="0">
              <a:solidFill>
                <a:srgbClr val="000000"/>
              </a:solidFill>
              <a:highlight>
                <a:srgbClr val="FFFFFF"/>
              </a:highlight>
              <a:latin typeface="Consolas"/>
            </a:endParaRP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</a:t>
            </a:r>
            <a:r>
              <a:rPr lang="fr-BE" sz="9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public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9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int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Score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{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</a:t>
            </a:r>
            <a:r>
              <a:rPr lang="fr-BE" sz="9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get</a:t>
            </a:r>
            <a:endParaRPr lang="fr-BE" sz="900" dirty="0">
              <a:solidFill>
                <a:srgbClr val="000000"/>
              </a:solidFill>
              <a:highlight>
                <a:srgbClr val="FFFFFF"/>
              </a:highlight>
              <a:latin typeface="Consolas"/>
            </a:endParaRP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{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 </a:t>
            </a:r>
            <a:r>
              <a:rPr lang="fr-BE" sz="9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int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score = 0;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 </a:t>
            </a:r>
            <a:r>
              <a:rPr lang="fr-BE" sz="9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int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9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frameIndex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= 0;</a:t>
            </a:r>
          </a:p>
          <a:p>
            <a:r>
              <a:rPr lang="nn-NO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 </a:t>
            </a:r>
            <a:r>
              <a:rPr lang="nn-NO" sz="9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for</a:t>
            </a:r>
            <a:r>
              <a:rPr lang="nn-NO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(</a:t>
            </a:r>
            <a:r>
              <a:rPr lang="nn-NO" sz="9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int</a:t>
            </a:r>
            <a:r>
              <a:rPr lang="nn-NO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frame = 0; frame &lt; 10; frame++)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 {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    </a:t>
            </a:r>
            <a:r>
              <a:rPr lang="fr-BE" sz="9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if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(</a:t>
            </a:r>
            <a:r>
              <a:rPr lang="fr-BE" sz="9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rolls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[</a:t>
            </a:r>
            <a:r>
              <a:rPr lang="fr-BE" sz="9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frameIndex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] </a:t>
            </a:r>
            <a:endParaRPr lang="fr-BE" sz="900" dirty="0" smtClean="0">
              <a:solidFill>
                <a:srgbClr val="000000"/>
              </a:solidFill>
              <a:highlight>
                <a:srgbClr val="FFFFFF"/>
              </a:highlight>
              <a:latin typeface="Consolas"/>
            </a:endParaRP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900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       + </a:t>
            </a:r>
            <a:r>
              <a:rPr lang="fr-BE" sz="9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rolls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[</a:t>
            </a:r>
            <a:r>
              <a:rPr lang="fr-BE" sz="9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frameIndex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+ 1] == 10) </a:t>
            </a:r>
            <a:r>
              <a:rPr lang="fr-BE" sz="900" dirty="0">
                <a:solidFill>
                  <a:srgbClr val="008000"/>
                </a:solidFill>
                <a:highlight>
                  <a:srgbClr val="FFFFFF"/>
                </a:highlight>
                <a:latin typeface="Consolas"/>
              </a:rPr>
              <a:t>// </a:t>
            </a:r>
            <a:r>
              <a:rPr lang="fr-BE" sz="900" dirty="0" err="1">
                <a:solidFill>
                  <a:srgbClr val="008000"/>
                </a:solidFill>
                <a:highlight>
                  <a:srgbClr val="FFFFFF"/>
                </a:highlight>
                <a:latin typeface="Consolas"/>
              </a:rPr>
              <a:t>spare</a:t>
            </a:r>
            <a:endParaRPr lang="fr-BE" sz="900" dirty="0">
              <a:solidFill>
                <a:srgbClr val="000000"/>
              </a:solidFill>
              <a:highlight>
                <a:srgbClr val="FFFFFF"/>
              </a:highlight>
              <a:latin typeface="Consolas"/>
            </a:endParaRP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    {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       score += 10 + </a:t>
            </a:r>
            <a:r>
              <a:rPr lang="fr-BE" sz="9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rolls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[</a:t>
            </a:r>
            <a:r>
              <a:rPr lang="fr-BE" sz="9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frameIndex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+ 2];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       </a:t>
            </a:r>
            <a:r>
              <a:rPr lang="fr-BE" sz="9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frameIndex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+= 2;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    }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    </a:t>
            </a:r>
            <a:r>
              <a:rPr lang="fr-BE" sz="9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else</a:t>
            </a:r>
            <a:endParaRPr lang="fr-BE" sz="900" dirty="0">
              <a:solidFill>
                <a:srgbClr val="000000"/>
              </a:solidFill>
              <a:highlight>
                <a:srgbClr val="FFFFFF"/>
              </a:highlight>
              <a:latin typeface="Consolas"/>
            </a:endParaRP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    {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       score += </a:t>
            </a:r>
            <a:r>
              <a:rPr lang="fr-BE" sz="9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rolls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[</a:t>
            </a:r>
            <a:r>
              <a:rPr lang="fr-BE" sz="9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frameIndex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] </a:t>
            </a:r>
            <a:endParaRPr lang="fr-BE" sz="900" dirty="0" smtClean="0">
              <a:solidFill>
                <a:srgbClr val="000000"/>
              </a:solidFill>
              <a:highlight>
                <a:srgbClr val="FFFFFF"/>
              </a:highlight>
              <a:latin typeface="Consolas"/>
            </a:endParaRP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900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            + </a:t>
            </a:r>
            <a:r>
              <a:rPr lang="fr-BE" sz="9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rolls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[</a:t>
            </a:r>
            <a:r>
              <a:rPr lang="fr-BE" sz="9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frameIndex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+ 1];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       </a:t>
            </a:r>
            <a:r>
              <a:rPr lang="fr-BE" sz="9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frameIndex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+= 2;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    }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 }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 </a:t>
            </a:r>
            <a:r>
              <a:rPr lang="fr-BE" sz="9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return</a:t>
            </a:r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score;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}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}</a:t>
            </a:r>
          </a:p>
          <a:p>
            <a:r>
              <a:rPr lang="fr-BE" sz="9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}</a:t>
            </a:r>
          </a:p>
        </p:txBody>
      </p:sp>
      <p:sp>
        <p:nvSpPr>
          <p:cNvPr id="108550" name="Text Box 6"/>
          <p:cNvSpPr txBox="1">
            <a:spLocks noChangeArrowheads="1"/>
          </p:cNvSpPr>
          <p:nvPr/>
        </p:nvSpPr>
        <p:spPr bwMode="auto">
          <a:xfrm>
            <a:off x="152400" y="228600"/>
            <a:ext cx="2209800" cy="406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buFontTx/>
              <a:buChar char="-"/>
            </a:pPr>
            <a:r>
              <a:rPr lang="en-US" sz="1000">
                <a:latin typeface="Bradley Hand ITC" pitchFamily="66" charset="0"/>
              </a:rPr>
              <a:t>ugly comment in test.</a:t>
            </a:r>
          </a:p>
          <a:p>
            <a:pPr>
              <a:buFontTx/>
              <a:buChar char="-"/>
            </a:pPr>
            <a:r>
              <a:rPr lang="en-US" sz="1000">
                <a:latin typeface="Bradley Hand ITC" pitchFamily="66" charset="0"/>
              </a:rPr>
              <a:t>ugly comment in conditional.</a:t>
            </a:r>
          </a:p>
        </p:txBody>
      </p:sp>
      <p:sp>
        <p:nvSpPr>
          <p:cNvPr id="108553" name="Rectangle 9"/>
          <p:cNvSpPr>
            <a:spLocks noChangeArrowheads="1"/>
          </p:cNvSpPr>
          <p:nvPr/>
        </p:nvSpPr>
        <p:spPr bwMode="auto">
          <a:xfrm>
            <a:off x="2514600" y="6096000"/>
            <a:ext cx="4419600" cy="304800"/>
          </a:xfrm>
          <a:prstGeom prst="rect">
            <a:avLst/>
          </a:prstGeom>
          <a:solidFill>
            <a:srgbClr val="33CC33"/>
          </a:solidFill>
          <a:ln w="9525">
            <a:solidFill>
              <a:srgbClr val="33CC33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B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 Third test.</a:t>
            </a:r>
          </a:p>
        </p:txBody>
      </p:sp>
      <p:sp>
        <p:nvSpPr>
          <p:cNvPr id="110595" name="Text Box 3"/>
          <p:cNvSpPr txBox="1">
            <a:spLocks noChangeArrowheads="1"/>
          </p:cNvSpPr>
          <p:nvPr/>
        </p:nvSpPr>
        <p:spPr bwMode="auto">
          <a:xfrm>
            <a:off x="304800" y="1295400"/>
            <a:ext cx="4038600" cy="50167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[</a:t>
            </a:r>
            <a:r>
              <a:rPr lang="fr-BE" sz="800" dirty="0" err="1">
                <a:solidFill>
                  <a:srgbClr val="2B91AF"/>
                </a:solidFill>
                <a:highlight>
                  <a:srgbClr val="FFFFFF"/>
                </a:highlight>
                <a:latin typeface="Consolas"/>
              </a:rPr>
              <a:t>TestClass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]</a:t>
            </a:r>
          </a:p>
          <a:p>
            <a:r>
              <a:rPr lang="fr-BE" sz="8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public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8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class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800" dirty="0" err="1">
                <a:solidFill>
                  <a:srgbClr val="2B91AF"/>
                </a:solidFill>
                <a:highlight>
                  <a:srgbClr val="FFFFFF"/>
                </a:highlight>
                <a:latin typeface="Consolas"/>
              </a:rPr>
              <a:t>GameTest</a:t>
            </a:r>
            <a:endParaRPr lang="fr-BE" sz="800" dirty="0">
              <a:solidFill>
                <a:srgbClr val="000000"/>
              </a:solidFill>
              <a:highlight>
                <a:srgbClr val="FFFFFF"/>
              </a:highlight>
              <a:latin typeface="Consolas"/>
            </a:endParaRPr>
          </a:p>
          <a:p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{</a:t>
            </a:r>
          </a:p>
          <a:p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</a:t>
            </a:r>
            <a:r>
              <a:rPr lang="fr-BE" sz="8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private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800" dirty="0">
                <a:solidFill>
                  <a:srgbClr val="2B91AF"/>
                </a:solidFill>
                <a:highlight>
                  <a:srgbClr val="FFFFFF"/>
                </a:highlight>
                <a:latin typeface="Consolas"/>
              </a:rPr>
              <a:t>Game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8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game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;</a:t>
            </a:r>
          </a:p>
          <a:p>
            <a:endParaRPr lang="fr-BE" sz="800" dirty="0">
              <a:solidFill>
                <a:srgbClr val="000000"/>
              </a:solidFill>
              <a:highlight>
                <a:srgbClr val="FFFFFF"/>
              </a:highlight>
              <a:latin typeface="Consolas"/>
            </a:endParaRPr>
          </a:p>
          <a:p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[</a:t>
            </a:r>
            <a:r>
              <a:rPr lang="fr-BE" sz="800" dirty="0" err="1">
                <a:solidFill>
                  <a:srgbClr val="2B91AF"/>
                </a:solidFill>
                <a:highlight>
                  <a:srgbClr val="FFFFFF"/>
                </a:highlight>
                <a:latin typeface="Consolas"/>
              </a:rPr>
              <a:t>TestInitialize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]</a:t>
            </a:r>
          </a:p>
          <a:p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</a:t>
            </a:r>
            <a:r>
              <a:rPr lang="fr-BE" sz="8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public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8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void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8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TestInitialize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()</a:t>
            </a:r>
          </a:p>
          <a:p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{</a:t>
            </a:r>
          </a:p>
          <a:p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</a:t>
            </a:r>
            <a:r>
              <a:rPr lang="fr-BE" sz="8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game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= </a:t>
            </a:r>
            <a:r>
              <a:rPr lang="fr-BE" sz="8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new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800" dirty="0">
                <a:solidFill>
                  <a:srgbClr val="2B91AF"/>
                </a:solidFill>
                <a:highlight>
                  <a:srgbClr val="FFFFFF"/>
                </a:highlight>
                <a:latin typeface="Consolas"/>
              </a:rPr>
              <a:t>Game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();</a:t>
            </a:r>
          </a:p>
          <a:p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}</a:t>
            </a:r>
          </a:p>
          <a:p>
            <a:r>
              <a:rPr lang="en-US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</a:t>
            </a:r>
            <a:r>
              <a:rPr lang="en-US" sz="8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private</a:t>
            </a:r>
            <a:r>
              <a:rPr lang="en-US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en-US" sz="8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void</a:t>
            </a:r>
            <a:r>
              <a:rPr lang="en-US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en-US" sz="8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RollMany</a:t>
            </a:r>
            <a:r>
              <a:rPr lang="en-US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</a:t>
            </a:r>
            <a:r>
              <a:rPr lang="en-US" sz="8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int</a:t>
            </a:r>
            <a:r>
              <a:rPr lang="en-US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n, </a:t>
            </a:r>
            <a:r>
              <a:rPr lang="en-US" sz="8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int</a:t>
            </a:r>
            <a:r>
              <a:rPr lang="en-US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pins)</a:t>
            </a:r>
          </a:p>
          <a:p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{</a:t>
            </a:r>
          </a:p>
          <a:p>
            <a:r>
              <a:rPr lang="nn-NO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</a:t>
            </a:r>
            <a:r>
              <a:rPr lang="nn-NO" sz="8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for</a:t>
            </a:r>
            <a:r>
              <a:rPr lang="nn-NO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(</a:t>
            </a:r>
            <a:r>
              <a:rPr lang="nn-NO" sz="8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int</a:t>
            </a:r>
            <a:r>
              <a:rPr lang="nn-NO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i = 0; i &lt; n; i++)</a:t>
            </a:r>
          </a:p>
          <a:p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    </a:t>
            </a:r>
            <a:r>
              <a:rPr lang="fr-BE" sz="8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game.Roll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(pins);</a:t>
            </a:r>
          </a:p>
          <a:p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}</a:t>
            </a:r>
          </a:p>
          <a:p>
            <a:endParaRPr lang="fr-BE" sz="800" dirty="0">
              <a:solidFill>
                <a:srgbClr val="000000"/>
              </a:solidFill>
              <a:highlight>
                <a:srgbClr val="FFFFFF"/>
              </a:highlight>
              <a:latin typeface="Consolas"/>
            </a:endParaRPr>
          </a:p>
          <a:p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[</a:t>
            </a:r>
            <a:r>
              <a:rPr lang="fr-BE" sz="800" dirty="0" err="1">
                <a:solidFill>
                  <a:srgbClr val="2B91AF"/>
                </a:solidFill>
                <a:highlight>
                  <a:srgbClr val="FFFFFF"/>
                </a:highlight>
                <a:latin typeface="Consolas"/>
              </a:rPr>
              <a:t>TestMethod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]</a:t>
            </a:r>
          </a:p>
          <a:p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</a:t>
            </a:r>
            <a:r>
              <a:rPr lang="fr-BE" sz="8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public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8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void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8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GutterGameTest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()</a:t>
            </a:r>
          </a:p>
          <a:p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{</a:t>
            </a:r>
          </a:p>
          <a:p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</a:t>
            </a:r>
            <a:r>
              <a:rPr lang="fr-BE" sz="8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RollMany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(20, 0);</a:t>
            </a:r>
          </a:p>
          <a:p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</a:t>
            </a:r>
            <a:r>
              <a:rPr lang="fr-BE" sz="800" dirty="0" err="1">
                <a:solidFill>
                  <a:srgbClr val="2B91AF"/>
                </a:solidFill>
                <a:highlight>
                  <a:srgbClr val="FFFFFF"/>
                </a:highlight>
                <a:latin typeface="Consolas"/>
              </a:rPr>
              <a:t>Assert</a:t>
            </a:r>
            <a:r>
              <a:rPr lang="fr-BE" sz="8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.AreEqual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(0, </a:t>
            </a:r>
            <a:r>
              <a:rPr lang="fr-BE" sz="8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game.Score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);</a:t>
            </a:r>
          </a:p>
          <a:p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}</a:t>
            </a:r>
          </a:p>
          <a:p>
            <a:endParaRPr lang="fr-BE" sz="800" dirty="0">
              <a:solidFill>
                <a:srgbClr val="000000"/>
              </a:solidFill>
              <a:highlight>
                <a:srgbClr val="FFFFFF"/>
              </a:highlight>
              <a:latin typeface="Consolas"/>
            </a:endParaRPr>
          </a:p>
          <a:p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[</a:t>
            </a:r>
            <a:r>
              <a:rPr lang="fr-BE" sz="800" dirty="0" err="1">
                <a:solidFill>
                  <a:srgbClr val="2B91AF"/>
                </a:solidFill>
                <a:highlight>
                  <a:srgbClr val="FFFFFF"/>
                </a:highlight>
                <a:latin typeface="Consolas"/>
              </a:rPr>
              <a:t>TestMethod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]</a:t>
            </a:r>
          </a:p>
          <a:p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</a:t>
            </a:r>
            <a:r>
              <a:rPr lang="fr-BE" sz="8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public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8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void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8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TestAllOnes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()</a:t>
            </a:r>
          </a:p>
          <a:p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{</a:t>
            </a:r>
          </a:p>
          <a:p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</a:t>
            </a:r>
            <a:r>
              <a:rPr lang="fr-BE" sz="8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RollMany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(20, 1);</a:t>
            </a:r>
          </a:p>
          <a:p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</a:t>
            </a:r>
            <a:r>
              <a:rPr lang="fr-BE" sz="800" dirty="0" err="1">
                <a:solidFill>
                  <a:srgbClr val="2B91AF"/>
                </a:solidFill>
                <a:highlight>
                  <a:srgbClr val="FFFFFF"/>
                </a:highlight>
                <a:latin typeface="Consolas"/>
              </a:rPr>
              <a:t>Assert</a:t>
            </a:r>
            <a:r>
              <a:rPr lang="fr-BE" sz="8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.AreEqual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(20, </a:t>
            </a:r>
            <a:r>
              <a:rPr lang="fr-BE" sz="8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game.Score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);</a:t>
            </a:r>
          </a:p>
          <a:p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}</a:t>
            </a:r>
          </a:p>
          <a:p>
            <a:endParaRPr lang="fr-BE" sz="800" dirty="0">
              <a:solidFill>
                <a:srgbClr val="000000"/>
              </a:solidFill>
              <a:highlight>
                <a:srgbClr val="FFFFFF"/>
              </a:highlight>
              <a:latin typeface="Consolas"/>
            </a:endParaRPr>
          </a:p>
          <a:p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[</a:t>
            </a:r>
            <a:r>
              <a:rPr lang="fr-BE" sz="800" dirty="0" err="1">
                <a:solidFill>
                  <a:srgbClr val="2B91AF"/>
                </a:solidFill>
                <a:highlight>
                  <a:srgbClr val="FFFFFF"/>
                </a:highlight>
                <a:latin typeface="Consolas"/>
              </a:rPr>
              <a:t>TestMethod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]</a:t>
            </a:r>
          </a:p>
          <a:p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</a:t>
            </a:r>
            <a:r>
              <a:rPr lang="fr-BE" sz="8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public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8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void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8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TestOneSpare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()</a:t>
            </a:r>
          </a:p>
          <a:p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{</a:t>
            </a:r>
          </a:p>
          <a:p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</a:t>
            </a:r>
            <a:r>
              <a:rPr lang="fr-BE" sz="8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game.Roll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(5);</a:t>
            </a:r>
          </a:p>
          <a:p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</a:t>
            </a:r>
            <a:r>
              <a:rPr lang="fr-BE" sz="8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game.Roll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(5); </a:t>
            </a:r>
            <a:r>
              <a:rPr lang="fr-BE" sz="800" dirty="0">
                <a:solidFill>
                  <a:srgbClr val="008000"/>
                </a:solidFill>
                <a:highlight>
                  <a:srgbClr val="FFFFFF"/>
                </a:highlight>
                <a:latin typeface="Consolas"/>
              </a:rPr>
              <a:t>// </a:t>
            </a:r>
            <a:r>
              <a:rPr lang="fr-BE" sz="800" dirty="0" err="1">
                <a:solidFill>
                  <a:srgbClr val="008000"/>
                </a:solidFill>
                <a:highlight>
                  <a:srgbClr val="FFFFFF"/>
                </a:highlight>
                <a:latin typeface="Consolas"/>
              </a:rPr>
              <a:t>Spare</a:t>
            </a:r>
            <a:endParaRPr lang="fr-BE" sz="800" dirty="0">
              <a:solidFill>
                <a:srgbClr val="000000"/>
              </a:solidFill>
              <a:highlight>
                <a:srgbClr val="FFFFFF"/>
              </a:highlight>
              <a:latin typeface="Consolas"/>
            </a:endParaRPr>
          </a:p>
          <a:p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</a:t>
            </a:r>
            <a:r>
              <a:rPr lang="fr-BE" sz="8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game.Roll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(3);</a:t>
            </a:r>
          </a:p>
          <a:p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</a:t>
            </a:r>
            <a:r>
              <a:rPr lang="fr-BE" sz="8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RollMany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(17, 0);</a:t>
            </a:r>
          </a:p>
          <a:p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</a:t>
            </a:r>
            <a:r>
              <a:rPr lang="fr-BE" sz="800" dirty="0" err="1">
                <a:solidFill>
                  <a:srgbClr val="2B91AF"/>
                </a:solidFill>
                <a:highlight>
                  <a:srgbClr val="FFFFFF"/>
                </a:highlight>
                <a:latin typeface="Consolas"/>
              </a:rPr>
              <a:t>Assert</a:t>
            </a:r>
            <a:r>
              <a:rPr lang="fr-BE" sz="8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.AreEqual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(16, </a:t>
            </a:r>
            <a:r>
              <a:rPr lang="fr-BE" sz="8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game.Score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);</a:t>
            </a:r>
          </a:p>
          <a:p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}</a:t>
            </a:r>
          </a:p>
          <a:p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}</a:t>
            </a:r>
          </a:p>
        </p:txBody>
      </p:sp>
      <p:sp>
        <p:nvSpPr>
          <p:cNvPr id="110596" name="Line 4"/>
          <p:cNvSpPr>
            <a:spLocks noChangeShapeType="1"/>
          </p:cNvSpPr>
          <p:nvPr/>
        </p:nvSpPr>
        <p:spPr bwMode="auto">
          <a:xfrm>
            <a:off x="4724400" y="1219200"/>
            <a:ext cx="0" cy="5257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BE"/>
          </a:p>
        </p:txBody>
      </p:sp>
      <p:sp>
        <p:nvSpPr>
          <p:cNvPr id="110597" name="Text Box 5"/>
          <p:cNvSpPr txBox="1">
            <a:spLocks noChangeArrowheads="1"/>
          </p:cNvSpPr>
          <p:nvPr/>
        </p:nvSpPr>
        <p:spPr bwMode="auto">
          <a:xfrm>
            <a:off x="4800600" y="1295400"/>
            <a:ext cx="4038600" cy="50167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fr-BE" sz="8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public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8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class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800" dirty="0">
                <a:solidFill>
                  <a:srgbClr val="2B91AF"/>
                </a:solidFill>
                <a:highlight>
                  <a:srgbClr val="FFFFFF"/>
                </a:highlight>
                <a:latin typeface="Consolas"/>
              </a:rPr>
              <a:t>Game</a:t>
            </a:r>
            <a:endParaRPr lang="fr-BE" sz="800" dirty="0">
              <a:solidFill>
                <a:srgbClr val="000000"/>
              </a:solidFill>
              <a:highlight>
                <a:srgbClr val="FFFFFF"/>
              </a:highlight>
              <a:latin typeface="Consolas"/>
            </a:endParaRPr>
          </a:p>
          <a:p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{</a:t>
            </a:r>
          </a:p>
          <a:p>
            <a:r>
              <a:rPr lang="en-US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</a:t>
            </a:r>
            <a:r>
              <a:rPr lang="en-US" sz="8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private</a:t>
            </a:r>
            <a:r>
              <a:rPr lang="en-US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en-US" sz="8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int</a:t>
            </a:r>
            <a:r>
              <a:rPr lang="en-US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[] rolls = </a:t>
            </a:r>
            <a:r>
              <a:rPr lang="en-US" sz="8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new</a:t>
            </a:r>
            <a:r>
              <a:rPr lang="en-US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en-US" sz="8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int</a:t>
            </a:r>
            <a:r>
              <a:rPr lang="en-US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[21];</a:t>
            </a:r>
          </a:p>
          <a:p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</a:t>
            </a:r>
            <a:r>
              <a:rPr lang="fr-BE" sz="8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private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8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int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8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currentRoll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= 0;</a:t>
            </a:r>
          </a:p>
          <a:p>
            <a:endParaRPr lang="fr-BE" sz="800" dirty="0">
              <a:solidFill>
                <a:srgbClr val="000000"/>
              </a:solidFill>
              <a:highlight>
                <a:srgbClr val="FFFFFF"/>
              </a:highlight>
              <a:latin typeface="Consolas"/>
            </a:endParaRPr>
          </a:p>
          <a:p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</a:t>
            </a:r>
            <a:r>
              <a:rPr lang="fr-BE" sz="8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public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8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void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Roll(</a:t>
            </a:r>
            <a:r>
              <a:rPr lang="fr-BE" sz="8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int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pins)</a:t>
            </a:r>
          </a:p>
          <a:p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{</a:t>
            </a:r>
          </a:p>
          <a:p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</a:t>
            </a:r>
            <a:r>
              <a:rPr lang="fr-BE" sz="8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this</a:t>
            </a:r>
            <a:r>
              <a:rPr lang="fr-BE" sz="8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.rolls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[</a:t>
            </a:r>
            <a:r>
              <a:rPr lang="fr-BE" sz="8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currentRoll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++] = pins;</a:t>
            </a:r>
          </a:p>
          <a:p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}</a:t>
            </a:r>
          </a:p>
          <a:p>
            <a:endParaRPr lang="fr-BE" sz="800" dirty="0">
              <a:solidFill>
                <a:srgbClr val="000000"/>
              </a:solidFill>
              <a:highlight>
                <a:srgbClr val="FFFFFF"/>
              </a:highlight>
              <a:latin typeface="Consolas"/>
            </a:endParaRPr>
          </a:p>
          <a:p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</a:t>
            </a:r>
            <a:r>
              <a:rPr lang="fr-BE" sz="8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public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8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int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Score</a:t>
            </a:r>
          </a:p>
          <a:p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{</a:t>
            </a:r>
          </a:p>
          <a:p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</a:t>
            </a:r>
            <a:r>
              <a:rPr lang="fr-BE" sz="8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get</a:t>
            </a:r>
            <a:endParaRPr lang="fr-BE" sz="800" dirty="0">
              <a:solidFill>
                <a:srgbClr val="000000"/>
              </a:solidFill>
              <a:highlight>
                <a:srgbClr val="FFFFFF"/>
              </a:highlight>
              <a:latin typeface="Consolas"/>
            </a:endParaRPr>
          </a:p>
          <a:p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{</a:t>
            </a:r>
          </a:p>
          <a:p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 </a:t>
            </a:r>
            <a:r>
              <a:rPr lang="fr-BE" sz="8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int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score = 0;</a:t>
            </a:r>
          </a:p>
          <a:p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 </a:t>
            </a:r>
            <a:r>
              <a:rPr lang="fr-BE" sz="8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int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8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frameIndex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= 0;</a:t>
            </a:r>
          </a:p>
          <a:p>
            <a:r>
              <a:rPr lang="nn-NO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 </a:t>
            </a:r>
            <a:r>
              <a:rPr lang="nn-NO" sz="8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for</a:t>
            </a:r>
            <a:r>
              <a:rPr lang="nn-NO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(</a:t>
            </a:r>
            <a:r>
              <a:rPr lang="nn-NO" sz="8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int</a:t>
            </a:r>
            <a:r>
              <a:rPr lang="nn-NO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frame = 0; frame &lt; 10; frame++)</a:t>
            </a:r>
          </a:p>
          <a:p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 {</a:t>
            </a:r>
          </a:p>
          <a:p>
            <a:r>
              <a:rPr lang="fr-BE" sz="800" b="1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    </a:t>
            </a:r>
            <a:r>
              <a:rPr lang="fr-BE" sz="800" b="1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if</a:t>
            </a:r>
            <a:r>
              <a:rPr lang="fr-BE" sz="800" b="1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(</a:t>
            </a:r>
            <a:r>
              <a:rPr lang="fr-BE" sz="800" b="1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IsSpare</a:t>
            </a:r>
            <a:r>
              <a:rPr lang="fr-BE" sz="800" b="1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</a:t>
            </a:r>
            <a:r>
              <a:rPr lang="fr-BE" sz="800" b="1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frameIndex</a:t>
            </a:r>
            <a:r>
              <a:rPr lang="fr-BE" sz="800" b="1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))</a:t>
            </a:r>
            <a:endParaRPr lang="fr-BE" sz="800" b="1" dirty="0">
              <a:solidFill>
                <a:srgbClr val="000000"/>
              </a:solidFill>
              <a:highlight>
                <a:srgbClr val="FFFFFF"/>
              </a:highlight>
              <a:latin typeface="Consolas"/>
            </a:endParaRPr>
          </a:p>
          <a:p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    {</a:t>
            </a:r>
          </a:p>
          <a:p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       score += 10 + </a:t>
            </a:r>
            <a:r>
              <a:rPr lang="fr-BE" sz="8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rolls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[</a:t>
            </a:r>
            <a:r>
              <a:rPr lang="fr-BE" sz="8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frameIndex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+ 2];</a:t>
            </a:r>
          </a:p>
          <a:p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       </a:t>
            </a:r>
            <a:r>
              <a:rPr lang="fr-BE" sz="8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frameIndex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+= 2;</a:t>
            </a:r>
          </a:p>
          <a:p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    }</a:t>
            </a:r>
          </a:p>
          <a:p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    </a:t>
            </a:r>
            <a:r>
              <a:rPr lang="fr-BE" sz="8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else</a:t>
            </a:r>
            <a:endParaRPr lang="fr-BE" sz="800" dirty="0">
              <a:solidFill>
                <a:srgbClr val="000000"/>
              </a:solidFill>
              <a:highlight>
                <a:srgbClr val="FFFFFF"/>
              </a:highlight>
              <a:latin typeface="Consolas"/>
            </a:endParaRPr>
          </a:p>
          <a:p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    {</a:t>
            </a:r>
          </a:p>
          <a:p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       score += </a:t>
            </a:r>
            <a:r>
              <a:rPr lang="fr-BE" sz="8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rolls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[</a:t>
            </a:r>
            <a:r>
              <a:rPr lang="fr-BE" sz="8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frameIndex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] </a:t>
            </a:r>
            <a:endParaRPr lang="fr-BE" sz="800" dirty="0" smtClean="0">
              <a:solidFill>
                <a:srgbClr val="000000"/>
              </a:solidFill>
              <a:highlight>
                <a:srgbClr val="FFFFFF"/>
              </a:highlight>
              <a:latin typeface="Consolas"/>
            </a:endParaRPr>
          </a:p>
          <a:p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	 </a:t>
            </a:r>
            <a:r>
              <a:rPr lang="fr-BE" sz="800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+ </a:t>
            </a:r>
            <a:r>
              <a:rPr lang="fr-BE" sz="8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rolls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[</a:t>
            </a:r>
            <a:r>
              <a:rPr lang="fr-BE" sz="8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frameIndex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+ 1];</a:t>
            </a:r>
          </a:p>
          <a:p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       </a:t>
            </a:r>
            <a:r>
              <a:rPr lang="fr-BE" sz="8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frameIndex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+= 2;</a:t>
            </a:r>
          </a:p>
          <a:p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    }</a:t>
            </a:r>
          </a:p>
          <a:p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 }</a:t>
            </a:r>
          </a:p>
          <a:p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 </a:t>
            </a:r>
            <a:r>
              <a:rPr lang="fr-BE" sz="8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return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score;</a:t>
            </a:r>
          </a:p>
          <a:p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}</a:t>
            </a:r>
          </a:p>
          <a:p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}</a:t>
            </a:r>
          </a:p>
          <a:p>
            <a:endParaRPr lang="fr-BE" sz="800" dirty="0">
              <a:solidFill>
                <a:srgbClr val="000000"/>
              </a:solidFill>
              <a:highlight>
                <a:srgbClr val="FFFFFF"/>
              </a:highlight>
              <a:latin typeface="Consolas"/>
            </a:endParaRPr>
          </a:p>
          <a:p>
            <a:r>
              <a:rPr lang="fr-BE" sz="800" b="1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</a:t>
            </a:r>
            <a:r>
              <a:rPr lang="fr-BE" sz="800" b="1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private</a:t>
            </a:r>
            <a:r>
              <a:rPr lang="fr-BE" sz="800" b="1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800" b="1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bool</a:t>
            </a:r>
            <a:r>
              <a:rPr lang="fr-BE" sz="800" b="1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800" b="1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IsSpare</a:t>
            </a:r>
            <a:r>
              <a:rPr lang="fr-BE" sz="800" b="1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</a:t>
            </a:r>
            <a:r>
              <a:rPr lang="fr-BE" sz="800" b="1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int</a:t>
            </a:r>
            <a:r>
              <a:rPr lang="fr-BE" sz="800" b="1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800" b="1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frameIndex</a:t>
            </a:r>
            <a:r>
              <a:rPr lang="fr-BE" sz="800" b="1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)</a:t>
            </a:r>
          </a:p>
          <a:p>
            <a:r>
              <a:rPr lang="fr-BE" sz="800" b="1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{</a:t>
            </a:r>
          </a:p>
          <a:p>
            <a:r>
              <a:rPr lang="fr-BE" sz="800" b="1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</a:t>
            </a:r>
            <a:r>
              <a:rPr lang="fr-BE" sz="800" b="1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return</a:t>
            </a:r>
            <a:r>
              <a:rPr lang="fr-BE" sz="800" b="1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800" b="1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rolls</a:t>
            </a:r>
            <a:r>
              <a:rPr lang="fr-BE" sz="800" b="1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[</a:t>
            </a:r>
            <a:r>
              <a:rPr lang="fr-BE" sz="800" b="1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frameIndex</a:t>
            </a:r>
            <a:r>
              <a:rPr lang="fr-BE" sz="800" b="1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] </a:t>
            </a:r>
          </a:p>
          <a:p>
            <a:r>
              <a:rPr lang="fr-BE" sz="800" b="1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     + </a:t>
            </a:r>
            <a:r>
              <a:rPr lang="fr-BE" sz="800" b="1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rolls</a:t>
            </a:r>
            <a:r>
              <a:rPr lang="fr-BE" sz="800" b="1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[</a:t>
            </a:r>
            <a:r>
              <a:rPr lang="fr-BE" sz="800" b="1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frameIndex</a:t>
            </a:r>
            <a:r>
              <a:rPr lang="fr-BE" sz="800" b="1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+ 1] == 10;</a:t>
            </a:r>
          </a:p>
          <a:p>
            <a:r>
              <a:rPr lang="fr-BE" sz="800" b="1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}</a:t>
            </a:r>
          </a:p>
          <a:p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}</a:t>
            </a:r>
          </a:p>
        </p:txBody>
      </p:sp>
      <p:sp>
        <p:nvSpPr>
          <p:cNvPr id="110598" name="Text Box 6"/>
          <p:cNvSpPr txBox="1">
            <a:spLocks noChangeArrowheads="1"/>
          </p:cNvSpPr>
          <p:nvPr/>
        </p:nvSpPr>
        <p:spPr bwMode="auto">
          <a:xfrm>
            <a:off x="152400" y="228600"/>
            <a:ext cx="2209800" cy="254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buFontTx/>
              <a:buChar char="-"/>
            </a:pPr>
            <a:r>
              <a:rPr lang="en-US" sz="1000">
                <a:latin typeface="Bradley Hand ITC" pitchFamily="66" charset="0"/>
              </a:rPr>
              <a:t>ugly comment in test.</a:t>
            </a:r>
          </a:p>
        </p:txBody>
      </p:sp>
      <p:sp>
        <p:nvSpPr>
          <p:cNvPr id="110599" name="Rectangle 7"/>
          <p:cNvSpPr>
            <a:spLocks noChangeArrowheads="1"/>
          </p:cNvSpPr>
          <p:nvPr/>
        </p:nvSpPr>
        <p:spPr bwMode="auto">
          <a:xfrm>
            <a:off x="2514600" y="6324600"/>
            <a:ext cx="4419600" cy="304800"/>
          </a:xfrm>
          <a:prstGeom prst="rect">
            <a:avLst/>
          </a:prstGeom>
          <a:solidFill>
            <a:srgbClr val="33CC33"/>
          </a:solidFill>
          <a:ln w="9525">
            <a:solidFill>
              <a:srgbClr val="33CC33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B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 Third test.</a:t>
            </a:r>
          </a:p>
        </p:txBody>
      </p:sp>
      <p:sp>
        <p:nvSpPr>
          <p:cNvPr id="112643" name="Text Box 3"/>
          <p:cNvSpPr txBox="1">
            <a:spLocks noChangeArrowheads="1"/>
          </p:cNvSpPr>
          <p:nvPr/>
        </p:nvSpPr>
        <p:spPr bwMode="auto">
          <a:xfrm>
            <a:off x="304800" y="1295400"/>
            <a:ext cx="4038600" cy="56323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[</a:t>
            </a:r>
            <a:r>
              <a:rPr lang="fr-BE" sz="800" dirty="0" err="1">
                <a:solidFill>
                  <a:srgbClr val="2B91AF"/>
                </a:solidFill>
                <a:highlight>
                  <a:srgbClr val="FFFFFF"/>
                </a:highlight>
                <a:latin typeface="Consolas"/>
              </a:rPr>
              <a:t>TestClass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]</a:t>
            </a:r>
          </a:p>
          <a:p>
            <a:r>
              <a:rPr lang="fr-BE" sz="8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public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8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class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800" dirty="0" err="1">
                <a:solidFill>
                  <a:srgbClr val="2B91AF"/>
                </a:solidFill>
                <a:highlight>
                  <a:srgbClr val="FFFFFF"/>
                </a:highlight>
                <a:latin typeface="Consolas"/>
              </a:rPr>
              <a:t>GameTest</a:t>
            </a:r>
            <a:endParaRPr lang="fr-BE" sz="800" dirty="0">
              <a:solidFill>
                <a:srgbClr val="000000"/>
              </a:solidFill>
              <a:highlight>
                <a:srgbClr val="FFFFFF"/>
              </a:highlight>
              <a:latin typeface="Consolas"/>
            </a:endParaRPr>
          </a:p>
          <a:p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{</a:t>
            </a:r>
          </a:p>
          <a:p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</a:t>
            </a:r>
            <a:r>
              <a:rPr lang="fr-BE" sz="8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private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800" dirty="0">
                <a:solidFill>
                  <a:srgbClr val="2B91AF"/>
                </a:solidFill>
                <a:highlight>
                  <a:srgbClr val="FFFFFF"/>
                </a:highlight>
                <a:latin typeface="Consolas"/>
              </a:rPr>
              <a:t>Game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8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game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;</a:t>
            </a:r>
          </a:p>
          <a:p>
            <a:endParaRPr lang="fr-BE" sz="800" dirty="0">
              <a:solidFill>
                <a:srgbClr val="000000"/>
              </a:solidFill>
              <a:highlight>
                <a:srgbClr val="FFFFFF"/>
              </a:highlight>
              <a:latin typeface="Consolas"/>
            </a:endParaRPr>
          </a:p>
          <a:p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[</a:t>
            </a:r>
            <a:r>
              <a:rPr lang="fr-BE" sz="800" dirty="0" err="1">
                <a:solidFill>
                  <a:srgbClr val="2B91AF"/>
                </a:solidFill>
                <a:highlight>
                  <a:srgbClr val="FFFFFF"/>
                </a:highlight>
                <a:latin typeface="Consolas"/>
              </a:rPr>
              <a:t>TestInitialize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]</a:t>
            </a:r>
          </a:p>
          <a:p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</a:t>
            </a:r>
            <a:r>
              <a:rPr lang="fr-BE" sz="8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public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8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void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8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TestInitialize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()</a:t>
            </a:r>
          </a:p>
          <a:p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{</a:t>
            </a:r>
          </a:p>
          <a:p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</a:t>
            </a:r>
            <a:r>
              <a:rPr lang="fr-BE" sz="8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game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= </a:t>
            </a:r>
            <a:r>
              <a:rPr lang="fr-BE" sz="8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new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800" dirty="0">
                <a:solidFill>
                  <a:srgbClr val="2B91AF"/>
                </a:solidFill>
                <a:highlight>
                  <a:srgbClr val="FFFFFF"/>
                </a:highlight>
                <a:latin typeface="Consolas"/>
              </a:rPr>
              <a:t>Game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();</a:t>
            </a:r>
          </a:p>
          <a:p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}</a:t>
            </a:r>
          </a:p>
          <a:p>
            <a:r>
              <a:rPr lang="en-US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</a:t>
            </a:r>
            <a:r>
              <a:rPr lang="en-US" sz="8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private</a:t>
            </a:r>
            <a:r>
              <a:rPr lang="en-US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en-US" sz="8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void</a:t>
            </a:r>
            <a:r>
              <a:rPr lang="en-US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en-US" sz="8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RollMany</a:t>
            </a:r>
            <a:r>
              <a:rPr lang="en-US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</a:t>
            </a:r>
            <a:r>
              <a:rPr lang="en-US" sz="8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int</a:t>
            </a:r>
            <a:r>
              <a:rPr lang="en-US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n, </a:t>
            </a:r>
            <a:r>
              <a:rPr lang="en-US" sz="8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int</a:t>
            </a:r>
            <a:r>
              <a:rPr lang="en-US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pins)</a:t>
            </a:r>
          </a:p>
          <a:p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{</a:t>
            </a:r>
          </a:p>
          <a:p>
            <a:r>
              <a:rPr lang="nn-NO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</a:t>
            </a:r>
            <a:r>
              <a:rPr lang="nn-NO" sz="8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for</a:t>
            </a:r>
            <a:r>
              <a:rPr lang="nn-NO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(</a:t>
            </a:r>
            <a:r>
              <a:rPr lang="nn-NO" sz="8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int</a:t>
            </a:r>
            <a:r>
              <a:rPr lang="nn-NO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i = 0; i &lt; n; i++)</a:t>
            </a:r>
          </a:p>
          <a:p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 </a:t>
            </a:r>
            <a:r>
              <a:rPr lang="fr-BE" sz="8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game.Roll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(pins);</a:t>
            </a:r>
          </a:p>
          <a:p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}</a:t>
            </a:r>
          </a:p>
          <a:p>
            <a:endParaRPr lang="fr-BE" sz="800" dirty="0">
              <a:solidFill>
                <a:srgbClr val="000000"/>
              </a:solidFill>
              <a:highlight>
                <a:srgbClr val="FFFFFF"/>
              </a:highlight>
              <a:latin typeface="Consolas"/>
            </a:endParaRPr>
          </a:p>
          <a:p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[</a:t>
            </a:r>
            <a:r>
              <a:rPr lang="fr-BE" sz="800" dirty="0" err="1">
                <a:solidFill>
                  <a:srgbClr val="2B91AF"/>
                </a:solidFill>
                <a:highlight>
                  <a:srgbClr val="FFFFFF"/>
                </a:highlight>
                <a:latin typeface="Consolas"/>
              </a:rPr>
              <a:t>TestMethod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]</a:t>
            </a:r>
          </a:p>
          <a:p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</a:t>
            </a:r>
            <a:r>
              <a:rPr lang="fr-BE" sz="8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public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8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void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8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GutterGameTest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()</a:t>
            </a:r>
          </a:p>
          <a:p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{</a:t>
            </a:r>
          </a:p>
          <a:p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</a:t>
            </a:r>
            <a:r>
              <a:rPr lang="fr-BE" sz="8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RollMany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(20, 0);</a:t>
            </a:r>
          </a:p>
          <a:p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</a:t>
            </a:r>
            <a:r>
              <a:rPr lang="fr-BE" sz="800" dirty="0" err="1">
                <a:solidFill>
                  <a:srgbClr val="2B91AF"/>
                </a:solidFill>
                <a:highlight>
                  <a:srgbClr val="FFFFFF"/>
                </a:highlight>
                <a:latin typeface="Consolas"/>
              </a:rPr>
              <a:t>Assert</a:t>
            </a:r>
            <a:r>
              <a:rPr lang="fr-BE" sz="8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.AreEqual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(0, </a:t>
            </a:r>
            <a:r>
              <a:rPr lang="fr-BE" sz="8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game.Score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);</a:t>
            </a:r>
          </a:p>
          <a:p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}</a:t>
            </a:r>
          </a:p>
          <a:p>
            <a:endParaRPr lang="fr-BE" sz="800" dirty="0">
              <a:solidFill>
                <a:srgbClr val="000000"/>
              </a:solidFill>
              <a:highlight>
                <a:srgbClr val="FFFFFF"/>
              </a:highlight>
              <a:latin typeface="Consolas"/>
            </a:endParaRPr>
          </a:p>
          <a:p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[</a:t>
            </a:r>
            <a:r>
              <a:rPr lang="fr-BE" sz="800" dirty="0" err="1">
                <a:solidFill>
                  <a:srgbClr val="2B91AF"/>
                </a:solidFill>
                <a:highlight>
                  <a:srgbClr val="FFFFFF"/>
                </a:highlight>
                <a:latin typeface="Consolas"/>
              </a:rPr>
              <a:t>TestMethod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]</a:t>
            </a:r>
          </a:p>
          <a:p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</a:t>
            </a:r>
            <a:r>
              <a:rPr lang="fr-BE" sz="8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public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8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void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8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TestAllOnes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()</a:t>
            </a:r>
          </a:p>
          <a:p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{</a:t>
            </a:r>
          </a:p>
          <a:p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</a:t>
            </a:r>
            <a:r>
              <a:rPr lang="fr-BE" sz="8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RollMany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(20, 1);</a:t>
            </a:r>
          </a:p>
          <a:p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</a:t>
            </a:r>
            <a:r>
              <a:rPr lang="fr-BE" sz="800" dirty="0" err="1">
                <a:solidFill>
                  <a:srgbClr val="2B91AF"/>
                </a:solidFill>
                <a:highlight>
                  <a:srgbClr val="FFFFFF"/>
                </a:highlight>
                <a:latin typeface="Consolas"/>
              </a:rPr>
              <a:t>Assert</a:t>
            </a:r>
            <a:r>
              <a:rPr lang="fr-BE" sz="8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.AreEqual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(20, </a:t>
            </a:r>
            <a:r>
              <a:rPr lang="fr-BE" sz="8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game.Score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);</a:t>
            </a:r>
          </a:p>
          <a:p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}</a:t>
            </a:r>
          </a:p>
          <a:p>
            <a:endParaRPr lang="fr-BE" sz="800" dirty="0">
              <a:solidFill>
                <a:srgbClr val="000000"/>
              </a:solidFill>
              <a:highlight>
                <a:srgbClr val="FFFFFF"/>
              </a:highlight>
              <a:latin typeface="Consolas"/>
            </a:endParaRPr>
          </a:p>
          <a:p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[</a:t>
            </a:r>
            <a:r>
              <a:rPr lang="fr-BE" sz="800" dirty="0" err="1">
                <a:solidFill>
                  <a:srgbClr val="2B91AF"/>
                </a:solidFill>
                <a:highlight>
                  <a:srgbClr val="FFFFFF"/>
                </a:highlight>
                <a:latin typeface="Consolas"/>
              </a:rPr>
              <a:t>TestMethod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]</a:t>
            </a:r>
          </a:p>
          <a:p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</a:t>
            </a:r>
            <a:r>
              <a:rPr lang="fr-BE" sz="8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public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8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void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8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TestOneSpare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()</a:t>
            </a:r>
          </a:p>
          <a:p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{</a:t>
            </a:r>
          </a:p>
          <a:p>
            <a:r>
              <a:rPr lang="fr-BE" sz="800" b="1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</a:t>
            </a:r>
            <a:r>
              <a:rPr lang="fr-BE" sz="800" b="1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RollSpare</a:t>
            </a:r>
            <a:r>
              <a:rPr lang="fr-BE" sz="800" b="1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();</a:t>
            </a:r>
          </a:p>
          <a:p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</a:t>
            </a:r>
            <a:r>
              <a:rPr lang="fr-BE" sz="8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game.Roll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(3);</a:t>
            </a:r>
          </a:p>
          <a:p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</a:t>
            </a:r>
            <a:r>
              <a:rPr lang="fr-BE" sz="8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RollMany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(17, 0);</a:t>
            </a:r>
          </a:p>
          <a:p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</a:t>
            </a:r>
            <a:r>
              <a:rPr lang="fr-BE" sz="800" dirty="0" err="1">
                <a:solidFill>
                  <a:srgbClr val="2B91AF"/>
                </a:solidFill>
                <a:highlight>
                  <a:srgbClr val="FFFFFF"/>
                </a:highlight>
                <a:latin typeface="Consolas"/>
              </a:rPr>
              <a:t>Assert</a:t>
            </a:r>
            <a:r>
              <a:rPr lang="fr-BE" sz="8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.AreEqual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(16, </a:t>
            </a:r>
            <a:r>
              <a:rPr lang="fr-BE" sz="8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game.Score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);</a:t>
            </a:r>
          </a:p>
          <a:p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}</a:t>
            </a:r>
          </a:p>
          <a:p>
            <a:endParaRPr lang="fr-BE" sz="800" dirty="0">
              <a:solidFill>
                <a:srgbClr val="000000"/>
              </a:solidFill>
              <a:highlight>
                <a:srgbClr val="FFFFFF"/>
              </a:highlight>
              <a:latin typeface="Consolas"/>
            </a:endParaRPr>
          </a:p>
          <a:p>
            <a:r>
              <a:rPr lang="fr-BE" sz="800" b="1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</a:t>
            </a:r>
            <a:r>
              <a:rPr lang="fr-BE" sz="800" b="1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private</a:t>
            </a:r>
            <a:r>
              <a:rPr lang="fr-BE" sz="800" b="1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800" b="1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void</a:t>
            </a:r>
            <a:r>
              <a:rPr lang="fr-BE" sz="800" b="1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800" b="1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RollSpare</a:t>
            </a:r>
            <a:r>
              <a:rPr lang="fr-BE" sz="800" b="1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()</a:t>
            </a:r>
          </a:p>
          <a:p>
            <a:r>
              <a:rPr lang="fr-BE" sz="800" b="1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{</a:t>
            </a:r>
          </a:p>
          <a:p>
            <a:r>
              <a:rPr lang="fr-BE" sz="800" b="1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</a:t>
            </a:r>
            <a:r>
              <a:rPr lang="fr-BE" sz="800" b="1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game.Roll</a:t>
            </a:r>
            <a:r>
              <a:rPr lang="fr-BE" sz="800" b="1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(5);</a:t>
            </a:r>
          </a:p>
          <a:p>
            <a:r>
              <a:rPr lang="fr-BE" sz="800" b="1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</a:t>
            </a:r>
            <a:r>
              <a:rPr lang="fr-BE" sz="800" b="1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game.Roll</a:t>
            </a:r>
            <a:r>
              <a:rPr lang="fr-BE" sz="800" b="1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(5);</a:t>
            </a:r>
          </a:p>
          <a:p>
            <a:r>
              <a:rPr lang="fr-BE" sz="800" b="1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}</a:t>
            </a:r>
          </a:p>
          <a:p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}</a:t>
            </a:r>
          </a:p>
        </p:txBody>
      </p:sp>
      <p:sp>
        <p:nvSpPr>
          <p:cNvPr id="112644" name="Line 4"/>
          <p:cNvSpPr>
            <a:spLocks noChangeShapeType="1"/>
          </p:cNvSpPr>
          <p:nvPr/>
        </p:nvSpPr>
        <p:spPr bwMode="auto">
          <a:xfrm>
            <a:off x="4724400" y="1219200"/>
            <a:ext cx="0" cy="5257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BE"/>
          </a:p>
        </p:txBody>
      </p:sp>
      <p:sp>
        <p:nvSpPr>
          <p:cNvPr id="112645" name="Text Box 5"/>
          <p:cNvSpPr txBox="1">
            <a:spLocks noChangeArrowheads="1"/>
          </p:cNvSpPr>
          <p:nvPr/>
        </p:nvSpPr>
        <p:spPr bwMode="auto">
          <a:xfrm>
            <a:off x="4800600" y="1295400"/>
            <a:ext cx="4038600" cy="50167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lvl="0"/>
            <a:r>
              <a:rPr lang="fr-BE" sz="8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public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8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class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800" dirty="0">
                <a:solidFill>
                  <a:srgbClr val="2B91AF"/>
                </a:solidFill>
                <a:highlight>
                  <a:srgbClr val="FFFFFF"/>
                </a:highlight>
                <a:latin typeface="Consolas"/>
              </a:rPr>
              <a:t>Game</a:t>
            </a:r>
            <a:endParaRPr lang="fr-BE" sz="800" dirty="0">
              <a:solidFill>
                <a:srgbClr val="000000"/>
              </a:solidFill>
              <a:highlight>
                <a:srgbClr val="FFFFFF"/>
              </a:highlight>
              <a:latin typeface="Consolas"/>
            </a:endParaRPr>
          </a:p>
          <a:p>
            <a:pPr lvl="0"/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{</a:t>
            </a:r>
          </a:p>
          <a:p>
            <a:pPr lvl="0"/>
            <a:r>
              <a:rPr lang="en-US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</a:t>
            </a:r>
            <a:r>
              <a:rPr lang="en-US" sz="8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private</a:t>
            </a:r>
            <a:r>
              <a:rPr lang="en-US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en-US" sz="8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int</a:t>
            </a:r>
            <a:r>
              <a:rPr lang="en-US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[] rolls = </a:t>
            </a:r>
            <a:r>
              <a:rPr lang="en-US" sz="8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new</a:t>
            </a:r>
            <a:r>
              <a:rPr lang="en-US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en-US" sz="8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int</a:t>
            </a:r>
            <a:r>
              <a:rPr lang="en-US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[21];</a:t>
            </a:r>
          </a:p>
          <a:p>
            <a:pPr lvl="0"/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</a:t>
            </a:r>
            <a:r>
              <a:rPr lang="fr-BE" sz="8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private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8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int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8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currentRoll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= 0;</a:t>
            </a:r>
          </a:p>
          <a:p>
            <a:pPr lvl="0"/>
            <a:endParaRPr lang="fr-BE" sz="800" dirty="0">
              <a:solidFill>
                <a:srgbClr val="000000"/>
              </a:solidFill>
              <a:highlight>
                <a:srgbClr val="FFFFFF"/>
              </a:highlight>
              <a:latin typeface="Consolas"/>
            </a:endParaRPr>
          </a:p>
          <a:p>
            <a:pPr lvl="0"/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</a:t>
            </a:r>
            <a:r>
              <a:rPr lang="fr-BE" sz="8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public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8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void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Roll(</a:t>
            </a:r>
            <a:r>
              <a:rPr lang="fr-BE" sz="8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int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pins)</a:t>
            </a:r>
          </a:p>
          <a:p>
            <a:pPr lvl="0"/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{</a:t>
            </a:r>
          </a:p>
          <a:p>
            <a:pPr lvl="0"/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</a:t>
            </a:r>
            <a:r>
              <a:rPr lang="fr-BE" sz="8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this</a:t>
            </a:r>
            <a:r>
              <a:rPr lang="fr-BE" sz="8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.rolls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[</a:t>
            </a:r>
            <a:r>
              <a:rPr lang="fr-BE" sz="8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currentRoll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++] = pins;</a:t>
            </a:r>
          </a:p>
          <a:p>
            <a:pPr lvl="0"/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}</a:t>
            </a:r>
          </a:p>
          <a:p>
            <a:pPr lvl="0"/>
            <a:endParaRPr lang="fr-BE" sz="800" dirty="0">
              <a:solidFill>
                <a:srgbClr val="000000"/>
              </a:solidFill>
              <a:highlight>
                <a:srgbClr val="FFFFFF"/>
              </a:highlight>
              <a:latin typeface="Consolas"/>
            </a:endParaRPr>
          </a:p>
          <a:p>
            <a:pPr lvl="0"/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</a:t>
            </a:r>
            <a:r>
              <a:rPr lang="fr-BE" sz="8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public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8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int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Score</a:t>
            </a:r>
          </a:p>
          <a:p>
            <a:pPr lvl="0"/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{</a:t>
            </a:r>
          </a:p>
          <a:p>
            <a:pPr lvl="0"/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</a:t>
            </a:r>
            <a:r>
              <a:rPr lang="fr-BE" sz="8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get</a:t>
            </a:r>
            <a:endParaRPr lang="fr-BE" sz="800" dirty="0">
              <a:solidFill>
                <a:srgbClr val="000000"/>
              </a:solidFill>
              <a:highlight>
                <a:srgbClr val="FFFFFF"/>
              </a:highlight>
              <a:latin typeface="Consolas"/>
            </a:endParaRPr>
          </a:p>
          <a:p>
            <a:pPr lvl="0"/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{</a:t>
            </a:r>
          </a:p>
          <a:p>
            <a:pPr lvl="0"/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 </a:t>
            </a:r>
            <a:r>
              <a:rPr lang="fr-BE" sz="8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int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score = 0;</a:t>
            </a:r>
          </a:p>
          <a:p>
            <a:pPr lvl="0"/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 </a:t>
            </a:r>
            <a:r>
              <a:rPr lang="fr-BE" sz="8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int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8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frameIndex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= 0;</a:t>
            </a:r>
          </a:p>
          <a:p>
            <a:pPr lvl="0"/>
            <a:r>
              <a:rPr lang="nn-NO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 </a:t>
            </a:r>
            <a:r>
              <a:rPr lang="nn-NO" sz="8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for</a:t>
            </a:r>
            <a:r>
              <a:rPr lang="nn-NO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(</a:t>
            </a:r>
            <a:r>
              <a:rPr lang="nn-NO" sz="8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int</a:t>
            </a:r>
            <a:r>
              <a:rPr lang="nn-NO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frame = 0; frame &lt; 10; frame++)</a:t>
            </a:r>
          </a:p>
          <a:p>
            <a:pPr lvl="0"/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 {</a:t>
            </a:r>
          </a:p>
          <a:p>
            <a:pPr lvl="0"/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    </a:t>
            </a:r>
            <a:r>
              <a:rPr lang="fr-BE" sz="8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if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(</a:t>
            </a:r>
            <a:r>
              <a:rPr lang="fr-BE" sz="8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IsSpare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</a:t>
            </a:r>
            <a:r>
              <a:rPr lang="fr-BE" sz="8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frameIndex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))</a:t>
            </a:r>
          </a:p>
          <a:p>
            <a:pPr lvl="0"/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    {</a:t>
            </a:r>
          </a:p>
          <a:p>
            <a:pPr lvl="0"/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       score += 10 + </a:t>
            </a:r>
            <a:r>
              <a:rPr lang="fr-BE" sz="8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rolls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[</a:t>
            </a:r>
            <a:r>
              <a:rPr lang="fr-BE" sz="8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frameIndex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+ 2];</a:t>
            </a:r>
          </a:p>
          <a:p>
            <a:pPr lvl="0"/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       </a:t>
            </a:r>
            <a:r>
              <a:rPr lang="fr-BE" sz="8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frameIndex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+= 2;</a:t>
            </a:r>
          </a:p>
          <a:p>
            <a:pPr lvl="0"/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    }</a:t>
            </a:r>
          </a:p>
          <a:p>
            <a:pPr lvl="0"/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    </a:t>
            </a:r>
            <a:r>
              <a:rPr lang="fr-BE" sz="8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else</a:t>
            </a:r>
            <a:endParaRPr lang="fr-BE" sz="800" dirty="0">
              <a:solidFill>
                <a:srgbClr val="000000"/>
              </a:solidFill>
              <a:highlight>
                <a:srgbClr val="FFFFFF"/>
              </a:highlight>
              <a:latin typeface="Consolas"/>
            </a:endParaRPr>
          </a:p>
          <a:p>
            <a:pPr lvl="0"/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    {</a:t>
            </a:r>
          </a:p>
          <a:p>
            <a:pPr lvl="0"/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       score += </a:t>
            </a:r>
            <a:r>
              <a:rPr lang="fr-BE" sz="8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rolls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[</a:t>
            </a:r>
            <a:r>
              <a:rPr lang="fr-BE" sz="8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frameIndex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] </a:t>
            </a:r>
          </a:p>
          <a:p>
            <a:pPr lvl="0"/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	       + </a:t>
            </a:r>
            <a:r>
              <a:rPr lang="fr-BE" sz="8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rolls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[</a:t>
            </a:r>
            <a:r>
              <a:rPr lang="fr-BE" sz="8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frameIndex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+ 1];</a:t>
            </a:r>
          </a:p>
          <a:p>
            <a:pPr lvl="0"/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       </a:t>
            </a:r>
            <a:r>
              <a:rPr lang="fr-BE" sz="8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frameIndex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+= 2;</a:t>
            </a:r>
          </a:p>
          <a:p>
            <a:pPr lvl="0"/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    }</a:t>
            </a:r>
          </a:p>
          <a:p>
            <a:pPr lvl="0"/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 }</a:t>
            </a:r>
          </a:p>
          <a:p>
            <a:pPr lvl="0"/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 </a:t>
            </a:r>
            <a:r>
              <a:rPr lang="fr-BE" sz="8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return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score;</a:t>
            </a:r>
          </a:p>
          <a:p>
            <a:pPr lvl="0"/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}</a:t>
            </a:r>
          </a:p>
          <a:p>
            <a:pPr lvl="0"/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}</a:t>
            </a:r>
          </a:p>
          <a:p>
            <a:pPr lvl="0"/>
            <a:endParaRPr lang="fr-BE" sz="800" dirty="0">
              <a:solidFill>
                <a:srgbClr val="000000"/>
              </a:solidFill>
              <a:highlight>
                <a:srgbClr val="FFFFFF"/>
              </a:highlight>
              <a:latin typeface="Consolas"/>
            </a:endParaRPr>
          </a:p>
          <a:p>
            <a:pPr lvl="0"/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</a:t>
            </a:r>
            <a:r>
              <a:rPr lang="fr-BE" sz="8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private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8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bool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8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IsSpare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</a:t>
            </a:r>
            <a:r>
              <a:rPr lang="fr-BE" sz="8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int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8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frameIndex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)</a:t>
            </a:r>
          </a:p>
          <a:p>
            <a:pPr lvl="0"/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{</a:t>
            </a:r>
          </a:p>
          <a:p>
            <a:pPr lvl="0"/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</a:t>
            </a:r>
            <a:r>
              <a:rPr lang="fr-BE" sz="8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return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8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rolls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[</a:t>
            </a:r>
            <a:r>
              <a:rPr lang="fr-BE" sz="8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frameIndex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] </a:t>
            </a:r>
          </a:p>
          <a:p>
            <a:pPr lvl="0"/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     + </a:t>
            </a:r>
            <a:r>
              <a:rPr lang="fr-BE" sz="8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rolls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[</a:t>
            </a:r>
            <a:r>
              <a:rPr lang="fr-BE" sz="8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frameIndex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+ 1] == 10;</a:t>
            </a:r>
          </a:p>
          <a:p>
            <a:pPr lvl="0"/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}</a:t>
            </a:r>
          </a:p>
          <a:p>
            <a:pPr lvl="0"/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}</a:t>
            </a:r>
          </a:p>
        </p:txBody>
      </p:sp>
      <p:sp>
        <p:nvSpPr>
          <p:cNvPr id="112646" name="Text Box 6"/>
          <p:cNvSpPr txBox="1">
            <a:spLocks noChangeArrowheads="1"/>
          </p:cNvSpPr>
          <p:nvPr/>
        </p:nvSpPr>
        <p:spPr bwMode="auto">
          <a:xfrm>
            <a:off x="152400" y="228600"/>
            <a:ext cx="2209800" cy="254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1000">
                <a:latin typeface="Bradley Hand ITC" pitchFamily="66" charset="0"/>
              </a:rPr>
              <a:t>-</a:t>
            </a:r>
          </a:p>
        </p:txBody>
      </p:sp>
      <p:sp>
        <p:nvSpPr>
          <p:cNvPr id="112647" name="Rectangle 7"/>
          <p:cNvSpPr>
            <a:spLocks noChangeArrowheads="1"/>
          </p:cNvSpPr>
          <p:nvPr/>
        </p:nvSpPr>
        <p:spPr bwMode="auto">
          <a:xfrm>
            <a:off x="2514600" y="6324600"/>
            <a:ext cx="4419600" cy="304800"/>
          </a:xfrm>
          <a:prstGeom prst="rect">
            <a:avLst/>
          </a:prstGeom>
          <a:solidFill>
            <a:srgbClr val="33CC33"/>
          </a:solidFill>
          <a:ln w="9525">
            <a:solidFill>
              <a:srgbClr val="33CC33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B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 Fourth test.</a:t>
            </a:r>
          </a:p>
        </p:txBody>
      </p:sp>
      <p:sp>
        <p:nvSpPr>
          <p:cNvPr id="114691" name="Text Box 3"/>
          <p:cNvSpPr txBox="1">
            <a:spLocks noChangeArrowheads="1"/>
          </p:cNvSpPr>
          <p:nvPr/>
        </p:nvSpPr>
        <p:spPr bwMode="auto">
          <a:xfrm>
            <a:off x="304800" y="1295400"/>
            <a:ext cx="4038600" cy="53860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[</a:t>
            </a:r>
            <a:r>
              <a:rPr lang="fr-BE" sz="800" dirty="0" err="1">
                <a:solidFill>
                  <a:srgbClr val="2B91AF"/>
                </a:solidFill>
                <a:highlight>
                  <a:srgbClr val="FFFFFF"/>
                </a:highlight>
                <a:latin typeface="Consolas"/>
              </a:rPr>
              <a:t>TestClass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]</a:t>
            </a:r>
          </a:p>
          <a:p>
            <a:r>
              <a:rPr lang="fr-BE" sz="8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public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8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class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800" dirty="0" err="1">
                <a:solidFill>
                  <a:srgbClr val="2B91AF"/>
                </a:solidFill>
                <a:highlight>
                  <a:srgbClr val="FFFFFF"/>
                </a:highlight>
                <a:latin typeface="Consolas"/>
              </a:rPr>
              <a:t>GameTest</a:t>
            </a:r>
            <a:endParaRPr lang="fr-BE" sz="800" dirty="0">
              <a:solidFill>
                <a:srgbClr val="000000"/>
              </a:solidFill>
              <a:highlight>
                <a:srgbClr val="FFFFFF"/>
              </a:highlight>
              <a:latin typeface="Consolas"/>
            </a:endParaRPr>
          </a:p>
          <a:p>
            <a:r>
              <a:rPr lang="fr-BE" sz="800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{</a:t>
            </a:r>
          </a:p>
          <a:p>
            <a:r>
              <a:rPr lang="fr-BE" sz="800" smtClean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(...)</a:t>
            </a:r>
          </a:p>
          <a:p>
            <a:r>
              <a:rPr lang="en-US" sz="800" dirty="0" smtClean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   private</a:t>
            </a:r>
            <a:r>
              <a:rPr lang="en-US" sz="800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en-US" sz="8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void</a:t>
            </a:r>
            <a:r>
              <a:rPr lang="en-US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en-US" sz="8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RollMany</a:t>
            </a:r>
            <a:r>
              <a:rPr lang="en-US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</a:t>
            </a:r>
            <a:r>
              <a:rPr lang="en-US" sz="8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int</a:t>
            </a:r>
            <a:r>
              <a:rPr lang="en-US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n, </a:t>
            </a:r>
            <a:r>
              <a:rPr lang="en-US" sz="8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int</a:t>
            </a:r>
            <a:r>
              <a:rPr lang="en-US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pins)</a:t>
            </a:r>
          </a:p>
          <a:p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{</a:t>
            </a:r>
          </a:p>
          <a:p>
            <a:r>
              <a:rPr lang="nn-NO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</a:t>
            </a:r>
            <a:r>
              <a:rPr lang="nn-NO" sz="8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for</a:t>
            </a:r>
            <a:r>
              <a:rPr lang="nn-NO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(</a:t>
            </a:r>
            <a:r>
              <a:rPr lang="nn-NO" sz="8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int</a:t>
            </a:r>
            <a:r>
              <a:rPr lang="nn-NO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i = 0; i &lt; n; i++)</a:t>
            </a:r>
          </a:p>
          <a:p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 </a:t>
            </a:r>
            <a:r>
              <a:rPr lang="fr-BE" sz="8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game.Roll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(pins);</a:t>
            </a:r>
          </a:p>
          <a:p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}</a:t>
            </a:r>
          </a:p>
          <a:p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[</a:t>
            </a:r>
            <a:r>
              <a:rPr lang="fr-BE" sz="800" dirty="0" err="1">
                <a:solidFill>
                  <a:srgbClr val="2B91AF"/>
                </a:solidFill>
                <a:highlight>
                  <a:srgbClr val="FFFFFF"/>
                </a:highlight>
                <a:latin typeface="Consolas"/>
              </a:rPr>
              <a:t>TestMethod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]</a:t>
            </a:r>
          </a:p>
          <a:p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</a:t>
            </a:r>
            <a:r>
              <a:rPr lang="fr-BE" sz="8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public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8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void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8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GutterGameTest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()</a:t>
            </a:r>
          </a:p>
          <a:p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{</a:t>
            </a:r>
          </a:p>
          <a:p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</a:t>
            </a:r>
            <a:r>
              <a:rPr lang="fr-BE" sz="8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RollMany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(20, 0);</a:t>
            </a:r>
          </a:p>
          <a:p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</a:t>
            </a:r>
            <a:r>
              <a:rPr lang="fr-BE" sz="800" dirty="0" err="1">
                <a:solidFill>
                  <a:srgbClr val="2B91AF"/>
                </a:solidFill>
                <a:highlight>
                  <a:srgbClr val="FFFFFF"/>
                </a:highlight>
                <a:latin typeface="Consolas"/>
              </a:rPr>
              <a:t>Assert</a:t>
            </a:r>
            <a:r>
              <a:rPr lang="fr-BE" sz="8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.AreEqual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(0, </a:t>
            </a:r>
            <a:r>
              <a:rPr lang="fr-BE" sz="8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game.Score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);</a:t>
            </a:r>
          </a:p>
          <a:p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}</a:t>
            </a:r>
          </a:p>
          <a:p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[</a:t>
            </a:r>
            <a:r>
              <a:rPr lang="fr-BE" sz="800" dirty="0" err="1">
                <a:solidFill>
                  <a:srgbClr val="2B91AF"/>
                </a:solidFill>
                <a:highlight>
                  <a:srgbClr val="FFFFFF"/>
                </a:highlight>
                <a:latin typeface="Consolas"/>
              </a:rPr>
              <a:t>TestMethod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]</a:t>
            </a:r>
          </a:p>
          <a:p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</a:t>
            </a:r>
            <a:r>
              <a:rPr lang="fr-BE" sz="8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public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8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void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8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TestAllOnes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()</a:t>
            </a:r>
          </a:p>
          <a:p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{</a:t>
            </a:r>
          </a:p>
          <a:p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</a:t>
            </a:r>
            <a:r>
              <a:rPr lang="fr-BE" sz="8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RollMany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(20, 1);</a:t>
            </a:r>
          </a:p>
          <a:p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</a:t>
            </a:r>
            <a:r>
              <a:rPr lang="fr-BE" sz="800" dirty="0" err="1">
                <a:solidFill>
                  <a:srgbClr val="2B91AF"/>
                </a:solidFill>
                <a:highlight>
                  <a:srgbClr val="FFFFFF"/>
                </a:highlight>
                <a:latin typeface="Consolas"/>
              </a:rPr>
              <a:t>Assert</a:t>
            </a:r>
            <a:r>
              <a:rPr lang="fr-BE" sz="8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.AreEqual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(20, </a:t>
            </a:r>
            <a:r>
              <a:rPr lang="fr-BE" sz="8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game.Score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);</a:t>
            </a:r>
          </a:p>
          <a:p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}</a:t>
            </a:r>
          </a:p>
          <a:p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[</a:t>
            </a:r>
            <a:r>
              <a:rPr lang="fr-BE" sz="800" dirty="0" err="1">
                <a:solidFill>
                  <a:srgbClr val="2B91AF"/>
                </a:solidFill>
                <a:highlight>
                  <a:srgbClr val="FFFFFF"/>
                </a:highlight>
                <a:latin typeface="Consolas"/>
              </a:rPr>
              <a:t>TestMethod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]</a:t>
            </a:r>
          </a:p>
          <a:p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</a:t>
            </a:r>
            <a:r>
              <a:rPr lang="fr-BE" sz="8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public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8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void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8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TestOneSpare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()</a:t>
            </a:r>
          </a:p>
          <a:p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{</a:t>
            </a:r>
          </a:p>
          <a:p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</a:t>
            </a:r>
            <a:r>
              <a:rPr lang="fr-BE" sz="8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RollSpare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();</a:t>
            </a:r>
          </a:p>
          <a:p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</a:t>
            </a:r>
            <a:r>
              <a:rPr lang="fr-BE" sz="8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game.Roll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(3);</a:t>
            </a:r>
          </a:p>
          <a:p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</a:t>
            </a:r>
            <a:r>
              <a:rPr lang="fr-BE" sz="8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RollMany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(17, 0);</a:t>
            </a:r>
          </a:p>
          <a:p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</a:t>
            </a:r>
            <a:r>
              <a:rPr lang="fr-BE" sz="800" dirty="0" err="1">
                <a:solidFill>
                  <a:srgbClr val="2B91AF"/>
                </a:solidFill>
                <a:highlight>
                  <a:srgbClr val="FFFFFF"/>
                </a:highlight>
                <a:latin typeface="Consolas"/>
              </a:rPr>
              <a:t>Assert</a:t>
            </a:r>
            <a:r>
              <a:rPr lang="fr-BE" sz="8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.AreEqual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(16, </a:t>
            </a:r>
            <a:r>
              <a:rPr lang="fr-BE" sz="8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game.Score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);</a:t>
            </a:r>
          </a:p>
          <a:p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}</a:t>
            </a:r>
          </a:p>
          <a:p>
            <a:r>
              <a:rPr lang="fr-BE" sz="800" b="1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[</a:t>
            </a:r>
            <a:r>
              <a:rPr lang="fr-BE" sz="800" b="1" dirty="0" err="1">
                <a:solidFill>
                  <a:srgbClr val="2B91AF"/>
                </a:solidFill>
                <a:highlight>
                  <a:srgbClr val="FFFFFF"/>
                </a:highlight>
                <a:latin typeface="Consolas"/>
              </a:rPr>
              <a:t>TestMethod</a:t>
            </a:r>
            <a:r>
              <a:rPr lang="fr-BE" sz="800" b="1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]</a:t>
            </a:r>
          </a:p>
          <a:p>
            <a:r>
              <a:rPr lang="fr-BE" sz="800" b="1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</a:t>
            </a:r>
            <a:r>
              <a:rPr lang="fr-BE" sz="800" b="1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public</a:t>
            </a:r>
            <a:r>
              <a:rPr lang="fr-BE" sz="800" b="1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800" b="1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void</a:t>
            </a:r>
            <a:r>
              <a:rPr lang="fr-BE" sz="800" b="1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800" b="1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TestOneStrike</a:t>
            </a:r>
            <a:r>
              <a:rPr lang="fr-BE" sz="800" b="1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()</a:t>
            </a:r>
          </a:p>
          <a:p>
            <a:r>
              <a:rPr lang="fr-BE" sz="800" b="1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{</a:t>
            </a:r>
          </a:p>
          <a:p>
            <a:r>
              <a:rPr lang="fr-BE" sz="800" b="1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</a:t>
            </a:r>
            <a:r>
              <a:rPr lang="fr-BE" sz="800" b="1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game.Roll</a:t>
            </a:r>
            <a:r>
              <a:rPr lang="fr-BE" sz="800" b="1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(10); </a:t>
            </a:r>
            <a:r>
              <a:rPr lang="fr-BE" sz="800" b="1" dirty="0">
                <a:solidFill>
                  <a:srgbClr val="008000"/>
                </a:solidFill>
                <a:highlight>
                  <a:srgbClr val="FFFFFF"/>
                </a:highlight>
                <a:latin typeface="Consolas"/>
              </a:rPr>
              <a:t>//Strike</a:t>
            </a:r>
            <a:endParaRPr lang="fr-BE" sz="800" b="1" dirty="0">
              <a:solidFill>
                <a:srgbClr val="000000"/>
              </a:solidFill>
              <a:highlight>
                <a:srgbClr val="FFFFFF"/>
              </a:highlight>
              <a:latin typeface="Consolas"/>
            </a:endParaRPr>
          </a:p>
          <a:p>
            <a:r>
              <a:rPr lang="fr-BE" sz="800" b="1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</a:t>
            </a:r>
            <a:r>
              <a:rPr lang="fr-BE" sz="800" b="1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game.Roll</a:t>
            </a:r>
            <a:r>
              <a:rPr lang="fr-BE" sz="800" b="1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(3);</a:t>
            </a:r>
          </a:p>
          <a:p>
            <a:r>
              <a:rPr lang="fr-BE" sz="800" b="1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</a:t>
            </a:r>
            <a:r>
              <a:rPr lang="fr-BE" sz="800" b="1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game.Roll</a:t>
            </a:r>
            <a:r>
              <a:rPr lang="fr-BE" sz="800" b="1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(4);</a:t>
            </a:r>
          </a:p>
          <a:p>
            <a:r>
              <a:rPr lang="fr-BE" sz="800" b="1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</a:t>
            </a:r>
            <a:r>
              <a:rPr lang="fr-BE" sz="800" b="1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RollMany</a:t>
            </a:r>
            <a:r>
              <a:rPr lang="fr-BE" sz="800" b="1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(16, 0);</a:t>
            </a:r>
          </a:p>
          <a:p>
            <a:r>
              <a:rPr lang="fr-BE" sz="800" b="1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</a:t>
            </a:r>
            <a:r>
              <a:rPr lang="fr-BE" sz="800" b="1" dirty="0" err="1">
                <a:solidFill>
                  <a:srgbClr val="2B91AF"/>
                </a:solidFill>
                <a:highlight>
                  <a:srgbClr val="FFFFFF"/>
                </a:highlight>
                <a:latin typeface="Consolas"/>
              </a:rPr>
              <a:t>Assert</a:t>
            </a:r>
            <a:r>
              <a:rPr lang="fr-BE" sz="800" b="1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.AreEqual</a:t>
            </a:r>
            <a:r>
              <a:rPr lang="fr-BE" sz="800" b="1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(24, </a:t>
            </a:r>
            <a:r>
              <a:rPr lang="fr-BE" sz="800" b="1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game.Score</a:t>
            </a:r>
            <a:r>
              <a:rPr lang="fr-BE" sz="800" b="1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);</a:t>
            </a:r>
          </a:p>
          <a:p>
            <a:r>
              <a:rPr lang="fr-BE" sz="800" b="1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}</a:t>
            </a:r>
          </a:p>
          <a:p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</a:t>
            </a:r>
            <a:r>
              <a:rPr lang="fr-BE" sz="8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private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8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void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8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RollSpare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()</a:t>
            </a:r>
          </a:p>
          <a:p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{</a:t>
            </a:r>
          </a:p>
          <a:p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</a:t>
            </a:r>
            <a:r>
              <a:rPr lang="fr-BE" sz="8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game.Roll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(5);</a:t>
            </a:r>
          </a:p>
          <a:p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</a:t>
            </a:r>
            <a:r>
              <a:rPr lang="fr-BE" sz="8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game.Roll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(5);</a:t>
            </a:r>
          </a:p>
          <a:p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}</a:t>
            </a:r>
          </a:p>
        </p:txBody>
      </p:sp>
      <p:sp>
        <p:nvSpPr>
          <p:cNvPr id="114692" name="Line 4"/>
          <p:cNvSpPr>
            <a:spLocks noChangeShapeType="1"/>
          </p:cNvSpPr>
          <p:nvPr/>
        </p:nvSpPr>
        <p:spPr bwMode="auto">
          <a:xfrm>
            <a:off x="4724400" y="1219200"/>
            <a:ext cx="0" cy="5257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BE"/>
          </a:p>
        </p:txBody>
      </p:sp>
      <p:sp>
        <p:nvSpPr>
          <p:cNvPr id="114693" name="Text Box 5"/>
          <p:cNvSpPr txBox="1">
            <a:spLocks noChangeArrowheads="1"/>
          </p:cNvSpPr>
          <p:nvPr/>
        </p:nvSpPr>
        <p:spPr bwMode="auto">
          <a:xfrm>
            <a:off x="4800600" y="1295400"/>
            <a:ext cx="4038600" cy="50167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lvl="0"/>
            <a:r>
              <a:rPr lang="fr-BE" sz="8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public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8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class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800" dirty="0">
                <a:solidFill>
                  <a:srgbClr val="2B91AF"/>
                </a:solidFill>
                <a:highlight>
                  <a:srgbClr val="FFFFFF"/>
                </a:highlight>
                <a:latin typeface="Consolas"/>
              </a:rPr>
              <a:t>Game</a:t>
            </a:r>
            <a:endParaRPr lang="fr-BE" sz="800" dirty="0">
              <a:solidFill>
                <a:srgbClr val="000000"/>
              </a:solidFill>
              <a:highlight>
                <a:srgbClr val="FFFFFF"/>
              </a:highlight>
              <a:latin typeface="Consolas"/>
            </a:endParaRPr>
          </a:p>
          <a:p>
            <a:pPr lvl="0"/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{</a:t>
            </a:r>
          </a:p>
          <a:p>
            <a:pPr lvl="0"/>
            <a:r>
              <a:rPr lang="en-US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</a:t>
            </a:r>
            <a:r>
              <a:rPr lang="en-US" sz="8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private</a:t>
            </a:r>
            <a:r>
              <a:rPr lang="en-US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en-US" sz="8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int</a:t>
            </a:r>
            <a:r>
              <a:rPr lang="en-US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[] rolls = </a:t>
            </a:r>
            <a:r>
              <a:rPr lang="en-US" sz="8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new</a:t>
            </a:r>
            <a:r>
              <a:rPr lang="en-US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en-US" sz="8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int</a:t>
            </a:r>
            <a:r>
              <a:rPr lang="en-US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[21];</a:t>
            </a:r>
          </a:p>
          <a:p>
            <a:pPr lvl="0"/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</a:t>
            </a:r>
            <a:r>
              <a:rPr lang="fr-BE" sz="8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private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8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int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8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currentRoll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= 0;</a:t>
            </a:r>
          </a:p>
          <a:p>
            <a:pPr lvl="0"/>
            <a:endParaRPr lang="fr-BE" sz="800" dirty="0">
              <a:solidFill>
                <a:srgbClr val="000000"/>
              </a:solidFill>
              <a:highlight>
                <a:srgbClr val="FFFFFF"/>
              </a:highlight>
              <a:latin typeface="Consolas"/>
            </a:endParaRPr>
          </a:p>
          <a:p>
            <a:pPr lvl="0"/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</a:t>
            </a:r>
            <a:r>
              <a:rPr lang="fr-BE" sz="8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public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8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void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Roll(</a:t>
            </a:r>
            <a:r>
              <a:rPr lang="fr-BE" sz="8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int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pins)</a:t>
            </a:r>
          </a:p>
          <a:p>
            <a:pPr lvl="0"/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{</a:t>
            </a:r>
          </a:p>
          <a:p>
            <a:pPr lvl="0"/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</a:t>
            </a:r>
            <a:r>
              <a:rPr lang="fr-BE" sz="8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this</a:t>
            </a:r>
            <a:r>
              <a:rPr lang="fr-BE" sz="8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.rolls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[</a:t>
            </a:r>
            <a:r>
              <a:rPr lang="fr-BE" sz="8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currentRoll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++] = pins;</a:t>
            </a:r>
          </a:p>
          <a:p>
            <a:pPr lvl="0"/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}</a:t>
            </a:r>
          </a:p>
          <a:p>
            <a:pPr lvl="0"/>
            <a:endParaRPr lang="fr-BE" sz="800" dirty="0">
              <a:solidFill>
                <a:srgbClr val="000000"/>
              </a:solidFill>
              <a:highlight>
                <a:srgbClr val="FFFFFF"/>
              </a:highlight>
              <a:latin typeface="Consolas"/>
            </a:endParaRPr>
          </a:p>
          <a:p>
            <a:pPr lvl="0"/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</a:t>
            </a:r>
            <a:r>
              <a:rPr lang="fr-BE" sz="8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public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8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int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Score</a:t>
            </a:r>
          </a:p>
          <a:p>
            <a:pPr lvl="0"/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{</a:t>
            </a:r>
          </a:p>
          <a:p>
            <a:pPr lvl="0"/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</a:t>
            </a:r>
            <a:r>
              <a:rPr lang="fr-BE" sz="8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get</a:t>
            </a:r>
            <a:endParaRPr lang="fr-BE" sz="800" dirty="0">
              <a:solidFill>
                <a:srgbClr val="000000"/>
              </a:solidFill>
              <a:highlight>
                <a:srgbClr val="FFFFFF"/>
              </a:highlight>
              <a:latin typeface="Consolas"/>
            </a:endParaRPr>
          </a:p>
          <a:p>
            <a:pPr lvl="0"/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{</a:t>
            </a:r>
          </a:p>
          <a:p>
            <a:pPr lvl="0"/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 </a:t>
            </a:r>
            <a:r>
              <a:rPr lang="fr-BE" sz="8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int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score = 0;</a:t>
            </a:r>
          </a:p>
          <a:p>
            <a:pPr lvl="0"/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 </a:t>
            </a:r>
            <a:r>
              <a:rPr lang="fr-BE" sz="8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int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8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frameIndex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= 0;</a:t>
            </a:r>
          </a:p>
          <a:p>
            <a:pPr lvl="0"/>
            <a:r>
              <a:rPr lang="nn-NO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 </a:t>
            </a:r>
            <a:r>
              <a:rPr lang="nn-NO" sz="8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for</a:t>
            </a:r>
            <a:r>
              <a:rPr lang="nn-NO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(</a:t>
            </a:r>
            <a:r>
              <a:rPr lang="nn-NO" sz="8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int</a:t>
            </a:r>
            <a:r>
              <a:rPr lang="nn-NO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frame = 0; frame &lt; 10; frame++)</a:t>
            </a:r>
          </a:p>
          <a:p>
            <a:pPr lvl="0"/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 {</a:t>
            </a:r>
          </a:p>
          <a:p>
            <a:pPr lvl="0"/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    </a:t>
            </a:r>
            <a:r>
              <a:rPr lang="fr-BE" sz="8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if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(</a:t>
            </a:r>
            <a:r>
              <a:rPr lang="fr-BE" sz="8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IsSpare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</a:t>
            </a:r>
            <a:r>
              <a:rPr lang="fr-BE" sz="8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frameIndex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))</a:t>
            </a:r>
          </a:p>
          <a:p>
            <a:pPr lvl="0"/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    {</a:t>
            </a:r>
          </a:p>
          <a:p>
            <a:pPr lvl="0"/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       score += 10 + </a:t>
            </a:r>
            <a:r>
              <a:rPr lang="fr-BE" sz="8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rolls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[</a:t>
            </a:r>
            <a:r>
              <a:rPr lang="fr-BE" sz="8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frameIndex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+ 2];</a:t>
            </a:r>
          </a:p>
          <a:p>
            <a:pPr lvl="0"/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       </a:t>
            </a:r>
            <a:r>
              <a:rPr lang="fr-BE" sz="8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frameIndex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+= 2;</a:t>
            </a:r>
          </a:p>
          <a:p>
            <a:pPr lvl="0"/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    }</a:t>
            </a:r>
          </a:p>
          <a:p>
            <a:pPr lvl="0"/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    </a:t>
            </a:r>
            <a:r>
              <a:rPr lang="fr-BE" sz="8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else</a:t>
            </a:r>
            <a:endParaRPr lang="fr-BE" sz="800" dirty="0">
              <a:solidFill>
                <a:srgbClr val="000000"/>
              </a:solidFill>
              <a:highlight>
                <a:srgbClr val="FFFFFF"/>
              </a:highlight>
              <a:latin typeface="Consolas"/>
            </a:endParaRPr>
          </a:p>
          <a:p>
            <a:pPr lvl="0"/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    {</a:t>
            </a:r>
          </a:p>
          <a:p>
            <a:pPr lvl="0"/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       score += </a:t>
            </a:r>
            <a:r>
              <a:rPr lang="fr-BE" sz="8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rolls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[</a:t>
            </a:r>
            <a:r>
              <a:rPr lang="fr-BE" sz="8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frameIndex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] </a:t>
            </a:r>
          </a:p>
          <a:p>
            <a:pPr lvl="0"/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	       + </a:t>
            </a:r>
            <a:r>
              <a:rPr lang="fr-BE" sz="8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rolls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[</a:t>
            </a:r>
            <a:r>
              <a:rPr lang="fr-BE" sz="8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frameIndex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+ 1];</a:t>
            </a:r>
          </a:p>
          <a:p>
            <a:pPr lvl="0"/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       </a:t>
            </a:r>
            <a:r>
              <a:rPr lang="fr-BE" sz="8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frameIndex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+= 2;</a:t>
            </a:r>
          </a:p>
          <a:p>
            <a:pPr lvl="0"/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    }</a:t>
            </a:r>
          </a:p>
          <a:p>
            <a:pPr lvl="0"/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 }</a:t>
            </a:r>
          </a:p>
          <a:p>
            <a:pPr lvl="0"/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 </a:t>
            </a:r>
            <a:r>
              <a:rPr lang="fr-BE" sz="8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return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score;</a:t>
            </a:r>
          </a:p>
          <a:p>
            <a:pPr lvl="0"/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}</a:t>
            </a:r>
          </a:p>
          <a:p>
            <a:pPr lvl="0"/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}</a:t>
            </a:r>
          </a:p>
          <a:p>
            <a:pPr lvl="0"/>
            <a:endParaRPr lang="fr-BE" sz="800" dirty="0">
              <a:solidFill>
                <a:srgbClr val="000000"/>
              </a:solidFill>
              <a:highlight>
                <a:srgbClr val="FFFFFF"/>
              </a:highlight>
              <a:latin typeface="Consolas"/>
            </a:endParaRPr>
          </a:p>
          <a:p>
            <a:pPr lvl="0"/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</a:t>
            </a:r>
            <a:r>
              <a:rPr lang="fr-BE" sz="8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private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8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bool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8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IsSpare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</a:t>
            </a:r>
            <a:r>
              <a:rPr lang="fr-BE" sz="8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int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8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frameIndex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)</a:t>
            </a:r>
          </a:p>
          <a:p>
            <a:pPr lvl="0"/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{</a:t>
            </a:r>
          </a:p>
          <a:p>
            <a:pPr lvl="0"/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</a:t>
            </a:r>
            <a:r>
              <a:rPr lang="fr-BE" sz="8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return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8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rolls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[</a:t>
            </a:r>
            <a:r>
              <a:rPr lang="fr-BE" sz="8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frameIndex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] </a:t>
            </a:r>
          </a:p>
          <a:p>
            <a:pPr lvl="0"/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     + </a:t>
            </a:r>
            <a:r>
              <a:rPr lang="fr-BE" sz="8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rolls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[</a:t>
            </a:r>
            <a:r>
              <a:rPr lang="fr-BE" sz="8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frameIndex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+ 1] == 10;</a:t>
            </a:r>
          </a:p>
          <a:p>
            <a:pPr lvl="0"/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}</a:t>
            </a:r>
          </a:p>
          <a:p>
            <a:pPr lvl="0"/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}</a:t>
            </a:r>
          </a:p>
        </p:txBody>
      </p:sp>
      <p:sp>
        <p:nvSpPr>
          <p:cNvPr id="114694" name="Text Box 6"/>
          <p:cNvSpPr txBox="1">
            <a:spLocks noChangeArrowheads="1"/>
          </p:cNvSpPr>
          <p:nvPr/>
        </p:nvSpPr>
        <p:spPr bwMode="auto">
          <a:xfrm>
            <a:off x="152400" y="228600"/>
            <a:ext cx="2209800" cy="254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1000">
                <a:latin typeface="Bradley Hand ITC" pitchFamily="66" charset="0"/>
              </a:rPr>
              <a:t>- ugly comment in testOneStrike.</a:t>
            </a:r>
          </a:p>
        </p:txBody>
      </p:sp>
      <p:sp>
        <p:nvSpPr>
          <p:cNvPr id="114696" name="Rectangle 8"/>
          <p:cNvSpPr>
            <a:spLocks noChangeArrowheads="1"/>
          </p:cNvSpPr>
          <p:nvPr/>
        </p:nvSpPr>
        <p:spPr bwMode="auto">
          <a:xfrm>
            <a:off x="2514600" y="6324600"/>
            <a:ext cx="4419600" cy="304800"/>
          </a:xfrm>
          <a:prstGeom prst="rect">
            <a:avLst/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000" dirty="0"/>
              <a:t>expected:&lt;24&gt; but was:&lt;17&gt;</a:t>
            </a:r>
          </a:p>
        </p:txBody>
      </p:sp>
      <p:sp>
        <p:nvSpPr>
          <p:cNvPr id="114697" name="Freeform 9"/>
          <p:cNvSpPr>
            <a:spLocks/>
          </p:cNvSpPr>
          <p:nvPr/>
        </p:nvSpPr>
        <p:spPr bwMode="auto">
          <a:xfrm>
            <a:off x="1484313" y="5103813"/>
            <a:ext cx="661987" cy="458787"/>
          </a:xfrm>
          <a:custGeom>
            <a:avLst/>
            <a:gdLst>
              <a:gd name="T0" fmla="*/ 417 w 417"/>
              <a:gd name="T1" fmla="*/ 148 h 289"/>
              <a:gd name="T2" fmla="*/ 342 w 417"/>
              <a:gd name="T3" fmla="*/ 251 h 289"/>
              <a:gd name="T4" fmla="*/ 175 w 417"/>
              <a:gd name="T5" fmla="*/ 288 h 289"/>
              <a:gd name="T6" fmla="*/ 124 w 417"/>
              <a:gd name="T7" fmla="*/ 278 h 289"/>
              <a:gd name="T8" fmla="*/ 115 w 417"/>
              <a:gd name="T9" fmla="*/ 264 h 289"/>
              <a:gd name="T10" fmla="*/ 31 w 417"/>
              <a:gd name="T11" fmla="*/ 204 h 289"/>
              <a:gd name="T12" fmla="*/ 50 w 417"/>
              <a:gd name="T13" fmla="*/ 65 h 289"/>
              <a:gd name="T14" fmla="*/ 92 w 417"/>
              <a:gd name="T15" fmla="*/ 28 h 289"/>
              <a:gd name="T16" fmla="*/ 143 w 417"/>
              <a:gd name="T17" fmla="*/ 0 h 289"/>
              <a:gd name="T18" fmla="*/ 231 w 417"/>
              <a:gd name="T19" fmla="*/ 4 h 289"/>
              <a:gd name="T20" fmla="*/ 282 w 417"/>
              <a:gd name="T21" fmla="*/ 32 h 289"/>
              <a:gd name="T22" fmla="*/ 417 w 417"/>
              <a:gd name="T23" fmla="*/ 148 h 28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417" h="289">
                <a:moveTo>
                  <a:pt x="417" y="148"/>
                </a:moveTo>
                <a:cubicBezTo>
                  <a:pt x="405" y="178"/>
                  <a:pt x="375" y="236"/>
                  <a:pt x="342" y="251"/>
                </a:cubicBezTo>
                <a:cubicBezTo>
                  <a:pt x="292" y="274"/>
                  <a:pt x="228" y="276"/>
                  <a:pt x="175" y="288"/>
                </a:cubicBezTo>
                <a:cubicBezTo>
                  <a:pt x="158" y="286"/>
                  <a:pt x="137" y="289"/>
                  <a:pt x="124" y="278"/>
                </a:cubicBezTo>
                <a:cubicBezTo>
                  <a:pt x="120" y="274"/>
                  <a:pt x="119" y="268"/>
                  <a:pt x="115" y="264"/>
                </a:cubicBezTo>
                <a:cubicBezTo>
                  <a:pt x="92" y="241"/>
                  <a:pt x="58" y="222"/>
                  <a:pt x="31" y="204"/>
                </a:cubicBezTo>
                <a:cubicBezTo>
                  <a:pt x="0" y="156"/>
                  <a:pt x="15" y="104"/>
                  <a:pt x="50" y="65"/>
                </a:cubicBezTo>
                <a:cubicBezTo>
                  <a:pt x="65" y="48"/>
                  <a:pt x="69" y="34"/>
                  <a:pt x="92" y="28"/>
                </a:cubicBezTo>
                <a:cubicBezTo>
                  <a:pt x="129" y="0"/>
                  <a:pt x="111" y="7"/>
                  <a:pt x="143" y="0"/>
                </a:cubicBezTo>
                <a:cubicBezTo>
                  <a:pt x="172" y="1"/>
                  <a:pt x="202" y="2"/>
                  <a:pt x="231" y="4"/>
                </a:cubicBezTo>
                <a:cubicBezTo>
                  <a:pt x="254" y="6"/>
                  <a:pt x="261" y="24"/>
                  <a:pt x="282" y="32"/>
                </a:cubicBezTo>
                <a:cubicBezTo>
                  <a:pt x="344" y="55"/>
                  <a:pt x="402" y="79"/>
                  <a:pt x="417" y="148"/>
                </a:cubicBezTo>
                <a:close/>
              </a:path>
            </a:pathLst>
          </a:custGeom>
          <a:noFill/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BE"/>
          </a:p>
        </p:txBody>
      </p:sp>
      <p:sp>
        <p:nvSpPr>
          <p:cNvPr id="114698" name="Freeform 10"/>
          <p:cNvSpPr>
            <a:spLocks/>
          </p:cNvSpPr>
          <p:nvPr/>
        </p:nvSpPr>
        <p:spPr bwMode="auto">
          <a:xfrm>
            <a:off x="295275" y="125413"/>
            <a:ext cx="1873250" cy="427037"/>
          </a:xfrm>
          <a:custGeom>
            <a:avLst/>
            <a:gdLst>
              <a:gd name="T0" fmla="*/ 0 w 1180"/>
              <a:gd name="T1" fmla="*/ 269 h 269"/>
              <a:gd name="T2" fmla="*/ 135 w 1180"/>
              <a:gd name="T3" fmla="*/ 214 h 269"/>
              <a:gd name="T4" fmla="*/ 209 w 1180"/>
              <a:gd name="T5" fmla="*/ 204 h 269"/>
              <a:gd name="T6" fmla="*/ 446 w 1180"/>
              <a:gd name="T7" fmla="*/ 218 h 269"/>
              <a:gd name="T8" fmla="*/ 687 w 1180"/>
              <a:gd name="T9" fmla="*/ 214 h 269"/>
              <a:gd name="T10" fmla="*/ 701 w 1180"/>
              <a:gd name="T11" fmla="*/ 218 h 269"/>
              <a:gd name="T12" fmla="*/ 711 w 1180"/>
              <a:gd name="T13" fmla="*/ 228 h 269"/>
              <a:gd name="T14" fmla="*/ 1045 w 1180"/>
              <a:gd name="T15" fmla="*/ 223 h 269"/>
              <a:gd name="T16" fmla="*/ 1180 w 1180"/>
              <a:gd name="T17" fmla="*/ 135 h 269"/>
              <a:gd name="T18" fmla="*/ 855 w 1180"/>
              <a:gd name="T19" fmla="*/ 23 h 269"/>
              <a:gd name="T20" fmla="*/ 562 w 1180"/>
              <a:gd name="T21" fmla="*/ 19 h 269"/>
              <a:gd name="T22" fmla="*/ 469 w 1180"/>
              <a:gd name="T23" fmla="*/ 0 h 269"/>
              <a:gd name="T24" fmla="*/ 176 w 1180"/>
              <a:gd name="T25" fmla="*/ 23 h 269"/>
              <a:gd name="T26" fmla="*/ 107 w 1180"/>
              <a:gd name="T27" fmla="*/ 42 h 269"/>
              <a:gd name="T28" fmla="*/ 60 w 1180"/>
              <a:gd name="T29" fmla="*/ 56 h 269"/>
              <a:gd name="T30" fmla="*/ 14 w 1180"/>
              <a:gd name="T31" fmla="*/ 74 h 2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1180" h="269">
                <a:moveTo>
                  <a:pt x="0" y="269"/>
                </a:moveTo>
                <a:cubicBezTo>
                  <a:pt x="42" y="242"/>
                  <a:pt x="85" y="222"/>
                  <a:pt x="135" y="214"/>
                </a:cubicBezTo>
                <a:cubicBezTo>
                  <a:pt x="160" y="210"/>
                  <a:pt x="209" y="204"/>
                  <a:pt x="209" y="204"/>
                </a:cubicBezTo>
                <a:cubicBezTo>
                  <a:pt x="323" y="207"/>
                  <a:pt x="360" y="203"/>
                  <a:pt x="446" y="218"/>
                </a:cubicBezTo>
                <a:cubicBezTo>
                  <a:pt x="522" y="216"/>
                  <a:pt x="610" y="205"/>
                  <a:pt x="687" y="214"/>
                </a:cubicBezTo>
                <a:cubicBezTo>
                  <a:pt x="692" y="215"/>
                  <a:pt x="697" y="216"/>
                  <a:pt x="701" y="218"/>
                </a:cubicBezTo>
                <a:cubicBezTo>
                  <a:pt x="705" y="220"/>
                  <a:pt x="706" y="228"/>
                  <a:pt x="711" y="228"/>
                </a:cubicBezTo>
                <a:cubicBezTo>
                  <a:pt x="822" y="230"/>
                  <a:pt x="934" y="225"/>
                  <a:pt x="1045" y="223"/>
                </a:cubicBezTo>
                <a:cubicBezTo>
                  <a:pt x="1107" y="215"/>
                  <a:pt x="1144" y="185"/>
                  <a:pt x="1180" y="135"/>
                </a:cubicBezTo>
                <a:cubicBezTo>
                  <a:pt x="1150" y="19"/>
                  <a:pt x="940" y="25"/>
                  <a:pt x="855" y="23"/>
                </a:cubicBezTo>
                <a:cubicBezTo>
                  <a:pt x="757" y="21"/>
                  <a:pt x="660" y="20"/>
                  <a:pt x="562" y="19"/>
                </a:cubicBezTo>
                <a:cubicBezTo>
                  <a:pt x="494" y="2"/>
                  <a:pt x="525" y="8"/>
                  <a:pt x="469" y="0"/>
                </a:cubicBezTo>
                <a:cubicBezTo>
                  <a:pt x="362" y="3"/>
                  <a:pt x="277" y="6"/>
                  <a:pt x="176" y="23"/>
                </a:cubicBezTo>
                <a:cubicBezTo>
                  <a:pt x="153" y="32"/>
                  <a:pt x="130" y="34"/>
                  <a:pt x="107" y="42"/>
                </a:cubicBezTo>
                <a:cubicBezTo>
                  <a:pt x="82" y="65"/>
                  <a:pt x="118" y="35"/>
                  <a:pt x="60" y="56"/>
                </a:cubicBezTo>
                <a:cubicBezTo>
                  <a:pt x="0" y="77"/>
                  <a:pt x="58" y="74"/>
                  <a:pt x="14" y="74"/>
                </a:cubicBezTo>
              </a:path>
            </a:pathLst>
          </a:custGeom>
          <a:noFill/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B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 Fourth test.</a:t>
            </a:r>
          </a:p>
        </p:txBody>
      </p:sp>
      <p:sp>
        <p:nvSpPr>
          <p:cNvPr id="116739" name="Text Box 3"/>
          <p:cNvSpPr txBox="1">
            <a:spLocks noChangeArrowheads="1"/>
          </p:cNvSpPr>
          <p:nvPr/>
        </p:nvSpPr>
        <p:spPr bwMode="auto">
          <a:xfrm>
            <a:off x="304800" y="1295400"/>
            <a:ext cx="4038600" cy="53860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lvl="0"/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[</a:t>
            </a:r>
            <a:r>
              <a:rPr lang="fr-BE" sz="800" dirty="0" err="1">
                <a:solidFill>
                  <a:srgbClr val="2B91AF"/>
                </a:solidFill>
                <a:highlight>
                  <a:srgbClr val="FFFFFF"/>
                </a:highlight>
                <a:latin typeface="Consolas"/>
              </a:rPr>
              <a:t>TestClass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]</a:t>
            </a:r>
          </a:p>
          <a:p>
            <a:pPr lvl="0"/>
            <a:r>
              <a:rPr lang="fr-BE" sz="8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public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8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class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800" dirty="0" err="1">
                <a:solidFill>
                  <a:srgbClr val="2B91AF"/>
                </a:solidFill>
                <a:highlight>
                  <a:srgbClr val="FFFFFF"/>
                </a:highlight>
                <a:latin typeface="Consolas"/>
              </a:rPr>
              <a:t>GameTest</a:t>
            </a:r>
            <a:endParaRPr lang="fr-BE" sz="800" dirty="0">
              <a:solidFill>
                <a:srgbClr val="000000"/>
              </a:solidFill>
              <a:highlight>
                <a:srgbClr val="FFFFFF"/>
              </a:highlight>
              <a:latin typeface="Consolas"/>
            </a:endParaRPr>
          </a:p>
          <a:p>
            <a:pPr lvl="0"/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{</a:t>
            </a:r>
          </a:p>
          <a:p>
            <a:pPr lvl="0"/>
            <a:r>
              <a:rPr lang="fr-BE" sz="800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(...)</a:t>
            </a:r>
          </a:p>
          <a:p>
            <a:pPr lvl="0"/>
            <a:r>
              <a:rPr lang="en-US" sz="800" dirty="0" smtClean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   </a:t>
            </a:r>
            <a:r>
              <a:rPr lang="en-US" sz="8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private</a:t>
            </a:r>
            <a:r>
              <a:rPr lang="en-US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en-US" sz="8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void</a:t>
            </a:r>
            <a:r>
              <a:rPr lang="en-US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en-US" sz="8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RollMany</a:t>
            </a:r>
            <a:r>
              <a:rPr lang="en-US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</a:t>
            </a:r>
            <a:r>
              <a:rPr lang="en-US" sz="8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int</a:t>
            </a:r>
            <a:r>
              <a:rPr lang="en-US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n, </a:t>
            </a:r>
            <a:r>
              <a:rPr lang="en-US" sz="8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int</a:t>
            </a:r>
            <a:r>
              <a:rPr lang="en-US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pins)</a:t>
            </a:r>
          </a:p>
          <a:p>
            <a:pPr lvl="0"/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{</a:t>
            </a:r>
          </a:p>
          <a:p>
            <a:pPr lvl="0"/>
            <a:r>
              <a:rPr lang="nn-NO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</a:t>
            </a:r>
            <a:r>
              <a:rPr lang="nn-NO" sz="8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for</a:t>
            </a:r>
            <a:r>
              <a:rPr lang="nn-NO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(</a:t>
            </a:r>
            <a:r>
              <a:rPr lang="nn-NO" sz="8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int</a:t>
            </a:r>
            <a:r>
              <a:rPr lang="nn-NO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i = 0; i &lt; n; i++)</a:t>
            </a:r>
          </a:p>
          <a:p>
            <a:pPr lvl="0"/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 </a:t>
            </a:r>
            <a:r>
              <a:rPr lang="fr-BE" sz="8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game.Roll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(pins);</a:t>
            </a:r>
          </a:p>
          <a:p>
            <a:pPr lvl="0"/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}</a:t>
            </a:r>
          </a:p>
          <a:p>
            <a:pPr lvl="0"/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[</a:t>
            </a:r>
            <a:r>
              <a:rPr lang="fr-BE" sz="800" dirty="0" err="1">
                <a:solidFill>
                  <a:srgbClr val="2B91AF"/>
                </a:solidFill>
                <a:highlight>
                  <a:srgbClr val="FFFFFF"/>
                </a:highlight>
                <a:latin typeface="Consolas"/>
              </a:rPr>
              <a:t>TestMethod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]</a:t>
            </a:r>
          </a:p>
          <a:p>
            <a:pPr lvl="0"/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</a:t>
            </a:r>
            <a:r>
              <a:rPr lang="fr-BE" sz="8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public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8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void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8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GutterGameTest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()</a:t>
            </a:r>
          </a:p>
          <a:p>
            <a:pPr lvl="0"/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{</a:t>
            </a:r>
          </a:p>
          <a:p>
            <a:pPr lvl="0"/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</a:t>
            </a:r>
            <a:r>
              <a:rPr lang="fr-BE" sz="8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RollMany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(20, 0);</a:t>
            </a:r>
          </a:p>
          <a:p>
            <a:pPr lvl="0"/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</a:t>
            </a:r>
            <a:r>
              <a:rPr lang="fr-BE" sz="800" dirty="0" err="1">
                <a:solidFill>
                  <a:srgbClr val="2B91AF"/>
                </a:solidFill>
                <a:highlight>
                  <a:srgbClr val="FFFFFF"/>
                </a:highlight>
                <a:latin typeface="Consolas"/>
              </a:rPr>
              <a:t>Assert</a:t>
            </a:r>
            <a:r>
              <a:rPr lang="fr-BE" sz="8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.AreEqual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(0, </a:t>
            </a:r>
            <a:r>
              <a:rPr lang="fr-BE" sz="8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game.Score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);</a:t>
            </a:r>
          </a:p>
          <a:p>
            <a:pPr lvl="0"/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}</a:t>
            </a:r>
          </a:p>
          <a:p>
            <a:pPr lvl="0"/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[</a:t>
            </a:r>
            <a:r>
              <a:rPr lang="fr-BE" sz="800" dirty="0" err="1">
                <a:solidFill>
                  <a:srgbClr val="2B91AF"/>
                </a:solidFill>
                <a:highlight>
                  <a:srgbClr val="FFFFFF"/>
                </a:highlight>
                <a:latin typeface="Consolas"/>
              </a:rPr>
              <a:t>TestMethod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]</a:t>
            </a:r>
          </a:p>
          <a:p>
            <a:pPr lvl="0"/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</a:t>
            </a:r>
            <a:r>
              <a:rPr lang="fr-BE" sz="8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public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8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void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8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TestAllOnes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()</a:t>
            </a:r>
          </a:p>
          <a:p>
            <a:pPr lvl="0"/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{</a:t>
            </a:r>
          </a:p>
          <a:p>
            <a:pPr lvl="0"/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</a:t>
            </a:r>
            <a:r>
              <a:rPr lang="fr-BE" sz="8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RollMany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(20, 1);</a:t>
            </a:r>
          </a:p>
          <a:p>
            <a:pPr lvl="0"/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</a:t>
            </a:r>
            <a:r>
              <a:rPr lang="fr-BE" sz="800" dirty="0" err="1">
                <a:solidFill>
                  <a:srgbClr val="2B91AF"/>
                </a:solidFill>
                <a:highlight>
                  <a:srgbClr val="FFFFFF"/>
                </a:highlight>
                <a:latin typeface="Consolas"/>
              </a:rPr>
              <a:t>Assert</a:t>
            </a:r>
            <a:r>
              <a:rPr lang="fr-BE" sz="8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.AreEqual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(20, </a:t>
            </a:r>
            <a:r>
              <a:rPr lang="fr-BE" sz="8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game.Score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);</a:t>
            </a:r>
          </a:p>
          <a:p>
            <a:pPr lvl="0"/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}</a:t>
            </a:r>
          </a:p>
          <a:p>
            <a:pPr lvl="0"/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[</a:t>
            </a:r>
            <a:r>
              <a:rPr lang="fr-BE" sz="800" dirty="0" err="1">
                <a:solidFill>
                  <a:srgbClr val="2B91AF"/>
                </a:solidFill>
                <a:highlight>
                  <a:srgbClr val="FFFFFF"/>
                </a:highlight>
                <a:latin typeface="Consolas"/>
              </a:rPr>
              <a:t>TestMethod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]</a:t>
            </a:r>
          </a:p>
          <a:p>
            <a:pPr lvl="0"/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</a:t>
            </a:r>
            <a:r>
              <a:rPr lang="fr-BE" sz="8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public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8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void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8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TestOneSpare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()</a:t>
            </a:r>
          </a:p>
          <a:p>
            <a:pPr lvl="0"/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{</a:t>
            </a:r>
          </a:p>
          <a:p>
            <a:pPr lvl="0"/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</a:t>
            </a:r>
            <a:r>
              <a:rPr lang="fr-BE" sz="8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RollSpare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();</a:t>
            </a:r>
          </a:p>
          <a:p>
            <a:pPr lvl="0"/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</a:t>
            </a:r>
            <a:r>
              <a:rPr lang="fr-BE" sz="8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game.Roll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(3);</a:t>
            </a:r>
          </a:p>
          <a:p>
            <a:pPr lvl="0"/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</a:t>
            </a:r>
            <a:r>
              <a:rPr lang="fr-BE" sz="8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RollMany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(17, 0);</a:t>
            </a:r>
          </a:p>
          <a:p>
            <a:pPr lvl="0"/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</a:t>
            </a:r>
            <a:r>
              <a:rPr lang="fr-BE" sz="800" dirty="0" err="1">
                <a:solidFill>
                  <a:srgbClr val="2B91AF"/>
                </a:solidFill>
                <a:highlight>
                  <a:srgbClr val="FFFFFF"/>
                </a:highlight>
                <a:latin typeface="Consolas"/>
              </a:rPr>
              <a:t>Assert</a:t>
            </a:r>
            <a:r>
              <a:rPr lang="fr-BE" sz="8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.AreEqual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(16, </a:t>
            </a:r>
            <a:r>
              <a:rPr lang="fr-BE" sz="8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game.Score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);</a:t>
            </a:r>
          </a:p>
          <a:p>
            <a:pPr lvl="0"/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}</a:t>
            </a:r>
          </a:p>
          <a:p>
            <a:pPr lvl="0"/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[</a:t>
            </a:r>
            <a:r>
              <a:rPr lang="fr-BE" sz="800" dirty="0" err="1">
                <a:solidFill>
                  <a:srgbClr val="2B91AF"/>
                </a:solidFill>
                <a:highlight>
                  <a:srgbClr val="FFFFFF"/>
                </a:highlight>
                <a:latin typeface="Consolas"/>
              </a:rPr>
              <a:t>TestMethod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]</a:t>
            </a:r>
          </a:p>
          <a:p>
            <a:pPr lvl="0"/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</a:t>
            </a:r>
            <a:r>
              <a:rPr lang="fr-BE" sz="8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public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8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void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8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TestOneStrike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()</a:t>
            </a:r>
          </a:p>
          <a:p>
            <a:pPr lvl="0"/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{</a:t>
            </a:r>
          </a:p>
          <a:p>
            <a:pPr lvl="0"/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</a:t>
            </a:r>
            <a:r>
              <a:rPr lang="fr-BE" sz="8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game.Roll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(10); </a:t>
            </a:r>
            <a:r>
              <a:rPr lang="fr-BE" sz="800" dirty="0">
                <a:solidFill>
                  <a:srgbClr val="008000"/>
                </a:solidFill>
                <a:highlight>
                  <a:srgbClr val="FFFFFF"/>
                </a:highlight>
                <a:latin typeface="Consolas"/>
              </a:rPr>
              <a:t>//Strike</a:t>
            </a:r>
            <a:endParaRPr lang="fr-BE" sz="800" dirty="0">
              <a:solidFill>
                <a:srgbClr val="000000"/>
              </a:solidFill>
              <a:highlight>
                <a:srgbClr val="FFFFFF"/>
              </a:highlight>
              <a:latin typeface="Consolas"/>
            </a:endParaRPr>
          </a:p>
          <a:p>
            <a:pPr lvl="0"/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</a:t>
            </a:r>
            <a:r>
              <a:rPr lang="fr-BE" sz="8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game.Roll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(3);</a:t>
            </a:r>
          </a:p>
          <a:p>
            <a:pPr lvl="0"/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</a:t>
            </a:r>
            <a:r>
              <a:rPr lang="fr-BE" sz="8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game.Roll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(4);</a:t>
            </a:r>
          </a:p>
          <a:p>
            <a:pPr lvl="0"/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</a:t>
            </a:r>
            <a:r>
              <a:rPr lang="fr-BE" sz="8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RollMany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(16, 0);</a:t>
            </a:r>
          </a:p>
          <a:p>
            <a:pPr lvl="0"/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</a:t>
            </a:r>
            <a:r>
              <a:rPr lang="fr-BE" sz="800" dirty="0" err="1">
                <a:solidFill>
                  <a:srgbClr val="2B91AF"/>
                </a:solidFill>
                <a:highlight>
                  <a:srgbClr val="FFFFFF"/>
                </a:highlight>
                <a:latin typeface="Consolas"/>
              </a:rPr>
              <a:t>Assert</a:t>
            </a:r>
            <a:r>
              <a:rPr lang="fr-BE" sz="8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.AreEqual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(24, </a:t>
            </a:r>
            <a:r>
              <a:rPr lang="fr-BE" sz="8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game.Score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);</a:t>
            </a:r>
          </a:p>
          <a:p>
            <a:pPr lvl="0"/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}</a:t>
            </a:r>
          </a:p>
          <a:p>
            <a:pPr lvl="0"/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</a:t>
            </a:r>
            <a:r>
              <a:rPr lang="fr-BE" sz="8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private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8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void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8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RollSpare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()</a:t>
            </a:r>
          </a:p>
          <a:p>
            <a:pPr lvl="0"/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{</a:t>
            </a:r>
          </a:p>
          <a:p>
            <a:pPr lvl="0"/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</a:t>
            </a:r>
            <a:r>
              <a:rPr lang="fr-BE" sz="8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game.Roll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(5);</a:t>
            </a:r>
          </a:p>
          <a:p>
            <a:pPr lvl="0"/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</a:t>
            </a:r>
            <a:r>
              <a:rPr lang="fr-BE" sz="8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game.Roll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(5);</a:t>
            </a:r>
          </a:p>
          <a:p>
            <a:pPr lvl="0"/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}</a:t>
            </a:r>
          </a:p>
        </p:txBody>
      </p:sp>
      <p:sp>
        <p:nvSpPr>
          <p:cNvPr id="116740" name="Line 4"/>
          <p:cNvSpPr>
            <a:spLocks noChangeShapeType="1"/>
          </p:cNvSpPr>
          <p:nvPr/>
        </p:nvSpPr>
        <p:spPr bwMode="auto">
          <a:xfrm>
            <a:off x="4724400" y="1219200"/>
            <a:ext cx="0" cy="5257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BE"/>
          </a:p>
        </p:txBody>
      </p:sp>
      <p:sp>
        <p:nvSpPr>
          <p:cNvPr id="116741" name="Text Box 5"/>
          <p:cNvSpPr txBox="1">
            <a:spLocks noChangeArrowheads="1"/>
          </p:cNvSpPr>
          <p:nvPr/>
        </p:nvSpPr>
        <p:spPr bwMode="auto">
          <a:xfrm>
            <a:off x="4800600" y="1295400"/>
            <a:ext cx="4038600" cy="56323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fr-BE" sz="8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public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8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class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800" dirty="0">
                <a:solidFill>
                  <a:srgbClr val="2B91AF"/>
                </a:solidFill>
                <a:highlight>
                  <a:srgbClr val="FFFFFF"/>
                </a:highlight>
                <a:latin typeface="Consolas"/>
              </a:rPr>
              <a:t>Game</a:t>
            </a:r>
            <a:endParaRPr lang="fr-BE" sz="800" dirty="0">
              <a:solidFill>
                <a:srgbClr val="000000"/>
              </a:solidFill>
              <a:highlight>
                <a:srgbClr val="FFFFFF"/>
              </a:highlight>
              <a:latin typeface="Consolas"/>
            </a:endParaRPr>
          </a:p>
          <a:p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{</a:t>
            </a:r>
          </a:p>
          <a:p>
            <a:r>
              <a:rPr lang="en-US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</a:t>
            </a:r>
            <a:r>
              <a:rPr lang="en-US" sz="8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private</a:t>
            </a:r>
            <a:r>
              <a:rPr lang="en-US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en-US" sz="8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int</a:t>
            </a:r>
            <a:r>
              <a:rPr lang="en-US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[] rolls = </a:t>
            </a:r>
            <a:r>
              <a:rPr lang="en-US" sz="8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new</a:t>
            </a:r>
            <a:r>
              <a:rPr lang="en-US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en-US" sz="8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int</a:t>
            </a:r>
            <a:r>
              <a:rPr lang="en-US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[21];</a:t>
            </a:r>
          </a:p>
          <a:p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</a:t>
            </a:r>
            <a:r>
              <a:rPr lang="fr-BE" sz="8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private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8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int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8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currentRoll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= 0;</a:t>
            </a:r>
          </a:p>
          <a:p>
            <a:endParaRPr lang="fr-BE" sz="800" dirty="0">
              <a:solidFill>
                <a:srgbClr val="000000"/>
              </a:solidFill>
              <a:highlight>
                <a:srgbClr val="FFFFFF"/>
              </a:highlight>
              <a:latin typeface="Consolas"/>
            </a:endParaRPr>
          </a:p>
          <a:p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</a:t>
            </a:r>
            <a:r>
              <a:rPr lang="fr-BE" sz="8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public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8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void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Roll(</a:t>
            </a:r>
            <a:r>
              <a:rPr lang="fr-BE" sz="8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int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pins)</a:t>
            </a:r>
          </a:p>
          <a:p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{</a:t>
            </a:r>
          </a:p>
          <a:p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</a:t>
            </a:r>
            <a:r>
              <a:rPr lang="fr-BE" sz="8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this</a:t>
            </a:r>
            <a:r>
              <a:rPr lang="fr-BE" sz="8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.rolls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[</a:t>
            </a:r>
            <a:r>
              <a:rPr lang="fr-BE" sz="8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currentRoll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++] = pins;</a:t>
            </a:r>
          </a:p>
          <a:p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}</a:t>
            </a:r>
          </a:p>
          <a:p>
            <a:endParaRPr lang="fr-BE" sz="800" dirty="0">
              <a:solidFill>
                <a:srgbClr val="000000"/>
              </a:solidFill>
              <a:highlight>
                <a:srgbClr val="FFFFFF"/>
              </a:highlight>
              <a:latin typeface="Consolas"/>
            </a:endParaRPr>
          </a:p>
          <a:p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</a:t>
            </a:r>
            <a:r>
              <a:rPr lang="fr-BE" sz="8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public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8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int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Score</a:t>
            </a:r>
          </a:p>
          <a:p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{</a:t>
            </a:r>
          </a:p>
          <a:p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</a:t>
            </a:r>
            <a:r>
              <a:rPr lang="fr-BE" sz="8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get</a:t>
            </a:r>
            <a:endParaRPr lang="fr-BE" sz="800" dirty="0">
              <a:solidFill>
                <a:srgbClr val="000000"/>
              </a:solidFill>
              <a:highlight>
                <a:srgbClr val="FFFFFF"/>
              </a:highlight>
              <a:latin typeface="Consolas"/>
            </a:endParaRPr>
          </a:p>
          <a:p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{</a:t>
            </a:r>
          </a:p>
          <a:p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 </a:t>
            </a:r>
            <a:r>
              <a:rPr lang="fr-BE" sz="8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int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score = 0;</a:t>
            </a:r>
          </a:p>
          <a:p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 </a:t>
            </a:r>
            <a:r>
              <a:rPr lang="fr-BE" sz="8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int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8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frameIndex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= 0;</a:t>
            </a:r>
          </a:p>
          <a:p>
            <a:r>
              <a:rPr lang="nn-NO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 </a:t>
            </a:r>
            <a:r>
              <a:rPr lang="nn-NO" sz="8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for</a:t>
            </a:r>
            <a:r>
              <a:rPr lang="nn-NO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(</a:t>
            </a:r>
            <a:r>
              <a:rPr lang="nn-NO" sz="8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int</a:t>
            </a:r>
            <a:r>
              <a:rPr lang="nn-NO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frame = 0; frame &lt; 10; frame++)</a:t>
            </a:r>
          </a:p>
          <a:p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 {</a:t>
            </a:r>
          </a:p>
          <a:p>
            <a:r>
              <a:rPr lang="fr-BE" sz="800" b="1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    </a:t>
            </a:r>
            <a:r>
              <a:rPr lang="fr-BE" sz="800" b="1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if</a:t>
            </a:r>
            <a:r>
              <a:rPr lang="fr-BE" sz="800" b="1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(</a:t>
            </a:r>
            <a:r>
              <a:rPr lang="fr-BE" sz="800" b="1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rolls</a:t>
            </a:r>
            <a:r>
              <a:rPr lang="fr-BE" sz="800" b="1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[</a:t>
            </a:r>
            <a:r>
              <a:rPr lang="fr-BE" sz="800" b="1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frameIndex</a:t>
            </a:r>
            <a:r>
              <a:rPr lang="fr-BE" sz="800" b="1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] == 10) </a:t>
            </a:r>
            <a:r>
              <a:rPr lang="fr-BE" sz="800" b="1" dirty="0">
                <a:solidFill>
                  <a:srgbClr val="008000"/>
                </a:solidFill>
                <a:highlight>
                  <a:srgbClr val="FFFFFF"/>
                </a:highlight>
                <a:latin typeface="Consolas"/>
              </a:rPr>
              <a:t>//</a:t>
            </a:r>
            <a:r>
              <a:rPr lang="fr-BE" sz="800" b="1" dirty="0" err="1">
                <a:solidFill>
                  <a:srgbClr val="008000"/>
                </a:solidFill>
                <a:highlight>
                  <a:srgbClr val="FFFFFF"/>
                </a:highlight>
                <a:latin typeface="Consolas"/>
              </a:rPr>
              <a:t>strike</a:t>
            </a:r>
            <a:endParaRPr lang="fr-BE" sz="800" b="1" dirty="0">
              <a:solidFill>
                <a:srgbClr val="000000"/>
              </a:solidFill>
              <a:highlight>
                <a:srgbClr val="FFFFFF"/>
              </a:highlight>
              <a:latin typeface="Consolas"/>
            </a:endParaRPr>
          </a:p>
          <a:p>
            <a:r>
              <a:rPr lang="fr-BE" sz="800" b="1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    {</a:t>
            </a:r>
          </a:p>
          <a:p>
            <a:r>
              <a:rPr lang="fr-BE" sz="800" b="1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       score += 10 + </a:t>
            </a:r>
            <a:r>
              <a:rPr lang="fr-BE" sz="800" b="1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rolls</a:t>
            </a:r>
            <a:r>
              <a:rPr lang="fr-BE" sz="800" b="1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[</a:t>
            </a:r>
            <a:r>
              <a:rPr lang="fr-BE" sz="800" b="1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frameIndex</a:t>
            </a:r>
            <a:r>
              <a:rPr lang="fr-BE" sz="800" b="1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+ 1] </a:t>
            </a:r>
            <a:endParaRPr lang="fr-BE" sz="800" b="1" dirty="0" smtClean="0">
              <a:solidFill>
                <a:srgbClr val="000000"/>
              </a:solidFill>
              <a:highlight>
                <a:srgbClr val="FFFFFF"/>
              </a:highlight>
              <a:latin typeface="Consolas"/>
            </a:endParaRPr>
          </a:p>
          <a:p>
            <a:r>
              <a:rPr lang="fr-BE" sz="800" b="1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800" b="1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            + </a:t>
            </a:r>
            <a:r>
              <a:rPr lang="fr-BE" sz="800" b="1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rolls</a:t>
            </a:r>
            <a:r>
              <a:rPr lang="fr-BE" sz="800" b="1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[</a:t>
            </a:r>
            <a:r>
              <a:rPr lang="fr-BE" sz="800" b="1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frameIndex</a:t>
            </a:r>
            <a:r>
              <a:rPr lang="fr-BE" sz="800" b="1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+ 2];</a:t>
            </a:r>
          </a:p>
          <a:p>
            <a:r>
              <a:rPr lang="fr-BE" sz="800" b="1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       </a:t>
            </a:r>
            <a:r>
              <a:rPr lang="fr-BE" sz="800" b="1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frameIndex</a:t>
            </a:r>
            <a:r>
              <a:rPr lang="fr-BE" sz="800" b="1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++;</a:t>
            </a:r>
          </a:p>
          <a:p>
            <a:r>
              <a:rPr lang="fr-BE" sz="800" b="1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    }</a:t>
            </a:r>
          </a:p>
          <a:p>
            <a:r>
              <a:rPr lang="fr-BE" sz="800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    </a:t>
            </a:r>
            <a:r>
              <a:rPr lang="fr-BE" sz="800" dirty="0" err="1" smtClean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else</a:t>
            </a:r>
            <a:r>
              <a:rPr lang="fr-BE" sz="800" dirty="0" smtClean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 if</a:t>
            </a:r>
            <a:r>
              <a:rPr lang="fr-BE" sz="800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</a:t>
            </a:r>
            <a:r>
              <a:rPr lang="fr-BE" sz="8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IsSpare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</a:t>
            </a:r>
            <a:r>
              <a:rPr lang="fr-BE" sz="8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frameIndex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))</a:t>
            </a:r>
          </a:p>
          <a:p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    {</a:t>
            </a:r>
          </a:p>
          <a:p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       score += 10 + </a:t>
            </a:r>
            <a:r>
              <a:rPr lang="fr-BE" sz="8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rolls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[</a:t>
            </a:r>
            <a:r>
              <a:rPr lang="fr-BE" sz="8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frameIndex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+ 2];</a:t>
            </a:r>
          </a:p>
          <a:p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       </a:t>
            </a:r>
            <a:r>
              <a:rPr lang="fr-BE" sz="8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frameIndex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+= 2;</a:t>
            </a:r>
          </a:p>
          <a:p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    }</a:t>
            </a:r>
          </a:p>
          <a:p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    </a:t>
            </a:r>
            <a:r>
              <a:rPr lang="fr-BE" sz="8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else</a:t>
            </a:r>
            <a:endParaRPr lang="fr-BE" sz="800" dirty="0">
              <a:solidFill>
                <a:srgbClr val="000000"/>
              </a:solidFill>
              <a:highlight>
                <a:srgbClr val="FFFFFF"/>
              </a:highlight>
              <a:latin typeface="Consolas"/>
            </a:endParaRPr>
          </a:p>
          <a:p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    {</a:t>
            </a:r>
          </a:p>
          <a:p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       score += </a:t>
            </a:r>
            <a:r>
              <a:rPr lang="fr-BE" sz="8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rolls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[</a:t>
            </a:r>
            <a:r>
              <a:rPr lang="fr-BE" sz="8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frameIndex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] + </a:t>
            </a:r>
            <a:r>
              <a:rPr lang="fr-BE" sz="8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rolls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[</a:t>
            </a:r>
            <a:r>
              <a:rPr lang="fr-BE" sz="8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frameIndex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+ 1];</a:t>
            </a:r>
          </a:p>
          <a:p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       </a:t>
            </a:r>
            <a:r>
              <a:rPr lang="fr-BE" sz="8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frameIndex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+= 2;</a:t>
            </a:r>
          </a:p>
          <a:p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    }</a:t>
            </a:r>
          </a:p>
          <a:p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 }</a:t>
            </a:r>
          </a:p>
          <a:p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 </a:t>
            </a:r>
            <a:r>
              <a:rPr lang="fr-BE" sz="8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return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score;</a:t>
            </a:r>
          </a:p>
          <a:p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}</a:t>
            </a:r>
          </a:p>
          <a:p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}</a:t>
            </a:r>
          </a:p>
          <a:p>
            <a:endParaRPr lang="fr-BE" sz="800" dirty="0">
              <a:solidFill>
                <a:srgbClr val="000000"/>
              </a:solidFill>
              <a:highlight>
                <a:srgbClr val="FFFFFF"/>
              </a:highlight>
              <a:latin typeface="Consolas"/>
            </a:endParaRPr>
          </a:p>
          <a:p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</a:t>
            </a:r>
            <a:r>
              <a:rPr lang="fr-BE" sz="8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private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8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bool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8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IsSpare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</a:t>
            </a:r>
            <a:r>
              <a:rPr lang="fr-BE" sz="8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int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8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frameIndex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)</a:t>
            </a:r>
          </a:p>
          <a:p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{</a:t>
            </a:r>
          </a:p>
          <a:p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</a:t>
            </a:r>
            <a:r>
              <a:rPr lang="fr-BE" sz="8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return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8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rolls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[</a:t>
            </a:r>
            <a:r>
              <a:rPr lang="fr-BE" sz="8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frameIndex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] </a:t>
            </a:r>
          </a:p>
          <a:p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     + </a:t>
            </a:r>
            <a:r>
              <a:rPr lang="fr-BE" sz="8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rolls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[</a:t>
            </a:r>
            <a:r>
              <a:rPr lang="fr-BE" sz="8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frameIndex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+ 1] == 10;</a:t>
            </a:r>
          </a:p>
          <a:p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}</a:t>
            </a:r>
          </a:p>
          <a:p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}</a:t>
            </a:r>
          </a:p>
        </p:txBody>
      </p:sp>
      <p:sp>
        <p:nvSpPr>
          <p:cNvPr id="116742" name="Text Box 6"/>
          <p:cNvSpPr txBox="1">
            <a:spLocks noChangeArrowheads="1"/>
          </p:cNvSpPr>
          <p:nvPr/>
        </p:nvSpPr>
        <p:spPr bwMode="auto">
          <a:xfrm>
            <a:off x="152400" y="228600"/>
            <a:ext cx="2209800" cy="558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buFontTx/>
              <a:buChar char="-"/>
            </a:pPr>
            <a:r>
              <a:rPr lang="en-US" sz="1000">
                <a:latin typeface="Bradley Hand ITC" pitchFamily="66" charset="0"/>
              </a:rPr>
              <a:t>ugly comment in testOneStrike.</a:t>
            </a:r>
          </a:p>
          <a:p>
            <a:pPr>
              <a:buFontTx/>
              <a:buChar char="-"/>
            </a:pPr>
            <a:r>
              <a:rPr lang="en-US" sz="1000">
                <a:latin typeface="Bradley Hand ITC" pitchFamily="66" charset="0"/>
              </a:rPr>
              <a:t>ugly comment in conditional.</a:t>
            </a:r>
          </a:p>
          <a:p>
            <a:pPr>
              <a:buFontTx/>
              <a:buChar char="-"/>
            </a:pPr>
            <a:r>
              <a:rPr lang="en-US" sz="1000">
                <a:latin typeface="Bradley Hand ITC" pitchFamily="66" charset="0"/>
              </a:rPr>
              <a:t>ugly expressions.</a:t>
            </a:r>
          </a:p>
        </p:txBody>
      </p:sp>
      <p:sp>
        <p:nvSpPr>
          <p:cNvPr id="116746" name="Freeform 10"/>
          <p:cNvSpPr>
            <a:spLocks/>
          </p:cNvSpPr>
          <p:nvPr/>
        </p:nvSpPr>
        <p:spPr bwMode="auto">
          <a:xfrm>
            <a:off x="7162800" y="3294063"/>
            <a:ext cx="725488" cy="515937"/>
          </a:xfrm>
          <a:custGeom>
            <a:avLst/>
            <a:gdLst>
              <a:gd name="T0" fmla="*/ 159 w 457"/>
              <a:gd name="T1" fmla="*/ 60 h 325"/>
              <a:gd name="T2" fmla="*/ 67 w 457"/>
              <a:gd name="T3" fmla="*/ 83 h 325"/>
              <a:gd name="T4" fmla="*/ 43 w 457"/>
              <a:gd name="T5" fmla="*/ 116 h 325"/>
              <a:gd name="T6" fmla="*/ 15 w 457"/>
              <a:gd name="T7" fmla="*/ 144 h 325"/>
              <a:gd name="T8" fmla="*/ 2 w 457"/>
              <a:gd name="T9" fmla="*/ 171 h 325"/>
              <a:gd name="T10" fmla="*/ 6 w 457"/>
              <a:gd name="T11" fmla="*/ 246 h 325"/>
              <a:gd name="T12" fmla="*/ 94 w 457"/>
              <a:gd name="T13" fmla="*/ 302 h 325"/>
              <a:gd name="T14" fmla="*/ 141 w 457"/>
              <a:gd name="T15" fmla="*/ 325 h 325"/>
              <a:gd name="T16" fmla="*/ 220 w 457"/>
              <a:gd name="T17" fmla="*/ 320 h 325"/>
              <a:gd name="T18" fmla="*/ 331 w 457"/>
              <a:gd name="T19" fmla="*/ 288 h 325"/>
              <a:gd name="T20" fmla="*/ 378 w 457"/>
              <a:gd name="T21" fmla="*/ 264 h 325"/>
              <a:gd name="T22" fmla="*/ 457 w 457"/>
              <a:gd name="T23" fmla="*/ 181 h 325"/>
              <a:gd name="T24" fmla="*/ 452 w 457"/>
              <a:gd name="T25" fmla="*/ 139 h 325"/>
              <a:gd name="T26" fmla="*/ 387 w 457"/>
              <a:gd name="T27" fmla="*/ 83 h 325"/>
              <a:gd name="T28" fmla="*/ 262 w 457"/>
              <a:gd name="T29" fmla="*/ 18 h 325"/>
              <a:gd name="T30" fmla="*/ 234 w 457"/>
              <a:gd name="T31" fmla="*/ 9 h 325"/>
              <a:gd name="T32" fmla="*/ 192 w 457"/>
              <a:gd name="T33" fmla="*/ 0 h 325"/>
              <a:gd name="T34" fmla="*/ 99 w 457"/>
              <a:gd name="T35" fmla="*/ 32 h 325"/>
              <a:gd name="T36" fmla="*/ 90 w 457"/>
              <a:gd name="T37" fmla="*/ 60 h 325"/>
              <a:gd name="T38" fmla="*/ 85 w 457"/>
              <a:gd name="T39" fmla="*/ 74 h 3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457" h="325">
                <a:moveTo>
                  <a:pt x="159" y="60"/>
                </a:moveTo>
                <a:cubicBezTo>
                  <a:pt x="101" y="65"/>
                  <a:pt x="107" y="63"/>
                  <a:pt x="67" y="83"/>
                </a:cubicBezTo>
                <a:cubicBezTo>
                  <a:pt x="59" y="94"/>
                  <a:pt x="51" y="105"/>
                  <a:pt x="43" y="116"/>
                </a:cubicBezTo>
                <a:cubicBezTo>
                  <a:pt x="35" y="127"/>
                  <a:pt x="15" y="144"/>
                  <a:pt x="15" y="144"/>
                </a:cubicBezTo>
                <a:cubicBezTo>
                  <a:pt x="12" y="154"/>
                  <a:pt x="3" y="161"/>
                  <a:pt x="2" y="171"/>
                </a:cubicBezTo>
                <a:cubicBezTo>
                  <a:pt x="1" y="196"/>
                  <a:pt x="0" y="222"/>
                  <a:pt x="6" y="246"/>
                </a:cubicBezTo>
                <a:cubicBezTo>
                  <a:pt x="11" y="267"/>
                  <a:pt x="76" y="294"/>
                  <a:pt x="94" y="302"/>
                </a:cubicBezTo>
                <a:cubicBezTo>
                  <a:pt x="110" y="316"/>
                  <a:pt x="119" y="320"/>
                  <a:pt x="141" y="325"/>
                </a:cubicBezTo>
                <a:cubicBezTo>
                  <a:pt x="167" y="323"/>
                  <a:pt x="194" y="323"/>
                  <a:pt x="220" y="320"/>
                </a:cubicBezTo>
                <a:cubicBezTo>
                  <a:pt x="258" y="316"/>
                  <a:pt x="294" y="296"/>
                  <a:pt x="331" y="288"/>
                </a:cubicBezTo>
                <a:cubicBezTo>
                  <a:pt x="364" y="265"/>
                  <a:pt x="348" y="272"/>
                  <a:pt x="378" y="264"/>
                </a:cubicBezTo>
                <a:cubicBezTo>
                  <a:pt x="417" y="239"/>
                  <a:pt x="441" y="227"/>
                  <a:pt x="457" y="181"/>
                </a:cubicBezTo>
                <a:cubicBezTo>
                  <a:pt x="455" y="167"/>
                  <a:pt x="456" y="152"/>
                  <a:pt x="452" y="139"/>
                </a:cubicBezTo>
                <a:cubicBezTo>
                  <a:pt x="443" y="111"/>
                  <a:pt x="408" y="97"/>
                  <a:pt x="387" y="83"/>
                </a:cubicBezTo>
                <a:cubicBezTo>
                  <a:pt x="341" y="53"/>
                  <a:pt x="318" y="26"/>
                  <a:pt x="262" y="18"/>
                </a:cubicBezTo>
                <a:cubicBezTo>
                  <a:pt x="253" y="15"/>
                  <a:pt x="244" y="11"/>
                  <a:pt x="234" y="9"/>
                </a:cubicBezTo>
                <a:cubicBezTo>
                  <a:pt x="220" y="6"/>
                  <a:pt x="192" y="0"/>
                  <a:pt x="192" y="0"/>
                </a:cubicBezTo>
                <a:cubicBezTo>
                  <a:pt x="141" y="5"/>
                  <a:pt x="141" y="21"/>
                  <a:pt x="99" y="32"/>
                </a:cubicBezTo>
                <a:cubicBezTo>
                  <a:pt x="86" y="70"/>
                  <a:pt x="102" y="22"/>
                  <a:pt x="90" y="60"/>
                </a:cubicBezTo>
                <a:cubicBezTo>
                  <a:pt x="88" y="65"/>
                  <a:pt x="85" y="74"/>
                  <a:pt x="85" y="74"/>
                </a:cubicBezTo>
              </a:path>
            </a:pathLst>
          </a:custGeom>
          <a:noFill/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BE"/>
          </a:p>
        </p:txBody>
      </p:sp>
      <p:sp>
        <p:nvSpPr>
          <p:cNvPr id="116747" name="Rectangle 11"/>
          <p:cNvSpPr>
            <a:spLocks noChangeArrowheads="1"/>
          </p:cNvSpPr>
          <p:nvPr/>
        </p:nvSpPr>
        <p:spPr bwMode="auto">
          <a:xfrm>
            <a:off x="228600" y="6553200"/>
            <a:ext cx="4419600" cy="304800"/>
          </a:xfrm>
          <a:prstGeom prst="rect">
            <a:avLst/>
          </a:prstGeom>
          <a:solidFill>
            <a:srgbClr val="33CC33"/>
          </a:solidFill>
          <a:ln w="9525">
            <a:solidFill>
              <a:srgbClr val="33CC33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BE"/>
          </a:p>
        </p:txBody>
      </p:sp>
      <p:sp>
        <p:nvSpPr>
          <p:cNvPr id="116748" name="Freeform 12"/>
          <p:cNvSpPr>
            <a:spLocks/>
          </p:cNvSpPr>
          <p:nvPr/>
        </p:nvSpPr>
        <p:spPr bwMode="auto">
          <a:xfrm>
            <a:off x="5965825" y="3460750"/>
            <a:ext cx="1651000" cy="2025650"/>
          </a:xfrm>
          <a:custGeom>
            <a:avLst/>
            <a:gdLst>
              <a:gd name="T0" fmla="*/ 228 w 1040"/>
              <a:gd name="T1" fmla="*/ 22 h 1276"/>
              <a:gd name="T2" fmla="*/ 97 w 1040"/>
              <a:gd name="T3" fmla="*/ 12 h 1276"/>
              <a:gd name="T4" fmla="*/ 51 w 1040"/>
              <a:gd name="T5" fmla="*/ 54 h 1276"/>
              <a:gd name="T6" fmla="*/ 0 w 1040"/>
              <a:gd name="T7" fmla="*/ 142 h 1276"/>
              <a:gd name="T8" fmla="*/ 5 w 1040"/>
              <a:gd name="T9" fmla="*/ 370 h 1276"/>
              <a:gd name="T10" fmla="*/ 32 w 1040"/>
              <a:gd name="T11" fmla="*/ 505 h 1276"/>
              <a:gd name="T12" fmla="*/ 28 w 1040"/>
              <a:gd name="T13" fmla="*/ 1081 h 1276"/>
              <a:gd name="T14" fmla="*/ 37 w 1040"/>
              <a:gd name="T15" fmla="*/ 1109 h 1276"/>
              <a:gd name="T16" fmla="*/ 79 w 1040"/>
              <a:gd name="T17" fmla="*/ 1146 h 1276"/>
              <a:gd name="T18" fmla="*/ 209 w 1040"/>
              <a:gd name="T19" fmla="*/ 1257 h 1276"/>
              <a:gd name="T20" fmla="*/ 265 w 1040"/>
              <a:gd name="T21" fmla="*/ 1276 h 1276"/>
              <a:gd name="T22" fmla="*/ 358 w 1040"/>
              <a:gd name="T23" fmla="*/ 1257 h 1276"/>
              <a:gd name="T24" fmla="*/ 697 w 1040"/>
              <a:gd name="T25" fmla="*/ 1262 h 1276"/>
              <a:gd name="T26" fmla="*/ 952 w 1040"/>
              <a:gd name="T27" fmla="*/ 1225 h 1276"/>
              <a:gd name="T28" fmla="*/ 1027 w 1040"/>
              <a:gd name="T29" fmla="*/ 1174 h 1276"/>
              <a:gd name="T30" fmla="*/ 971 w 1040"/>
              <a:gd name="T31" fmla="*/ 760 h 1276"/>
              <a:gd name="T32" fmla="*/ 910 w 1040"/>
              <a:gd name="T33" fmla="*/ 584 h 1276"/>
              <a:gd name="T34" fmla="*/ 831 w 1040"/>
              <a:gd name="T35" fmla="*/ 342 h 1276"/>
              <a:gd name="T36" fmla="*/ 794 w 1040"/>
              <a:gd name="T37" fmla="*/ 221 h 1276"/>
              <a:gd name="T38" fmla="*/ 599 w 1040"/>
              <a:gd name="T39" fmla="*/ 8 h 1276"/>
              <a:gd name="T40" fmla="*/ 404 w 1040"/>
              <a:gd name="T41" fmla="*/ 12 h 1276"/>
              <a:gd name="T42" fmla="*/ 293 w 1040"/>
              <a:gd name="T43" fmla="*/ 45 h 1276"/>
              <a:gd name="T44" fmla="*/ 195 w 1040"/>
              <a:gd name="T45" fmla="*/ 31 h 12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</a:cxnLst>
            <a:rect l="0" t="0" r="r" b="b"/>
            <a:pathLst>
              <a:path w="1040" h="1276">
                <a:moveTo>
                  <a:pt x="228" y="22"/>
                </a:moveTo>
                <a:cubicBezTo>
                  <a:pt x="186" y="0"/>
                  <a:pt x="145" y="10"/>
                  <a:pt x="97" y="12"/>
                </a:cubicBezTo>
                <a:cubicBezTo>
                  <a:pt x="61" y="49"/>
                  <a:pt x="78" y="37"/>
                  <a:pt x="51" y="54"/>
                </a:cubicBezTo>
                <a:cubicBezTo>
                  <a:pt x="32" y="83"/>
                  <a:pt x="16" y="111"/>
                  <a:pt x="0" y="142"/>
                </a:cubicBezTo>
                <a:cubicBezTo>
                  <a:pt x="2" y="218"/>
                  <a:pt x="0" y="294"/>
                  <a:pt x="5" y="370"/>
                </a:cubicBezTo>
                <a:cubicBezTo>
                  <a:pt x="8" y="413"/>
                  <a:pt x="28" y="460"/>
                  <a:pt x="32" y="505"/>
                </a:cubicBezTo>
                <a:cubicBezTo>
                  <a:pt x="31" y="697"/>
                  <a:pt x="28" y="889"/>
                  <a:pt x="28" y="1081"/>
                </a:cubicBezTo>
                <a:cubicBezTo>
                  <a:pt x="28" y="1083"/>
                  <a:pt x="36" y="1107"/>
                  <a:pt x="37" y="1109"/>
                </a:cubicBezTo>
                <a:cubicBezTo>
                  <a:pt x="48" y="1125"/>
                  <a:pt x="67" y="1130"/>
                  <a:pt x="79" y="1146"/>
                </a:cubicBezTo>
                <a:cubicBezTo>
                  <a:pt x="121" y="1201"/>
                  <a:pt x="138" y="1237"/>
                  <a:pt x="209" y="1257"/>
                </a:cubicBezTo>
                <a:cubicBezTo>
                  <a:pt x="225" y="1268"/>
                  <a:pt x="265" y="1276"/>
                  <a:pt x="265" y="1276"/>
                </a:cubicBezTo>
                <a:cubicBezTo>
                  <a:pt x="295" y="1264"/>
                  <a:pt x="326" y="1264"/>
                  <a:pt x="358" y="1257"/>
                </a:cubicBezTo>
                <a:cubicBezTo>
                  <a:pt x="476" y="1263"/>
                  <a:pt x="575" y="1265"/>
                  <a:pt x="697" y="1262"/>
                </a:cubicBezTo>
                <a:cubicBezTo>
                  <a:pt x="784" y="1257"/>
                  <a:pt x="866" y="1240"/>
                  <a:pt x="952" y="1225"/>
                </a:cubicBezTo>
                <a:cubicBezTo>
                  <a:pt x="977" y="1207"/>
                  <a:pt x="1004" y="1195"/>
                  <a:pt x="1027" y="1174"/>
                </a:cubicBezTo>
                <a:cubicBezTo>
                  <a:pt x="1040" y="1033"/>
                  <a:pt x="1008" y="894"/>
                  <a:pt x="971" y="760"/>
                </a:cubicBezTo>
                <a:cubicBezTo>
                  <a:pt x="962" y="691"/>
                  <a:pt x="945" y="643"/>
                  <a:pt x="910" y="584"/>
                </a:cubicBezTo>
                <a:cubicBezTo>
                  <a:pt x="888" y="493"/>
                  <a:pt x="867" y="427"/>
                  <a:pt x="831" y="342"/>
                </a:cubicBezTo>
                <a:cubicBezTo>
                  <a:pt x="825" y="301"/>
                  <a:pt x="810" y="259"/>
                  <a:pt x="794" y="221"/>
                </a:cubicBezTo>
                <a:cubicBezTo>
                  <a:pt x="778" y="96"/>
                  <a:pt x="732" y="27"/>
                  <a:pt x="599" y="8"/>
                </a:cubicBezTo>
                <a:cubicBezTo>
                  <a:pt x="534" y="9"/>
                  <a:pt x="469" y="5"/>
                  <a:pt x="404" y="12"/>
                </a:cubicBezTo>
                <a:cubicBezTo>
                  <a:pt x="382" y="14"/>
                  <a:pt x="322" y="39"/>
                  <a:pt x="293" y="45"/>
                </a:cubicBezTo>
                <a:cubicBezTo>
                  <a:pt x="291" y="45"/>
                  <a:pt x="213" y="49"/>
                  <a:pt x="195" y="31"/>
                </a:cubicBezTo>
              </a:path>
            </a:pathLst>
          </a:custGeom>
          <a:noFill/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B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 Fourth test.</a:t>
            </a:r>
          </a:p>
        </p:txBody>
      </p:sp>
      <p:sp>
        <p:nvSpPr>
          <p:cNvPr id="118787" name="Text Box 3"/>
          <p:cNvSpPr txBox="1">
            <a:spLocks noChangeArrowheads="1"/>
          </p:cNvSpPr>
          <p:nvPr/>
        </p:nvSpPr>
        <p:spPr bwMode="auto">
          <a:xfrm>
            <a:off x="304800" y="1143000"/>
            <a:ext cx="4038600" cy="53860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lvl="0"/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[</a:t>
            </a:r>
            <a:r>
              <a:rPr lang="fr-BE" sz="800" dirty="0" err="1">
                <a:solidFill>
                  <a:srgbClr val="2B91AF"/>
                </a:solidFill>
                <a:highlight>
                  <a:srgbClr val="FFFFFF"/>
                </a:highlight>
                <a:latin typeface="Consolas"/>
              </a:rPr>
              <a:t>TestClass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]</a:t>
            </a:r>
          </a:p>
          <a:p>
            <a:pPr lvl="0"/>
            <a:r>
              <a:rPr lang="fr-BE" sz="8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public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8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class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800" dirty="0" err="1">
                <a:solidFill>
                  <a:srgbClr val="2B91AF"/>
                </a:solidFill>
                <a:highlight>
                  <a:srgbClr val="FFFFFF"/>
                </a:highlight>
                <a:latin typeface="Consolas"/>
              </a:rPr>
              <a:t>GameTest</a:t>
            </a:r>
            <a:endParaRPr lang="fr-BE" sz="800" dirty="0">
              <a:solidFill>
                <a:srgbClr val="000000"/>
              </a:solidFill>
              <a:highlight>
                <a:srgbClr val="FFFFFF"/>
              </a:highlight>
              <a:latin typeface="Consolas"/>
            </a:endParaRPr>
          </a:p>
          <a:p>
            <a:pPr lvl="0"/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{</a:t>
            </a:r>
          </a:p>
          <a:p>
            <a:pPr lvl="0"/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800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(...)</a:t>
            </a:r>
          </a:p>
          <a:p>
            <a:pPr lvl="0"/>
            <a:r>
              <a:rPr lang="en-US" sz="800" dirty="0" smtClean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   </a:t>
            </a:r>
            <a:r>
              <a:rPr lang="en-US" sz="8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private</a:t>
            </a:r>
            <a:r>
              <a:rPr lang="en-US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en-US" sz="8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void</a:t>
            </a:r>
            <a:r>
              <a:rPr lang="en-US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en-US" sz="8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RollMany</a:t>
            </a:r>
            <a:r>
              <a:rPr lang="en-US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</a:t>
            </a:r>
            <a:r>
              <a:rPr lang="en-US" sz="8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int</a:t>
            </a:r>
            <a:r>
              <a:rPr lang="en-US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n, </a:t>
            </a:r>
            <a:r>
              <a:rPr lang="en-US" sz="8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int</a:t>
            </a:r>
            <a:r>
              <a:rPr lang="en-US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pins)</a:t>
            </a:r>
          </a:p>
          <a:p>
            <a:pPr lvl="0"/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{</a:t>
            </a:r>
          </a:p>
          <a:p>
            <a:pPr lvl="0"/>
            <a:r>
              <a:rPr lang="nn-NO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</a:t>
            </a:r>
            <a:r>
              <a:rPr lang="nn-NO" sz="8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for</a:t>
            </a:r>
            <a:r>
              <a:rPr lang="nn-NO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(</a:t>
            </a:r>
            <a:r>
              <a:rPr lang="nn-NO" sz="8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int</a:t>
            </a:r>
            <a:r>
              <a:rPr lang="nn-NO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i = 0; i &lt; n; i++)</a:t>
            </a:r>
          </a:p>
          <a:p>
            <a:pPr lvl="0"/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 </a:t>
            </a:r>
            <a:r>
              <a:rPr lang="fr-BE" sz="8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game.Roll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(pins);</a:t>
            </a:r>
          </a:p>
          <a:p>
            <a:pPr lvl="0"/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}</a:t>
            </a:r>
          </a:p>
          <a:p>
            <a:pPr lvl="0"/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[</a:t>
            </a:r>
            <a:r>
              <a:rPr lang="fr-BE" sz="800" dirty="0" err="1">
                <a:solidFill>
                  <a:srgbClr val="2B91AF"/>
                </a:solidFill>
                <a:highlight>
                  <a:srgbClr val="FFFFFF"/>
                </a:highlight>
                <a:latin typeface="Consolas"/>
              </a:rPr>
              <a:t>TestMethod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]</a:t>
            </a:r>
          </a:p>
          <a:p>
            <a:pPr lvl="0"/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</a:t>
            </a:r>
            <a:r>
              <a:rPr lang="fr-BE" sz="8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public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8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void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8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GutterGameTest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()</a:t>
            </a:r>
          </a:p>
          <a:p>
            <a:pPr lvl="0"/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{</a:t>
            </a:r>
          </a:p>
          <a:p>
            <a:pPr lvl="0"/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</a:t>
            </a:r>
            <a:r>
              <a:rPr lang="fr-BE" sz="8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RollMany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(20, 0);</a:t>
            </a:r>
          </a:p>
          <a:p>
            <a:pPr lvl="0"/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</a:t>
            </a:r>
            <a:r>
              <a:rPr lang="fr-BE" sz="800" dirty="0" err="1">
                <a:solidFill>
                  <a:srgbClr val="2B91AF"/>
                </a:solidFill>
                <a:highlight>
                  <a:srgbClr val="FFFFFF"/>
                </a:highlight>
                <a:latin typeface="Consolas"/>
              </a:rPr>
              <a:t>Assert</a:t>
            </a:r>
            <a:r>
              <a:rPr lang="fr-BE" sz="8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.AreEqual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(0, </a:t>
            </a:r>
            <a:r>
              <a:rPr lang="fr-BE" sz="8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game.Score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);</a:t>
            </a:r>
          </a:p>
          <a:p>
            <a:pPr lvl="0"/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}</a:t>
            </a:r>
          </a:p>
          <a:p>
            <a:pPr lvl="0"/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[</a:t>
            </a:r>
            <a:r>
              <a:rPr lang="fr-BE" sz="800" dirty="0" err="1">
                <a:solidFill>
                  <a:srgbClr val="2B91AF"/>
                </a:solidFill>
                <a:highlight>
                  <a:srgbClr val="FFFFFF"/>
                </a:highlight>
                <a:latin typeface="Consolas"/>
              </a:rPr>
              <a:t>TestMethod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]</a:t>
            </a:r>
          </a:p>
          <a:p>
            <a:pPr lvl="0"/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</a:t>
            </a:r>
            <a:r>
              <a:rPr lang="fr-BE" sz="8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public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8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void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8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TestAllOnes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()</a:t>
            </a:r>
          </a:p>
          <a:p>
            <a:pPr lvl="0"/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{</a:t>
            </a:r>
          </a:p>
          <a:p>
            <a:pPr lvl="0"/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</a:t>
            </a:r>
            <a:r>
              <a:rPr lang="fr-BE" sz="8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RollMany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(20, 1);</a:t>
            </a:r>
          </a:p>
          <a:p>
            <a:pPr lvl="0"/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</a:t>
            </a:r>
            <a:r>
              <a:rPr lang="fr-BE" sz="800" dirty="0" err="1">
                <a:solidFill>
                  <a:srgbClr val="2B91AF"/>
                </a:solidFill>
                <a:highlight>
                  <a:srgbClr val="FFFFFF"/>
                </a:highlight>
                <a:latin typeface="Consolas"/>
              </a:rPr>
              <a:t>Assert</a:t>
            </a:r>
            <a:r>
              <a:rPr lang="fr-BE" sz="8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.AreEqual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(20, </a:t>
            </a:r>
            <a:r>
              <a:rPr lang="fr-BE" sz="8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game.Score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);</a:t>
            </a:r>
          </a:p>
          <a:p>
            <a:pPr lvl="0"/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}</a:t>
            </a:r>
          </a:p>
          <a:p>
            <a:pPr lvl="0"/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[</a:t>
            </a:r>
            <a:r>
              <a:rPr lang="fr-BE" sz="800" dirty="0" err="1">
                <a:solidFill>
                  <a:srgbClr val="2B91AF"/>
                </a:solidFill>
                <a:highlight>
                  <a:srgbClr val="FFFFFF"/>
                </a:highlight>
                <a:latin typeface="Consolas"/>
              </a:rPr>
              <a:t>TestMethod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]</a:t>
            </a:r>
          </a:p>
          <a:p>
            <a:pPr lvl="0"/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</a:t>
            </a:r>
            <a:r>
              <a:rPr lang="fr-BE" sz="8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public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8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void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8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TestOneSpare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()</a:t>
            </a:r>
          </a:p>
          <a:p>
            <a:pPr lvl="0"/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{</a:t>
            </a:r>
          </a:p>
          <a:p>
            <a:pPr lvl="0"/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</a:t>
            </a:r>
            <a:r>
              <a:rPr lang="fr-BE" sz="8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RollSpare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();</a:t>
            </a:r>
          </a:p>
          <a:p>
            <a:pPr lvl="0"/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</a:t>
            </a:r>
            <a:r>
              <a:rPr lang="fr-BE" sz="8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game.Roll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(3);</a:t>
            </a:r>
          </a:p>
          <a:p>
            <a:pPr lvl="0"/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</a:t>
            </a:r>
            <a:r>
              <a:rPr lang="fr-BE" sz="8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RollMany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(17, 0);</a:t>
            </a:r>
          </a:p>
          <a:p>
            <a:pPr lvl="0"/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</a:t>
            </a:r>
            <a:r>
              <a:rPr lang="fr-BE" sz="800" dirty="0" err="1">
                <a:solidFill>
                  <a:srgbClr val="2B91AF"/>
                </a:solidFill>
                <a:highlight>
                  <a:srgbClr val="FFFFFF"/>
                </a:highlight>
                <a:latin typeface="Consolas"/>
              </a:rPr>
              <a:t>Assert</a:t>
            </a:r>
            <a:r>
              <a:rPr lang="fr-BE" sz="8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.AreEqual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(16, </a:t>
            </a:r>
            <a:r>
              <a:rPr lang="fr-BE" sz="8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game.Score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);</a:t>
            </a:r>
          </a:p>
          <a:p>
            <a:pPr lvl="0"/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}</a:t>
            </a:r>
          </a:p>
          <a:p>
            <a:pPr lvl="0"/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[</a:t>
            </a:r>
            <a:r>
              <a:rPr lang="fr-BE" sz="800" dirty="0" err="1">
                <a:solidFill>
                  <a:srgbClr val="2B91AF"/>
                </a:solidFill>
                <a:highlight>
                  <a:srgbClr val="FFFFFF"/>
                </a:highlight>
                <a:latin typeface="Consolas"/>
              </a:rPr>
              <a:t>TestMethod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]</a:t>
            </a:r>
          </a:p>
          <a:p>
            <a:pPr lvl="0"/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</a:t>
            </a:r>
            <a:r>
              <a:rPr lang="fr-BE" sz="8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public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8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void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8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TestOneStrike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()</a:t>
            </a:r>
          </a:p>
          <a:p>
            <a:pPr lvl="0"/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{</a:t>
            </a:r>
          </a:p>
          <a:p>
            <a:pPr lvl="0"/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</a:t>
            </a:r>
            <a:r>
              <a:rPr lang="fr-BE" sz="8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game.Roll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(10); </a:t>
            </a:r>
            <a:r>
              <a:rPr lang="fr-BE" sz="800" dirty="0">
                <a:solidFill>
                  <a:srgbClr val="008000"/>
                </a:solidFill>
                <a:highlight>
                  <a:srgbClr val="FFFFFF"/>
                </a:highlight>
                <a:latin typeface="Consolas"/>
              </a:rPr>
              <a:t>//Strike</a:t>
            </a:r>
            <a:endParaRPr lang="fr-BE" sz="800" dirty="0">
              <a:solidFill>
                <a:srgbClr val="000000"/>
              </a:solidFill>
              <a:highlight>
                <a:srgbClr val="FFFFFF"/>
              </a:highlight>
              <a:latin typeface="Consolas"/>
            </a:endParaRPr>
          </a:p>
          <a:p>
            <a:pPr lvl="0"/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</a:t>
            </a:r>
            <a:r>
              <a:rPr lang="fr-BE" sz="8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game.Roll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(3);</a:t>
            </a:r>
          </a:p>
          <a:p>
            <a:pPr lvl="0"/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</a:t>
            </a:r>
            <a:r>
              <a:rPr lang="fr-BE" sz="8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game.Roll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(4);</a:t>
            </a:r>
          </a:p>
          <a:p>
            <a:pPr lvl="0"/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</a:t>
            </a:r>
            <a:r>
              <a:rPr lang="fr-BE" sz="8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RollMany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(16, 0);</a:t>
            </a:r>
          </a:p>
          <a:p>
            <a:pPr lvl="0"/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</a:t>
            </a:r>
            <a:r>
              <a:rPr lang="fr-BE" sz="800" dirty="0" err="1">
                <a:solidFill>
                  <a:srgbClr val="2B91AF"/>
                </a:solidFill>
                <a:highlight>
                  <a:srgbClr val="FFFFFF"/>
                </a:highlight>
                <a:latin typeface="Consolas"/>
              </a:rPr>
              <a:t>Assert</a:t>
            </a:r>
            <a:r>
              <a:rPr lang="fr-BE" sz="8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.AreEqual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(24, </a:t>
            </a:r>
            <a:r>
              <a:rPr lang="fr-BE" sz="8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game.Score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);</a:t>
            </a:r>
          </a:p>
          <a:p>
            <a:pPr lvl="0"/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}</a:t>
            </a:r>
          </a:p>
          <a:p>
            <a:pPr lvl="0"/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</a:t>
            </a:r>
            <a:r>
              <a:rPr lang="fr-BE" sz="8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private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8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void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8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RollSpare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()</a:t>
            </a:r>
          </a:p>
          <a:p>
            <a:pPr lvl="0"/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{</a:t>
            </a:r>
          </a:p>
          <a:p>
            <a:pPr lvl="0"/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</a:t>
            </a:r>
            <a:r>
              <a:rPr lang="fr-BE" sz="8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game.Roll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(5);</a:t>
            </a:r>
          </a:p>
          <a:p>
            <a:pPr lvl="0"/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</a:t>
            </a:r>
            <a:r>
              <a:rPr lang="fr-BE" sz="8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game.Roll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(5);</a:t>
            </a:r>
          </a:p>
          <a:p>
            <a:pPr lvl="0"/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}</a:t>
            </a:r>
          </a:p>
        </p:txBody>
      </p:sp>
      <p:sp>
        <p:nvSpPr>
          <p:cNvPr id="118788" name="Line 4"/>
          <p:cNvSpPr>
            <a:spLocks noChangeShapeType="1"/>
          </p:cNvSpPr>
          <p:nvPr/>
        </p:nvSpPr>
        <p:spPr bwMode="auto">
          <a:xfrm>
            <a:off x="4724400" y="1219200"/>
            <a:ext cx="0" cy="5257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BE"/>
          </a:p>
        </p:txBody>
      </p:sp>
      <p:sp>
        <p:nvSpPr>
          <p:cNvPr id="118789" name="Text Box 5"/>
          <p:cNvSpPr txBox="1">
            <a:spLocks noChangeArrowheads="1"/>
          </p:cNvSpPr>
          <p:nvPr/>
        </p:nvSpPr>
        <p:spPr bwMode="auto">
          <a:xfrm>
            <a:off x="4800600" y="1143000"/>
            <a:ext cx="4038600" cy="57554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fr-BE" sz="8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public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8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class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800" dirty="0">
                <a:solidFill>
                  <a:srgbClr val="2B91AF"/>
                </a:solidFill>
                <a:highlight>
                  <a:srgbClr val="FFFFFF"/>
                </a:highlight>
                <a:latin typeface="Consolas"/>
              </a:rPr>
              <a:t>Game</a:t>
            </a:r>
            <a:endParaRPr lang="fr-BE" sz="800" dirty="0">
              <a:solidFill>
                <a:srgbClr val="000000"/>
              </a:solidFill>
              <a:highlight>
                <a:srgbClr val="FFFFFF"/>
              </a:highlight>
              <a:latin typeface="Consolas"/>
            </a:endParaRPr>
          </a:p>
          <a:p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{</a:t>
            </a:r>
          </a:p>
          <a:p>
            <a:r>
              <a:rPr lang="fr-BE" sz="800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(...)</a:t>
            </a:r>
            <a:endParaRPr lang="fr-BE" sz="800" dirty="0">
              <a:solidFill>
                <a:srgbClr val="000000"/>
              </a:solidFill>
              <a:highlight>
                <a:srgbClr val="FFFFFF"/>
              </a:highlight>
              <a:latin typeface="Consolas"/>
            </a:endParaRPr>
          </a:p>
          <a:p>
            <a:r>
              <a:rPr lang="fr-BE" sz="800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</a:t>
            </a:r>
            <a:r>
              <a:rPr lang="fr-BE" sz="8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public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8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int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Score</a:t>
            </a:r>
          </a:p>
          <a:p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{</a:t>
            </a:r>
          </a:p>
          <a:p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</a:t>
            </a:r>
            <a:r>
              <a:rPr lang="fr-BE" sz="8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get</a:t>
            </a:r>
            <a:endParaRPr lang="fr-BE" sz="800" dirty="0">
              <a:solidFill>
                <a:srgbClr val="000000"/>
              </a:solidFill>
              <a:highlight>
                <a:srgbClr val="FFFFFF"/>
              </a:highlight>
              <a:latin typeface="Consolas"/>
            </a:endParaRPr>
          </a:p>
          <a:p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{</a:t>
            </a:r>
          </a:p>
          <a:p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 </a:t>
            </a:r>
            <a:r>
              <a:rPr lang="fr-BE" sz="8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int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score = 0;</a:t>
            </a:r>
          </a:p>
          <a:p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 </a:t>
            </a:r>
            <a:r>
              <a:rPr lang="fr-BE" sz="8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int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8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frameIndex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= 0;</a:t>
            </a:r>
          </a:p>
          <a:p>
            <a:r>
              <a:rPr lang="nn-NO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 </a:t>
            </a:r>
            <a:r>
              <a:rPr lang="nn-NO" sz="8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for</a:t>
            </a:r>
            <a:r>
              <a:rPr lang="nn-NO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(</a:t>
            </a:r>
            <a:r>
              <a:rPr lang="nn-NO" sz="8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int</a:t>
            </a:r>
            <a:r>
              <a:rPr lang="nn-NO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frame = 0; frame &lt; 10; frame++)</a:t>
            </a:r>
          </a:p>
          <a:p>
            <a:r>
              <a:rPr lang="fr-BE" sz="800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    </a:t>
            </a:r>
            <a:r>
              <a:rPr lang="fr-BE" sz="800" dirty="0" smtClean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if</a:t>
            </a:r>
            <a:r>
              <a:rPr lang="fr-BE" sz="800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(</a:t>
            </a:r>
            <a:r>
              <a:rPr lang="fr-BE" sz="800" dirty="0" err="1" smtClean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rolls</a:t>
            </a:r>
            <a:r>
              <a:rPr lang="fr-BE" sz="800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[</a:t>
            </a:r>
            <a:r>
              <a:rPr lang="fr-BE" sz="800" dirty="0" err="1" smtClean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frameIndex</a:t>
            </a:r>
            <a:r>
              <a:rPr lang="fr-BE" sz="800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] == 10) </a:t>
            </a:r>
            <a:r>
              <a:rPr lang="fr-BE" sz="800" dirty="0" smtClean="0">
                <a:solidFill>
                  <a:srgbClr val="008000"/>
                </a:solidFill>
                <a:highlight>
                  <a:srgbClr val="FFFFFF"/>
                </a:highlight>
                <a:latin typeface="Consolas"/>
              </a:rPr>
              <a:t>//</a:t>
            </a:r>
            <a:r>
              <a:rPr lang="fr-BE" sz="800" dirty="0" err="1" smtClean="0">
                <a:solidFill>
                  <a:srgbClr val="008000"/>
                </a:solidFill>
                <a:highlight>
                  <a:srgbClr val="FFFFFF"/>
                </a:highlight>
                <a:latin typeface="Consolas"/>
              </a:rPr>
              <a:t>strike</a:t>
            </a:r>
            <a:endParaRPr lang="fr-BE" sz="800" dirty="0" smtClean="0">
              <a:solidFill>
                <a:srgbClr val="000000"/>
              </a:solidFill>
              <a:highlight>
                <a:srgbClr val="FFFFFF"/>
              </a:highlight>
              <a:latin typeface="Consolas"/>
            </a:endParaRPr>
          </a:p>
          <a:p>
            <a:r>
              <a:rPr lang="fr-BE" sz="800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    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{</a:t>
            </a:r>
          </a:p>
          <a:p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       score += 10 + </a:t>
            </a:r>
            <a:r>
              <a:rPr lang="fr-BE" sz="8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GetStrikeBonus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</a:t>
            </a:r>
            <a:r>
              <a:rPr lang="fr-BE" sz="8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frameIndex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);</a:t>
            </a:r>
          </a:p>
          <a:p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       </a:t>
            </a:r>
            <a:r>
              <a:rPr lang="fr-BE" sz="8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frameIndex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++;</a:t>
            </a:r>
          </a:p>
          <a:p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    }</a:t>
            </a:r>
          </a:p>
          <a:p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    </a:t>
            </a:r>
            <a:r>
              <a:rPr lang="fr-BE" sz="8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else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8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if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(</a:t>
            </a:r>
            <a:r>
              <a:rPr lang="fr-BE" sz="8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IsSpare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</a:t>
            </a:r>
            <a:r>
              <a:rPr lang="fr-BE" sz="8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frameIndex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))</a:t>
            </a:r>
          </a:p>
          <a:p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    {</a:t>
            </a:r>
          </a:p>
          <a:p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       score += 10 + </a:t>
            </a:r>
            <a:r>
              <a:rPr lang="fr-BE" sz="8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GetSpareBonus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</a:t>
            </a:r>
            <a:r>
              <a:rPr lang="fr-BE" sz="8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frameIndex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);</a:t>
            </a:r>
          </a:p>
          <a:p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       </a:t>
            </a:r>
            <a:r>
              <a:rPr lang="fr-BE" sz="8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frameIndex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+= 2;</a:t>
            </a:r>
          </a:p>
          <a:p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    }</a:t>
            </a:r>
          </a:p>
          <a:p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    </a:t>
            </a:r>
            <a:r>
              <a:rPr lang="fr-BE" sz="8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else</a:t>
            </a:r>
            <a:endParaRPr lang="fr-BE" sz="800" dirty="0">
              <a:solidFill>
                <a:srgbClr val="000000"/>
              </a:solidFill>
              <a:highlight>
                <a:srgbClr val="FFFFFF"/>
              </a:highlight>
              <a:latin typeface="Consolas"/>
            </a:endParaRPr>
          </a:p>
          <a:p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    {</a:t>
            </a:r>
          </a:p>
          <a:p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       score += </a:t>
            </a:r>
            <a:r>
              <a:rPr lang="fr-BE" sz="8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GetSumOfBallsInFrame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</a:t>
            </a:r>
            <a:r>
              <a:rPr lang="fr-BE" sz="8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frameIndex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);</a:t>
            </a:r>
          </a:p>
          <a:p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       </a:t>
            </a:r>
            <a:r>
              <a:rPr lang="fr-BE" sz="8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frameIndex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+= 2;</a:t>
            </a:r>
          </a:p>
          <a:p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    }</a:t>
            </a:r>
          </a:p>
          <a:p>
            <a:r>
              <a:rPr lang="fr-BE" sz="800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 </a:t>
            </a:r>
            <a:r>
              <a:rPr lang="fr-BE" sz="8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return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score;</a:t>
            </a:r>
          </a:p>
          <a:p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}</a:t>
            </a:r>
          </a:p>
          <a:p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}</a:t>
            </a:r>
          </a:p>
          <a:p>
            <a:r>
              <a:rPr lang="fr-BE" sz="800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</a:t>
            </a:r>
            <a:r>
              <a:rPr lang="fr-BE" sz="8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private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8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int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8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GetSumOfBallsInFrame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</a:t>
            </a:r>
            <a:r>
              <a:rPr lang="fr-BE" sz="8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int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8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frameIndex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)</a:t>
            </a:r>
          </a:p>
          <a:p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{</a:t>
            </a:r>
          </a:p>
          <a:p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</a:t>
            </a:r>
            <a:r>
              <a:rPr lang="fr-BE" sz="8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return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8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rolls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[</a:t>
            </a:r>
            <a:r>
              <a:rPr lang="fr-BE" sz="8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frameIndex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] + </a:t>
            </a:r>
            <a:r>
              <a:rPr lang="fr-BE" sz="8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rolls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[</a:t>
            </a:r>
            <a:r>
              <a:rPr lang="fr-BE" sz="8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frameIndex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+ 1];</a:t>
            </a:r>
          </a:p>
          <a:p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}</a:t>
            </a:r>
          </a:p>
          <a:p>
            <a:r>
              <a:rPr lang="fr-BE" sz="800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</a:t>
            </a:r>
            <a:r>
              <a:rPr lang="fr-BE" sz="8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private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8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int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8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GetSpareBonus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</a:t>
            </a:r>
            <a:r>
              <a:rPr lang="fr-BE" sz="8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int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8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frameIndex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)</a:t>
            </a:r>
          </a:p>
          <a:p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{</a:t>
            </a:r>
          </a:p>
          <a:p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</a:t>
            </a:r>
            <a:r>
              <a:rPr lang="fr-BE" sz="8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return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8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rolls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[</a:t>
            </a:r>
            <a:r>
              <a:rPr lang="fr-BE" sz="8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frameIndex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+ 2];</a:t>
            </a:r>
          </a:p>
          <a:p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}</a:t>
            </a:r>
          </a:p>
          <a:p>
            <a:r>
              <a:rPr lang="fr-BE" sz="800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</a:t>
            </a:r>
            <a:r>
              <a:rPr lang="fr-BE" sz="8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private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8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int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8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GetStrikeBonus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</a:t>
            </a:r>
            <a:r>
              <a:rPr lang="fr-BE" sz="8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int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8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frameIndex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)</a:t>
            </a:r>
          </a:p>
          <a:p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{</a:t>
            </a:r>
          </a:p>
          <a:p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</a:t>
            </a:r>
            <a:r>
              <a:rPr lang="fr-BE" sz="8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return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8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rolls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[</a:t>
            </a:r>
            <a:r>
              <a:rPr lang="fr-BE" sz="8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frameIndex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+ 1] + </a:t>
            </a:r>
            <a:r>
              <a:rPr lang="fr-BE" sz="8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rolls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[</a:t>
            </a:r>
            <a:r>
              <a:rPr lang="fr-BE" sz="8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frameIndex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+ 2];</a:t>
            </a:r>
          </a:p>
          <a:p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}</a:t>
            </a:r>
          </a:p>
          <a:p>
            <a:r>
              <a:rPr lang="fr-BE" sz="800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</a:t>
            </a:r>
            <a:r>
              <a:rPr lang="fr-BE" sz="8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private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8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bool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8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IsSpare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</a:t>
            </a:r>
            <a:r>
              <a:rPr lang="fr-BE" sz="8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int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8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frameIndex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)</a:t>
            </a:r>
          </a:p>
          <a:p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{</a:t>
            </a:r>
          </a:p>
          <a:p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</a:t>
            </a:r>
            <a:r>
              <a:rPr lang="fr-BE" sz="8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return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8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rolls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[</a:t>
            </a:r>
            <a:r>
              <a:rPr lang="fr-BE" sz="8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frameIndex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] </a:t>
            </a:r>
          </a:p>
          <a:p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     + </a:t>
            </a:r>
            <a:r>
              <a:rPr lang="fr-BE" sz="8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rolls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[</a:t>
            </a:r>
            <a:r>
              <a:rPr lang="fr-BE" sz="8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frameIndex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+ 1] == 10;</a:t>
            </a:r>
          </a:p>
          <a:p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}</a:t>
            </a:r>
          </a:p>
          <a:p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}</a:t>
            </a:r>
          </a:p>
        </p:txBody>
      </p:sp>
      <p:sp>
        <p:nvSpPr>
          <p:cNvPr id="118790" name="Text Box 6"/>
          <p:cNvSpPr txBox="1">
            <a:spLocks noChangeArrowheads="1"/>
          </p:cNvSpPr>
          <p:nvPr/>
        </p:nvSpPr>
        <p:spPr bwMode="auto">
          <a:xfrm>
            <a:off x="152400" y="228600"/>
            <a:ext cx="2209800" cy="406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buFontTx/>
              <a:buChar char="-"/>
            </a:pPr>
            <a:r>
              <a:rPr lang="en-US" sz="1000">
                <a:latin typeface="Bradley Hand ITC" pitchFamily="66" charset="0"/>
              </a:rPr>
              <a:t>ugly comment in testOneStrike.</a:t>
            </a:r>
          </a:p>
          <a:p>
            <a:pPr>
              <a:buFontTx/>
              <a:buChar char="-"/>
            </a:pPr>
            <a:r>
              <a:rPr lang="en-US" sz="1000">
                <a:latin typeface="Bradley Hand ITC" pitchFamily="66" charset="0"/>
              </a:rPr>
              <a:t>ugly comment in conditional.</a:t>
            </a:r>
          </a:p>
        </p:txBody>
      </p:sp>
      <p:sp>
        <p:nvSpPr>
          <p:cNvPr id="8" name="Rectangle 11"/>
          <p:cNvSpPr>
            <a:spLocks noChangeArrowheads="1"/>
          </p:cNvSpPr>
          <p:nvPr/>
        </p:nvSpPr>
        <p:spPr bwMode="auto">
          <a:xfrm>
            <a:off x="228600" y="6553200"/>
            <a:ext cx="4419600" cy="304800"/>
          </a:xfrm>
          <a:prstGeom prst="rect">
            <a:avLst/>
          </a:prstGeom>
          <a:solidFill>
            <a:srgbClr val="33CC33"/>
          </a:solidFill>
          <a:ln w="9525">
            <a:solidFill>
              <a:srgbClr val="33CC33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B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 quick design session</a:t>
            </a:r>
          </a:p>
        </p:txBody>
      </p:sp>
      <p:graphicFrame>
        <p:nvGraphicFramePr>
          <p:cNvPr id="16387" name="Object 3"/>
          <p:cNvGraphicFramePr>
            <a:graphicFrameLocks noGrp="1" noChangeAspect="1"/>
          </p:cNvGraphicFramePr>
          <p:nvPr>
            <p:ph idx="1"/>
          </p:nvPr>
        </p:nvGraphicFramePr>
        <p:xfrm>
          <a:off x="1600200" y="1219200"/>
          <a:ext cx="5867400" cy="3167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11" name="VISIO" r:id="rId4" imgW="4126680" imgH="2227320" progId="Visio.Drawing.5">
                  <p:embed/>
                </p:oleObj>
              </mc:Choice>
              <mc:Fallback>
                <p:oleObj name="VISIO" r:id="rId4" imgW="4126680" imgH="2227320" progId="Visio.Drawing.5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0200" y="1219200"/>
                        <a:ext cx="5867400" cy="31670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388" name="Text Box 4"/>
          <p:cNvSpPr txBox="1">
            <a:spLocks noChangeArrowheads="1"/>
          </p:cNvSpPr>
          <p:nvPr/>
        </p:nvSpPr>
        <p:spPr bwMode="auto">
          <a:xfrm>
            <a:off x="2574925" y="3008313"/>
            <a:ext cx="25463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>
                <a:latin typeface="Arial" charset="0"/>
              </a:rPr>
              <a:t>A game has 10 frames.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Fourth test.</a:t>
            </a:r>
          </a:p>
        </p:txBody>
      </p:sp>
      <p:sp>
        <p:nvSpPr>
          <p:cNvPr id="120835" name="Text Box 3"/>
          <p:cNvSpPr txBox="1">
            <a:spLocks noChangeArrowheads="1"/>
          </p:cNvSpPr>
          <p:nvPr/>
        </p:nvSpPr>
        <p:spPr bwMode="auto">
          <a:xfrm>
            <a:off x="304800" y="1143000"/>
            <a:ext cx="4038600" cy="53860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lvl="0"/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[</a:t>
            </a:r>
            <a:r>
              <a:rPr lang="fr-BE" sz="800" dirty="0" err="1">
                <a:solidFill>
                  <a:srgbClr val="2B91AF"/>
                </a:solidFill>
                <a:highlight>
                  <a:srgbClr val="FFFFFF"/>
                </a:highlight>
                <a:latin typeface="Consolas"/>
              </a:rPr>
              <a:t>TestClass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]</a:t>
            </a:r>
          </a:p>
          <a:p>
            <a:pPr lvl="0"/>
            <a:r>
              <a:rPr lang="fr-BE" sz="8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public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8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class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800" dirty="0" err="1">
                <a:solidFill>
                  <a:srgbClr val="2B91AF"/>
                </a:solidFill>
                <a:highlight>
                  <a:srgbClr val="FFFFFF"/>
                </a:highlight>
                <a:latin typeface="Consolas"/>
              </a:rPr>
              <a:t>GameTest</a:t>
            </a:r>
            <a:endParaRPr lang="fr-BE" sz="800" dirty="0">
              <a:solidFill>
                <a:srgbClr val="000000"/>
              </a:solidFill>
              <a:highlight>
                <a:srgbClr val="FFFFFF"/>
              </a:highlight>
              <a:latin typeface="Consolas"/>
            </a:endParaRPr>
          </a:p>
          <a:p>
            <a:pPr lvl="0"/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{</a:t>
            </a:r>
          </a:p>
          <a:p>
            <a:pPr lvl="0"/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(...)</a:t>
            </a:r>
          </a:p>
          <a:p>
            <a:pPr lvl="0"/>
            <a:r>
              <a:rPr lang="en-US" sz="8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   private</a:t>
            </a:r>
            <a:r>
              <a:rPr lang="en-US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en-US" sz="8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void</a:t>
            </a:r>
            <a:r>
              <a:rPr lang="en-US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en-US" sz="8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RollMany</a:t>
            </a:r>
            <a:r>
              <a:rPr lang="en-US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</a:t>
            </a:r>
            <a:r>
              <a:rPr lang="en-US" sz="8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int</a:t>
            </a:r>
            <a:r>
              <a:rPr lang="en-US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n, </a:t>
            </a:r>
            <a:r>
              <a:rPr lang="en-US" sz="8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int</a:t>
            </a:r>
            <a:r>
              <a:rPr lang="en-US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pins)</a:t>
            </a:r>
          </a:p>
          <a:p>
            <a:pPr lvl="0"/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{</a:t>
            </a:r>
          </a:p>
          <a:p>
            <a:pPr lvl="0"/>
            <a:r>
              <a:rPr lang="nn-NO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</a:t>
            </a:r>
            <a:r>
              <a:rPr lang="nn-NO" sz="8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for</a:t>
            </a:r>
            <a:r>
              <a:rPr lang="nn-NO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(</a:t>
            </a:r>
            <a:r>
              <a:rPr lang="nn-NO" sz="8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int</a:t>
            </a:r>
            <a:r>
              <a:rPr lang="nn-NO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i = 0; i &lt; n; i++)</a:t>
            </a:r>
          </a:p>
          <a:p>
            <a:pPr lvl="0"/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 </a:t>
            </a:r>
            <a:r>
              <a:rPr lang="fr-BE" sz="8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game.Roll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(pins);</a:t>
            </a:r>
          </a:p>
          <a:p>
            <a:pPr lvl="0"/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}</a:t>
            </a:r>
          </a:p>
          <a:p>
            <a:pPr lvl="0"/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[</a:t>
            </a:r>
            <a:r>
              <a:rPr lang="fr-BE" sz="800" dirty="0" err="1">
                <a:solidFill>
                  <a:srgbClr val="2B91AF"/>
                </a:solidFill>
                <a:highlight>
                  <a:srgbClr val="FFFFFF"/>
                </a:highlight>
                <a:latin typeface="Consolas"/>
              </a:rPr>
              <a:t>TestMethod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]</a:t>
            </a:r>
          </a:p>
          <a:p>
            <a:pPr lvl="0"/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</a:t>
            </a:r>
            <a:r>
              <a:rPr lang="fr-BE" sz="8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public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8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void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8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GutterGameTest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()</a:t>
            </a:r>
          </a:p>
          <a:p>
            <a:pPr lvl="0"/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{</a:t>
            </a:r>
          </a:p>
          <a:p>
            <a:pPr lvl="0"/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</a:t>
            </a:r>
            <a:r>
              <a:rPr lang="fr-BE" sz="8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RollMany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(20, 0);</a:t>
            </a:r>
          </a:p>
          <a:p>
            <a:pPr lvl="0"/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</a:t>
            </a:r>
            <a:r>
              <a:rPr lang="fr-BE" sz="800" dirty="0" err="1">
                <a:solidFill>
                  <a:srgbClr val="2B91AF"/>
                </a:solidFill>
                <a:highlight>
                  <a:srgbClr val="FFFFFF"/>
                </a:highlight>
                <a:latin typeface="Consolas"/>
              </a:rPr>
              <a:t>Assert</a:t>
            </a:r>
            <a:r>
              <a:rPr lang="fr-BE" sz="8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.AreEqual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(0, </a:t>
            </a:r>
            <a:r>
              <a:rPr lang="fr-BE" sz="8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game.Score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);</a:t>
            </a:r>
          </a:p>
          <a:p>
            <a:pPr lvl="0"/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}</a:t>
            </a:r>
          </a:p>
          <a:p>
            <a:pPr lvl="0"/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[</a:t>
            </a:r>
            <a:r>
              <a:rPr lang="fr-BE" sz="800" dirty="0" err="1">
                <a:solidFill>
                  <a:srgbClr val="2B91AF"/>
                </a:solidFill>
                <a:highlight>
                  <a:srgbClr val="FFFFFF"/>
                </a:highlight>
                <a:latin typeface="Consolas"/>
              </a:rPr>
              <a:t>TestMethod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]</a:t>
            </a:r>
          </a:p>
          <a:p>
            <a:pPr lvl="0"/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</a:t>
            </a:r>
            <a:r>
              <a:rPr lang="fr-BE" sz="8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public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8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void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8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TestAllOnes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()</a:t>
            </a:r>
          </a:p>
          <a:p>
            <a:pPr lvl="0"/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{</a:t>
            </a:r>
          </a:p>
          <a:p>
            <a:pPr lvl="0"/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</a:t>
            </a:r>
            <a:r>
              <a:rPr lang="fr-BE" sz="8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RollMany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(20, 1);</a:t>
            </a:r>
          </a:p>
          <a:p>
            <a:pPr lvl="0"/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</a:t>
            </a:r>
            <a:r>
              <a:rPr lang="fr-BE" sz="800" dirty="0" err="1">
                <a:solidFill>
                  <a:srgbClr val="2B91AF"/>
                </a:solidFill>
                <a:highlight>
                  <a:srgbClr val="FFFFFF"/>
                </a:highlight>
                <a:latin typeface="Consolas"/>
              </a:rPr>
              <a:t>Assert</a:t>
            </a:r>
            <a:r>
              <a:rPr lang="fr-BE" sz="8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.AreEqual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(20, </a:t>
            </a:r>
            <a:r>
              <a:rPr lang="fr-BE" sz="8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game.Score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);</a:t>
            </a:r>
          </a:p>
          <a:p>
            <a:pPr lvl="0"/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}</a:t>
            </a:r>
          </a:p>
          <a:p>
            <a:pPr lvl="0"/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[</a:t>
            </a:r>
            <a:r>
              <a:rPr lang="fr-BE" sz="800" dirty="0" err="1">
                <a:solidFill>
                  <a:srgbClr val="2B91AF"/>
                </a:solidFill>
                <a:highlight>
                  <a:srgbClr val="FFFFFF"/>
                </a:highlight>
                <a:latin typeface="Consolas"/>
              </a:rPr>
              <a:t>TestMethod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]</a:t>
            </a:r>
          </a:p>
          <a:p>
            <a:pPr lvl="0"/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</a:t>
            </a:r>
            <a:r>
              <a:rPr lang="fr-BE" sz="8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public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8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void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8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TestOneSpare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()</a:t>
            </a:r>
          </a:p>
          <a:p>
            <a:pPr lvl="0"/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{</a:t>
            </a:r>
          </a:p>
          <a:p>
            <a:pPr lvl="0"/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</a:t>
            </a:r>
            <a:r>
              <a:rPr lang="fr-BE" sz="8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RollSpare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();</a:t>
            </a:r>
          </a:p>
          <a:p>
            <a:pPr lvl="0"/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</a:t>
            </a:r>
            <a:r>
              <a:rPr lang="fr-BE" sz="8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game.Roll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(3);</a:t>
            </a:r>
          </a:p>
          <a:p>
            <a:pPr lvl="0"/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</a:t>
            </a:r>
            <a:r>
              <a:rPr lang="fr-BE" sz="8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RollMany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(17, 0);</a:t>
            </a:r>
          </a:p>
          <a:p>
            <a:pPr lvl="0"/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</a:t>
            </a:r>
            <a:r>
              <a:rPr lang="fr-BE" sz="800" dirty="0" err="1">
                <a:solidFill>
                  <a:srgbClr val="2B91AF"/>
                </a:solidFill>
                <a:highlight>
                  <a:srgbClr val="FFFFFF"/>
                </a:highlight>
                <a:latin typeface="Consolas"/>
              </a:rPr>
              <a:t>Assert</a:t>
            </a:r>
            <a:r>
              <a:rPr lang="fr-BE" sz="8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.AreEqual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(16, </a:t>
            </a:r>
            <a:r>
              <a:rPr lang="fr-BE" sz="8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game.Score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);</a:t>
            </a:r>
          </a:p>
          <a:p>
            <a:pPr lvl="0"/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}</a:t>
            </a:r>
          </a:p>
          <a:p>
            <a:pPr lvl="0"/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[</a:t>
            </a:r>
            <a:r>
              <a:rPr lang="fr-BE" sz="800" dirty="0" err="1">
                <a:solidFill>
                  <a:srgbClr val="2B91AF"/>
                </a:solidFill>
                <a:highlight>
                  <a:srgbClr val="FFFFFF"/>
                </a:highlight>
                <a:latin typeface="Consolas"/>
              </a:rPr>
              <a:t>TestMethod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]</a:t>
            </a:r>
          </a:p>
          <a:p>
            <a:pPr lvl="0"/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</a:t>
            </a:r>
            <a:r>
              <a:rPr lang="fr-BE" sz="8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public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8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void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8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TestOneStrike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()</a:t>
            </a:r>
          </a:p>
          <a:p>
            <a:pPr lvl="0"/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{</a:t>
            </a:r>
          </a:p>
          <a:p>
            <a:pPr lvl="0"/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</a:t>
            </a:r>
            <a:r>
              <a:rPr lang="fr-BE" sz="8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game.Roll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(10); </a:t>
            </a:r>
            <a:r>
              <a:rPr lang="fr-BE" sz="800" dirty="0">
                <a:solidFill>
                  <a:srgbClr val="008000"/>
                </a:solidFill>
                <a:highlight>
                  <a:srgbClr val="FFFFFF"/>
                </a:highlight>
                <a:latin typeface="Consolas"/>
              </a:rPr>
              <a:t>//Strike</a:t>
            </a:r>
            <a:endParaRPr lang="fr-BE" sz="800" dirty="0">
              <a:solidFill>
                <a:srgbClr val="000000"/>
              </a:solidFill>
              <a:highlight>
                <a:srgbClr val="FFFFFF"/>
              </a:highlight>
              <a:latin typeface="Consolas"/>
            </a:endParaRPr>
          </a:p>
          <a:p>
            <a:pPr lvl="0"/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</a:t>
            </a:r>
            <a:r>
              <a:rPr lang="fr-BE" sz="8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game.Roll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(3);</a:t>
            </a:r>
          </a:p>
          <a:p>
            <a:pPr lvl="0"/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</a:t>
            </a:r>
            <a:r>
              <a:rPr lang="fr-BE" sz="8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game.Roll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(4);</a:t>
            </a:r>
          </a:p>
          <a:p>
            <a:pPr lvl="0"/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</a:t>
            </a:r>
            <a:r>
              <a:rPr lang="fr-BE" sz="8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RollMany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(16, 0);</a:t>
            </a:r>
          </a:p>
          <a:p>
            <a:pPr lvl="0"/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</a:t>
            </a:r>
            <a:r>
              <a:rPr lang="fr-BE" sz="800" dirty="0" err="1">
                <a:solidFill>
                  <a:srgbClr val="2B91AF"/>
                </a:solidFill>
                <a:highlight>
                  <a:srgbClr val="FFFFFF"/>
                </a:highlight>
                <a:latin typeface="Consolas"/>
              </a:rPr>
              <a:t>Assert</a:t>
            </a:r>
            <a:r>
              <a:rPr lang="fr-BE" sz="8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.AreEqual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(24, </a:t>
            </a:r>
            <a:r>
              <a:rPr lang="fr-BE" sz="8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game.Score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);</a:t>
            </a:r>
          </a:p>
          <a:p>
            <a:pPr lvl="0"/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}</a:t>
            </a:r>
          </a:p>
          <a:p>
            <a:pPr lvl="0"/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</a:t>
            </a:r>
            <a:r>
              <a:rPr lang="fr-BE" sz="8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private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8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void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8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RollSpare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()</a:t>
            </a:r>
          </a:p>
          <a:p>
            <a:pPr lvl="0"/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{</a:t>
            </a:r>
          </a:p>
          <a:p>
            <a:pPr lvl="0"/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</a:t>
            </a:r>
            <a:r>
              <a:rPr lang="fr-BE" sz="8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game.Roll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(5);</a:t>
            </a:r>
          </a:p>
          <a:p>
            <a:pPr lvl="0"/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</a:t>
            </a:r>
            <a:r>
              <a:rPr lang="fr-BE" sz="8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game.Roll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(5);</a:t>
            </a:r>
          </a:p>
          <a:p>
            <a:pPr lvl="0"/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}</a:t>
            </a:r>
          </a:p>
        </p:txBody>
      </p:sp>
      <p:sp>
        <p:nvSpPr>
          <p:cNvPr id="120836" name="Line 4"/>
          <p:cNvSpPr>
            <a:spLocks noChangeShapeType="1"/>
          </p:cNvSpPr>
          <p:nvPr/>
        </p:nvSpPr>
        <p:spPr bwMode="auto">
          <a:xfrm>
            <a:off x="4724400" y="1219200"/>
            <a:ext cx="0" cy="5257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BE"/>
          </a:p>
        </p:txBody>
      </p:sp>
      <p:sp>
        <p:nvSpPr>
          <p:cNvPr id="120837" name="Text Box 5"/>
          <p:cNvSpPr txBox="1">
            <a:spLocks noChangeArrowheads="1"/>
          </p:cNvSpPr>
          <p:nvPr/>
        </p:nvSpPr>
        <p:spPr bwMode="auto">
          <a:xfrm>
            <a:off x="4800600" y="1143000"/>
            <a:ext cx="4038600" cy="550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fr-BE" sz="8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public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8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class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800" dirty="0">
                <a:solidFill>
                  <a:srgbClr val="2B91AF"/>
                </a:solidFill>
                <a:highlight>
                  <a:srgbClr val="FFFFFF"/>
                </a:highlight>
                <a:latin typeface="Consolas"/>
              </a:rPr>
              <a:t>Game</a:t>
            </a:r>
            <a:endParaRPr lang="fr-BE" sz="800" dirty="0">
              <a:solidFill>
                <a:srgbClr val="000000"/>
              </a:solidFill>
              <a:highlight>
                <a:srgbClr val="FFFFFF"/>
              </a:highlight>
              <a:latin typeface="Consolas"/>
            </a:endParaRPr>
          </a:p>
          <a:p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{</a:t>
            </a:r>
          </a:p>
          <a:p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800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(...)</a:t>
            </a:r>
          </a:p>
          <a:p>
            <a:r>
              <a:rPr lang="fr-BE" sz="800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</a:t>
            </a:r>
            <a:r>
              <a:rPr lang="fr-BE" sz="8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public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8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int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Score</a:t>
            </a:r>
          </a:p>
          <a:p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{</a:t>
            </a:r>
          </a:p>
          <a:p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</a:t>
            </a:r>
            <a:r>
              <a:rPr lang="fr-BE" sz="8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get</a:t>
            </a:r>
            <a:endParaRPr lang="fr-BE" sz="800" dirty="0">
              <a:solidFill>
                <a:srgbClr val="000000"/>
              </a:solidFill>
              <a:highlight>
                <a:srgbClr val="FFFFFF"/>
              </a:highlight>
              <a:latin typeface="Consolas"/>
            </a:endParaRPr>
          </a:p>
          <a:p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{</a:t>
            </a:r>
          </a:p>
          <a:p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 </a:t>
            </a:r>
            <a:r>
              <a:rPr lang="fr-BE" sz="8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int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score = 0;</a:t>
            </a:r>
          </a:p>
          <a:p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 </a:t>
            </a:r>
            <a:r>
              <a:rPr lang="fr-BE" sz="8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int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8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frameIndex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= 0;</a:t>
            </a:r>
          </a:p>
          <a:p>
            <a:r>
              <a:rPr lang="nn-NO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 </a:t>
            </a:r>
            <a:r>
              <a:rPr lang="nn-NO" sz="8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for</a:t>
            </a:r>
            <a:r>
              <a:rPr lang="nn-NO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(</a:t>
            </a:r>
            <a:r>
              <a:rPr lang="nn-NO" sz="8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int</a:t>
            </a:r>
            <a:r>
              <a:rPr lang="nn-NO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frame = 0; frame &lt; 10; frame++)</a:t>
            </a:r>
          </a:p>
          <a:p>
            <a:r>
              <a:rPr lang="fr-BE" sz="800" b="1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    </a:t>
            </a:r>
            <a:r>
              <a:rPr lang="fr-BE" sz="800" b="1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if</a:t>
            </a:r>
            <a:r>
              <a:rPr lang="fr-BE" sz="800" b="1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(</a:t>
            </a:r>
            <a:r>
              <a:rPr lang="fr-BE" sz="800" b="1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IsStrike</a:t>
            </a:r>
            <a:r>
              <a:rPr lang="fr-BE" sz="800" b="1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</a:t>
            </a:r>
            <a:r>
              <a:rPr lang="fr-BE" sz="800" b="1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frameIndex</a:t>
            </a:r>
            <a:r>
              <a:rPr lang="fr-BE" sz="800" b="1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))</a:t>
            </a:r>
          </a:p>
          <a:p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    {</a:t>
            </a:r>
          </a:p>
          <a:p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       score += 10 + </a:t>
            </a:r>
            <a:r>
              <a:rPr lang="fr-BE" sz="8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GetStrikeBonus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</a:t>
            </a:r>
            <a:r>
              <a:rPr lang="fr-BE" sz="8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frameIndex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);</a:t>
            </a:r>
          </a:p>
          <a:p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       </a:t>
            </a:r>
            <a:r>
              <a:rPr lang="fr-BE" sz="8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frameIndex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++;</a:t>
            </a:r>
          </a:p>
          <a:p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    }</a:t>
            </a:r>
          </a:p>
          <a:p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    </a:t>
            </a:r>
            <a:r>
              <a:rPr lang="fr-BE" sz="8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else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8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if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(</a:t>
            </a:r>
            <a:r>
              <a:rPr lang="fr-BE" sz="8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IsSpare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</a:t>
            </a:r>
            <a:r>
              <a:rPr lang="fr-BE" sz="8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frameIndex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))</a:t>
            </a:r>
          </a:p>
          <a:p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    {</a:t>
            </a:r>
          </a:p>
          <a:p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       score += 10 + </a:t>
            </a:r>
            <a:r>
              <a:rPr lang="fr-BE" sz="8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GetSpareBonus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</a:t>
            </a:r>
            <a:r>
              <a:rPr lang="fr-BE" sz="8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frameIndex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);</a:t>
            </a:r>
          </a:p>
          <a:p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       </a:t>
            </a:r>
            <a:r>
              <a:rPr lang="fr-BE" sz="8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frameIndex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+= 2;</a:t>
            </a:r>
          </a:p>
          <a:p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    }</a:t>
            </a:r>
          </a:p>
          <a:p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    </a:t>
            </a:r>
            <a:r>
              <a:rPr lang="fr-BE" sz="8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else</a:t>
            </a:r>
            <a:endParaRPr lang="fr-BE" sz="800" dirty="0">
              <a:solidFill>
                <a:srgbClr val="000000"/>
              </a:solidFill>
              <a:highlight>
                <a:srgbClr val="FFFFFF"/>
              </a:highlight>
              <a:latin typeface="Consolas"/>
            </a:endParaRPr>
          </a:p>
          <a:p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    {</a:t>
            </a:r>
          </a:p>
          <a:p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       score += </a:t>
            </a:r>
            <a:r>
              <a:rPr lang="fr-BE" sz="8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GetSumOfBallsInFrame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</a:t>
            </a:r>
            <a:r>
              <a:rPr lang="fr-BE" sz="8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frameIndex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);</a:t>
            </a:r>
          </a:p>
          <a:p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       </a:t>
            </a:r>
            <a:r>
              <a:rPr lang="fr-BE" sz="8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frameIndex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+= 2;</a:t>
            </a:r>
          </a:p>
          <a:p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    }</a:t>
            </a:r>
          </a:p>
          <a:p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 </a:t>
            </a:r>
            <a:r>
              <a:rPr lang="fr-BE" sz="8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return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score;</a:t>
            </a:r>
          </a:p>
          <a:p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}</a:t>
            </a:r>
          </a:p>
          <a:p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}</a:t>
            </a:r>
          </a:p>
          <a:p>
            <a:endParaRPr lang="fr-BE" sz="800" dirty="0" smtClean="0">
              <a:solidFill>
                <a:srgbClr val="000000"/>
              </a:solidFill>
              <a:highlight>
                <a:srgbClr val="FFFFFF"/>
              </a:highlight>
              <a:latin typeface="Consolas"/>
            </a:endParaRPr>
          </a:p>
          <a:p>
            <a:r>
              <a:rPr lang="fr-BE" sz="800" b="1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</a:t>
            </a:r>
            <a:r>
              <a:rPr lang="fr-BE" sz="800" b="1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private</a:t>
            </a:r>
            <a:r>
              <a:rPr lang="fr-BE" sz="800" b="1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800" b="1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bool</a:t>
            </a:r>
            <a:r>
              <a:rPr lang="fr-BE" sz="800" b="1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800" b="1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IsStrike</a:t>
            </a:r>
            <a:r>
              <a:rPr lang="fr-BE" sz="800" b="1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</a:t>
            </a:r>
            <a:r>
              <a:rPr lang="fr-BE" sz="800" b="1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int</a:t>
            </a:r>
            <a:r>
              <a:rPr lang="fr-BE" sz="800" b="1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800" b="1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frameIndex</a:t>
            </a:r>
            <a:r>
              <a:rPr lang="fr-BE" sz="800" b="1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)</a:t>
            </a:r>
          </a:p>
          <a:p>
            <a:r>
              <a:rPr lang="fr-BE" sz="800" b="1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</a:t>
            </a:r>
            <a:r>
              <a:rPr lang="fr-BE" sz="800" b="1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{ </a:t>
            </a:r>
            <a:r>
              <a:rPr lang="fr-BE" sz="800" b="1" dirty="0" smtClean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return</a:t>
            </a:r>
            <a:r>
              <a:rPr lang="fr-BE" sz="800" b="1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800" b="1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rolls</a:t>
            </a:r>
            <a:r>
              <a:rPr lang="fr-BE" sz="800" b="1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[</a:t>
            </a:r>
            <a:r>
              <a:rPr lang="fr-BE" sz="800" b="1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frameIndex</a:t>
            </a:r>
            <a:r>
              <a:rPr lang="fr-BE" sz="800" b="1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] == 10</a:t>
            </a:r>
            <a:r>
              <a:rPr lang="fr-BE" sz="800" b="1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; }</a:t>
            </a:r>
            <a:endParaRPr lang="fr-BE" sz="800" b="1" dirty="0">
              <a:solidFill>
                <a:srgbClr val="000000"/>
              </a:solidFill>
              <a:highlight>
                <a:srgbClr val="FFFFFF"/>
              </a:highlight>
              <a:latin typeface="Consolas"/>
            </a:endParaRPr>
          </a:p>
          <a:p>
            <a:endParaRPr lang="fr-BE" sz="800" dirty="0" smtClean="0">
              <a:solidFill>
                <a:srgbClr val="000000"/>
              </a:solidFill>
              <a:highlight>
                <a:srgbClr val="FFFFFF"/>
              </a:highlight>
              <a:latin typeface="Consolas"/>
            </a:endParaRPr>
          </a:p>
          <a:p>
            <a:r>
              <a:rPr lang="fr-BE" sz="800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</a:t>
            </a:r>
            <a:r>
              <a:rPr lang="fr-BE" sz="8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private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8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int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8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GetSumOfBallsInFrame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</a:t>
            </a:r>
            <a:r>
              <a:rPr lang="fr-BE" sz="8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int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8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frameIndex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)</a:t>
            </a:r>
          </a:p>
          <a:p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</a:t>
            </a:r>
            <a:r>
              <a:rPr lang="fr-BE" sz="800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{ </a:t>
            </a:r>
            <a:r>
              <a:rPr lang="fr-BE" sz="800" dirty="0" smtClean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return</a:t>
            </a:r>
            <a:r>
              <a:rPr lang="fr-BE" sz="800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8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rolls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[</a:t>
            </a:r>
            <a:r>
              <a:rPr lang="fr-BE" sz="8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frameIndex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] + </a:t>
            </a:r>
            <a:r>
              <a:rPr lang="fr-BE" sz="8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rolls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[</a:t>
            </a:r>
            <a:r>
              <a:rPr lang="fr-BE" sz="8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frameIndex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+ 1</a:t>
            </a:r>
            <a:r>
              <a:rPr lang="fr-BE" sz="800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]; }</a:t>
            </a:r>
            <a:endParaRPr lang="fr-BE" sz="800" dirty="0">
              <a:solidFill>
                <a:srgbClr val="000000"/>
              </a:solidFill>
              <a:highlight>
                <a:srgbClr val="FFFFFF"/>
              </a:highlight>
              <a:latin typeface="Consolas"/>
            </a:endParaRPr>
          </a:p>
          <a:p>
            <a:endParaRPr lang="fr-BE" sz="800" dirty="0" smtClean="0">
              <a:solidFill>
                <a:srgbClr val="000000"/>
              </a:solidFill>
              <a:highlight>
                <a:srgbClr val="FFFFFF"/>
              </a:highlight>
              <a:latin typeface="Consolas"/>
            </a:endParaRPr>
          </a:p>
          <a:p>
            <a:r>
              <a:rPr lang="fr-BE" sz="800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</a:t>
            </a:r>
            <a:r>
              <a:rPr lang="fr-BE" sz="8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private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8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int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8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GetSpareBonus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</a:t>
            </a:r>
            <a:r>
              <a:rPr lang="fr-BE" sz="8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int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8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frameIndex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)</a:t>
            </a:r>
          </a:p>
          <a:p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</a:t>
            </a:r>
            <a:r>
              <a:rPr lang="fr-BE" sz="800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{ </a:t>
            </a:r>
            <a:r>
              <a:rPr lang="fr-BE" sz="800" dirty="0" smtClean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return</a:t>
            </a:r>
            <a:r>
              <a:rPr lang="fr-BE" sz="800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8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rolls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[</a:t>
            </a:r>
            <a:r>
              <a:rPr lang="fr-BE" sz="8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frameIndex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+ 2</a:t>
            </a:r>
            <a:r>
              <a:rPr lang="fr-BE" sz="800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]; }</a:t>
            </a:r>
            <a:endParaRPr lang="fr-BE" sz="800" dirty="0">
              <a:solidFill>
                <a:srgbClr val="000000"/>
              </a:solidFill>
              <a:highlight>
                <a:srgbClr val="FFFFFF"/>
              </a:highlight>
              <a:latin typeface="Consolas"/>
            </a:endParaRPr>
          </a:p>
          <a:p>
            <a:endParaRPr lang="fr-BE" sz="800" dirty="0" smtClean="0">
              <a:solidFill>
                <a:srgbClr val="000000"/>
              </a:solidFill>
              <a:highlight>
                <a:srgbClr val="FFFFFF"/>
              </a:highlight>
              <a:latin typeface="Consolas"/>
            </a:endParaRPr>
          </a:p>
          <a:p>
            <a:r>
              <a:rPr lang="fr-BE" sz="800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</a:t>
            </a:r>
            <a:r>
              <a:rPr lang="fr-BE" sz="8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private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8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int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8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GetStrikeBonus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</a:t>
            </a:r>
            <a:r>
              <a:rPr lang="fr-BE" sz="8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int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8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frameIndex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)</a:t>
            </a:r>
          </a:p>
          <a:p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</a:t>
            </a:r>
            <a:r>
              <a:rPr lang="fr-BE" sz="800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{ </a:t>
            </a:r>
            <a:r>
              <a:rPr lang="fr-BE" sz="800" dirty="0" smtClean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return</a:t>
            </a:r>
            <a:r>
              <a:rPr lang="fr-BE" sz="800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8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rolls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[</a:t>
            </a:r>
            <a:r>
              <a:rPr lang="fr-BE" sz="8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frameIndex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+ 1] + </a:t>
            </a:r>
            <a:r>
              <a:rPr lang="fr-BE" sz="8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rolls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[</a:t>
            </a:r>
            <a:r>
              <a:rPr lang="fr-BE" sz="8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frameIndex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+ 2</a:t>
            </a:r>
            <a:r>
              <a:rPr lang="fr-BE" sz="800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]; }</a:t>
            </a:r>
            <a:endParaRPr lang="fr-BE" sz="800" dirty="0">
              <a:solidFill>
                <a:srgbClr val="000000"/>
              </a:solidFill>
              <a:highlight>
                <a:srgbClr val="FFFFFF"/>
              </a:highlight>
              <a:latin typeface="Consolas"/>
            </a:endParaRPr>
          </a:p>
          <a:p>
            <a:endParaRPr lang="fr-BE" sz="800" dirty="0" smtClean="0">
              <a:solidFill>
                <a:srgbClr val="000000"/>
              </a:solidFill>
              <a:highlight>
                <a:srgbClr val="FFFFFF"/>
              </a:highlight>
              <a:latin typeface="Consolas"/>
            </a:endParaRPr>
          </a:p>
          <a:p>
            <a:r>
              <a:rPr lang="fr-BE" sz="800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</a:t>
            </a:r>
            <a:r>
              <a:rPr lang="fr-BE" sz="8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private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8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bool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8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IsSpare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</a:t>
            </a:r>
            <a:r>
              <a:rPr lang="fr-BE" sz="8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int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8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frameIndex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)</a:t>
            </a:r>
          </a:p>
          <a:p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</a:t>
            </a:r>
            <a:r>
              <a:rPr lang="fr-BE" sz="800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{ </a:t>
            </a:r>
            <a:r>
              <a:rPr lang="fr-BE" sz="800" dirty="0" smtClean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return</a:t>
            </a:r>
            <a:r>
              <a:rPr lang="fr-BE" sz="800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8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rolls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[</a:t>
            </a:r>
            <a:r>
              <a:rPr lang="fr-BE" sz="8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frameIndex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] </a:t>
            </a:r>
            <a:r>
              <a:rPr lang="fr-BE" sz="800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+ </a:t>
            </a:r>
            <a:r>
              <a:rPr lang="fr-BE" sz="8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rolls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[</a:t>
            </a:r>
            <a:r>
              <a:rPr lang="fr-BE" sz="8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frameIndex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+ 1] == 10</a:t>
            </a:r>
            <a:r>
              <a:rPr lang="fr-BE" sz="800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; }</a:t>
            </a:r>
            <a:endParaRPr lang="fr-BE" sz="800" dirty="0">
              <a:solidFill>
                <a:srgbClr val="000000"/>
              </a:solidFill>
              <a:highlight>
                <a:srgbClr val="FFFFFF"/>
              </a:highlight>
              <a:latin typeface="Consolas"/>
            </a:endParaRPr>
          </a:p>
          <a:p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}</a:t>
            </a:r>
          </a:p>
        </p:txBody>
      </p:sp>
      <p:sp>
        <p:nvSpPr>
          <p:cNvPr id="120838" name="Text Box 6"/>
          <p:cNvSpPr txBox="1">
            <a:spLocks noChangeArrowheads="1"/>
          </p:cNvSpPr>
          <p:nvPr/>
        </p:nvSpPr>
        <p:spPr bwMode="auto">
          <a:xfrm>
            <a:off x="152400" y="228600"/>
            <a:ext cx="2209800" cy="254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buFontTx/>
              <a:buChar char="-"/>
            </a:pPr>
            <a:r>
              <a:rPr lang="en-US" sz="1000">
                <a:latin typeface="Bradley Hand ITC" pitchFamily="66" charset="0"/>
              </a:rPr>
              <a:t>ugly comment in testOneStrike.</a:t>
            </a:r>
          </a:p>
        </p:txBody>
      </p:sp>
      <p:sp>
        <p:nvSpPr>
          <p:cNvPr id="120839" name="Rectangle 7"/>
          <p:cNvSpPr>
            <a:spLocks noChangeArrowheads="1"/>
          </p:cNvSpPr>
          <p:nvPr/>
        </p:nvSpPr>
        <p:spPr bwMode="auto">
          <a:xfrm>
            <a:off x="304800" y="6477000"/>
            <a:ext cx="4419600" cy="304800"/>
          </a:xfrm>
          <a:prstGeom prst="rect">
            <a:avLst/>
          </a:prstGeom>
          <a:solidFill>
            <a:srgbClr val="33CC33"/>
          </a:solidFill>
          <a:ln w="9525">
            <a:solidFill>
              <a:srgbClr val="33CC33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B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 Fourth test.</a:t>
            </a:r>
          </a:p>
        </p:txBody>
      </p:sp>
      <p:sp>
        <p:nvSpPr>
          <p:cNvPr id="122883" name="Text Box 3"/>
          <p:cNvSpPr txBox="1">
            <a:spLocks noChangeArrowheads="1"/>
          </p:cNvSpPr>
          <p:nvPr/>
        </p:nvSpPr>
        <p:spPr bwMode="auto">
          <a:xfrm>
            <a:off x="304800" y="1143000"/>
            <a:ext cx="4038600" cy="53860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[</a:t>
            </a:r>
            <a:r>
              <a:rPr lang="fr-BE" sz="800" dirty="0" err="1">
                <a:solidFill>
                  <a:srgbClr val="2B91AF"/>
                </a:solidFill>
                <a:highlight>
                  <a:srgbClr val="FFFFFF"/>
                </a:highlight>
                <a:latin typeface="Consolas"/>
              </a:rPr>
              <a:t>TestClass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]</a:t>
            </a:r>
          </a:p>
          <a:p>
            <a:r>
              <a:rPr lang="fr-BE" sz="8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public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8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class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800" dirty="0" err="1">
                <a:solidFill>
                  <a:srgbClr val="2B91AF"/>
                </a:solidFill>
                <a:highlight>
                  <a:srgbClr val="FFFFFF"/>
                </a:highlight>
                <a:latin typeface="Consolas"/>
              </a:rPr>
              <a:t>GameTest</a:t>
            </a:r>
            <a:endParaRPr lang="fr-BE" sz="800" dirty="0">
              <a:solidFill>
                <a:srgbClr val="000000"/>
              </a:solidFill>
              <a:highlight>
                <a:srgbClr val="FFFFFF"/>
              </a:highlight>
              <a:latin typeface="Consolas"/>
            </a:endParaRPr>
          </a:p>
          <a:p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{</a:t>
            </a:r>
          </a:p>
          <a:p>
            <a:r>
              <a:rPr lang="fr-BE" sz="800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(...)</a:t>
            </a:r>
          </a:p>
          <a:p>
            <a:r>
              <a:rPr lang="fr-BE" sz="800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[</a:t>
            </a:r>
            <a:r>
              <a:rPr lang="fr-BE" sz="800" dirty="0" err="1">
                <a:solidFill>
                  <a:srgbClr val="2B91AF"/>
                </a:solidFill>
                <a:highlight>
                  <a:srgbClr val="FFFFFF"/>
                </a:highlight>
                <a:latin typeface="Consolas"/>
              </a:rPr>
              <a:t>TestMethod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]</a:t>
            </a:r>
          </a:p>
          <a:p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</a:t>
            </a:r>
            <a:r>
              <a:rPr lang="fr-BE" sz="8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public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8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void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8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GutterGameTest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()</a:t>
            </a:r>
          </a:p>
          <a:p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{</a:t>
            </a:r>
          </a:p>
          <a:p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</a:t>
            </a:r>
            <a:r>
              <a:rPr lang="fr-BE" sz="8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RollMany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(20, 0);</a:t>
            </a:r>
          </a:p>
          <a:p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</a:t>
            </a:r>
            <a:r>
              <a:rPr lang="fr-BE" sz="800" dirty="0" err="1">
                <a:solidFill>
                  <a:srgbClr val="2B91AF"/>
                </a:solidFill>
                <a:highlight>
                  <a:srgbClr val="FFFFFF"/>
                </a:highlight>
                <a:latin typeface="Consolas"/>
              </a:rPr>
              <a:t>Assert</a:t>
            </a:r>
            <a:r>
              <a:rPr lang="fr-BE" sz="8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.AreEqual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(0, </a:t>
            </a:r>
            <a:r>
              <a:rPr lang="fr-BE" sz="8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game.Score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);</a:t>
            </a:r>
          </a:p>
          <a:p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}</a:t>
            </a:r>
          </a:p>
          <a:p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[</a:t>
            </a:r>
            <a:r>
              <a:rPr lang="fr-BE" sz="800" dirty="0" err="1">
                <a:solidFill>
                  <a:srgbClr val="2B91AF"/>
                </a:solidFill>
                <a:highlight>
                  <a:srgbClr val="FFFFFF"/>
                </a:highlight>
                <a:latin typeface="Consolas"/>
              </a:rPr>
              <a:t>TestMethod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]</a:t>
            </a:r>
          </a:p>
          <a:p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</a:t>
            </a:r>
            <a:r>
              <a:rPr lang="fr-BE" sz="8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public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8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void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8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TestAllOnes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()</a:t>
            </a:r>
          </a:p>
          <a:p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{</a:t>
            </a:r>
          </a:p>
          <a:p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</a:t>
            </a:r>
            <a:r>
              <a:rPr lang="fr-BE" sz="8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RollMany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(20, 1);</a:t>
            </a:r>
          </a:p>
          <a:p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</a:t>
            </a:r>
            <a:r>
              <a:rPr lang="fr-BE" sz="800" dirty="0" err="1">
                <a:solidFill>
                  <a:srgbClr val="2B91AF"/>
                </a:solidFill>
                <a:highlight>
                  <a:srgbClr val="FFFFFF"/>
                </a:highlight>
                <a:latin typeface="Consolas"/>
              </a:rPr>
              <a:t>Assert</a:t>
            </a:r>
            <a:r>
              <a:rPr lang="fr-BE" sz="8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.AreEqual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(20, </a:t>
            </a:r>
            <a:r>
              <a:rPr lang="fr-BE" sz="8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game.Score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);</a:t>
            </a:r>
          </a:p>
          <a:p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}</a:t>
            </a:r>
          </a:p>
          <a:p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[</a:t>
            </a:r>
            <a:r>
              <a:rPr lang="fr-BE" sz="800" dirty="0" err="1">
                <a:solidFill>
                  <a:srgbClr val="2B91AF"/>
                </a:solidFill>
                <a:highlight>
                  <a:srgbClr val="FFFFFF"/>
                </a:highlight>
                <a:latin typeface="Consolas"/>
              </a:rPr>
              <a:t>TestMethod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]</a:t>
            </a:r>
          </a:p>
          <a:p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</a:t>
            </a:r>
            <a:r>
              <a:rPr lang="fr-BE" sz="8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public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8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void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8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TestOneSpare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()</a:t>
            </a:r>
          </a:p>
          <a:p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{</a:t>
            </a:r>
          </a:p>
          <a:p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</a:t>
            </a:r>
            <a:r>
              <a:rPr lang="fr-BE" sz="8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RollSpare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();</a:t>
            </a:r>
          </a:p>
          <a:p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</a:t>
            </a:r>
            <a:r>
              <a:rPr lang="fr-BE" sz="8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game.Roll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(3);</a:t>
            </a:r>
          </a:p>
          <a:p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</a:t>
            </a:r>
            <a:r>
              <a:rPr lang="fr-BE" sz="8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RollMany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(17, 0);</a:t>
            </a:r>
          </a:p>
          <a:p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</a:t>
            </a:r>
            <a:r>
              <a:rPr lang="fr-BE" sz="800" dirty="0" err="1">
                <a:solidFill>
                  <a:srgbClr val="2B91AF"/>
                </a:solidFill>
                <a:highlight>
                  <a:srgbClr val="FFFFFF"/>
                </a:highlight>
                <a:latin typeface="Consolas"/>
              </a:rPr>
              <a:t>Assert</a:t>
            </a:r>
            <a:r>
              <a:rPr lang="fr-BE" sz="8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.AreEqual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(16, </a:t>
            </a:r>
            <a:r>
              <a:rPr lang="fr-BE" sz="8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game.Score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);</a:t>
            </a:r>
          </a:p>
          <a:p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}</a:t>
            </a:r>
          </a:p>
          <a:p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[</a:t>
            </a:r>
            <a:r>
              <a:rPr lang="fr-BE" sz="800" dirty="0" err="1">
                <a:solidFill>
                  <a:srgbClr val="2B91AF"/>
                </a:solidFill>
                <a:highlight>
                  <a:srgbClr val="FFFFFF"/>
                </a:highlight>
                <a:latin typeface="Consolas"/>
              </a:rPr>
              <a:t>TestMethod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]</a:t>
            </a:r>
          </a:p>
          <a:p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</a:t>
            </a:r>
            <a:r>
              <a:rPr lang="fr-BE" sz="8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public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8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void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8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TestOneStrike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()</a:t>
            </a:r>
          </a:p>
          <a:p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{</a:t>
            </a:r>
          </a:p>
          <a:p>
            <a:r>
              <a:rPr lang="fr-BE" sz="800" b="1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</a:t>
            </a:r>
            <a:r>
              <a:rPr lang="fr-BE" sz="800" b="1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RollStrike</a:t>
            </a:r>
            <a:r>
              <a:rPr lang="fr-BE" sz="800" b="1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();</a:t>
            </a:r>
          </a:p>
          <a:p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</a:t>
            </a:r>
            <a:r>
              <a:rPr lang="fr-BE" sz="8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game.Roll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(3);</a:t>
            </a:r>
          </a:p>
          <a:p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</a:t>
            </a:r>
            <a:r>
              <a:rPr lang="fr-BE" sz="8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game.Roll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(4);</a:t>
            </a:r>
          </a:p>
          <a:p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</a:t>
            </a:r>
            <a:r>
              <a:rPr lang="fr-BE" sz="8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RollMany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(16, 0);</a:t>
            </a:r>
          </a:p>
          <a:p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</a:t>
            </a:r>
            <a:r>
              <a:rPr lang="fr-BE" sz="800" dirty="0" err="1">
                <a:solidFill>
                  <a:srgbClr val="2B91AF"/>
                </a:solidFill>
                <a:highlight>
                  <a:srgbClr val="FFFFFF"/>
                </a:highlight>
                <a:latin typeface="Consolas"/>
              </a:rPr>
              <a:t>Assert</a:t>
            </a:r>
            <a:r>
              <a:rPr lang="fr-BE" sz="8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.AreEqual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(24, </a:t>
            </a:r>
            <a:r>
              <a:rPr lang="fr-BE" sz="8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game.Score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);</a:t>
            </a:r>
          </a:p>
          <a:p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}</a:t>
            </a:r>
          </a:p>
          <a:p>
            <a:r>
              <a:rPr lang="fr-BE" sz="800" b="1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</a:t>
            </a:r>
            <a:r>
              <a:rPr lang="fr-BE" sz="800" b="1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private</a:t>
            </a:r>
            <a:r>
              <a:rPr lang="fr-BE" sz="800" b="1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800" b="1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void</a:t>
            </a:r>
            <a:r>
              <a:rPr lang="fr-BE" sz="800" b="1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800" b="1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RollStrike</a:t>
            </a:r>
            <a:r>
              <a:rPr lang="fr-BE" sz="800" b="1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()</a:t>
            </a:r>
          </a:p>
          <a:p>
            <a:r>
              <a:rPr lang="fr-BE" sz="800" b="1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{</a:t>
            </a:r>
          </a:p>
          <a:p>
            <a:r>
              <a:rPr lang="fr-BE" sz="800" b="1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</a:t>
            </a:r>
            <a:r>
              <a:rPr lang="fr-BE" sz="800" b="1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game.Roll</a:t>
            </a:r>
            <a:r>
              <a:rPr lang="fr-BE" sz="800" b="1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(10);</a:t>
            </a:r>
          </a:p>
          <a:p>
            <a:r>
              <a:rPr lang="fr-BE" sz="800" b="1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}</a:t>
            </a:r>
          </a:p>
          <a:p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</a:t>
            </a:r>
            <a:r>
              <a:rPr lang="fr-BE" sz="8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private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8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void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8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RollSpare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()</a:t>
            </a:r>
          </a:p>
          <a:p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{</a:t>
            </a:r>
          </a:p>
          <a:p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</a:t>
            </a:r>
            <a:r>
              <a:rPr lang="fr-BE" sz="8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game.Roll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(5);</a:t>
            </a:r>
          </a:p>
          <a:p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</a:t>
            </a:r>
            <a:r>
              <a:rPr lang="fr-BE" sz="8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game.Roll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(5);</a:t>
            </a:r>
          </a:p>
          <a:p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}</a:t>
            </a:r>
          </a:p>
          <a:p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}</a:t>
            </a:r>
          </a:p>
        </p:txBody>
      </p:sp>
      <p:sp>
        <p:nvSpPr>
          <p:cNvPr id="122884" name="Line 4"/>
          <p:cNvSpPr>
            <a:spLocks noChangeShapeType="1"/>
          </p:cNvSpPr>
          <p:nvPr/>
        </p:nvSpPr>
        <p:spPr bwMode="auto">
          <a:xfrm>
            <a:off x="4724400" y="1219200"/>
            <a:ext cx="0" cy="5257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BE"/>
          </a:p>
        </p:txBody>
      </p:sp>
      <p:sp>
        <p:nvSpPr>
          <p:cNvPr id="122885" name="Text Box 5"/>
          <p:cNvSpPr txBox="1">
            <a:spLocks noChangeArrowheads="1"/>
          </p:cNvSpPr>
          <p:nvPr/>
        </p:nvSpPr>
        <p:spPr bwMode="auto">
          <a:xfrm>
            <a:off x="4800600" y="1143000"/>
            <a:ext cx="4038600" cy="571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lvl="0"/>
            <a:r>
              <a:rPr lang="fr-BE" sz="8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public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8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class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800" dirty="0">
                <a:solidFill>
                  <a:srgbClr val="2B91AF"/>
                </a:solidFill>
                <a:highlight>
                  <a:srgbClr val="FFFFFF"/>
                </a:highlight>
                <a:latin typeface="Consolas"/>
              </a:rPr>
              <a:t>Game</a:t>
            </a:r>
            <a:endParaRPr lang="fr-BE" sz="800" dirty="0">
              <a:solidFill>
                <a:srgbClr val="000000"/>
              </a:solidFill>
              <a:highlight>
                <a:srgbClr val="FFFFFF"/>
              </a:highlight>
              <a:latin typeface="Consolas"/>
            </a:endParaRPr>
          </a:p>
          <a:p>
            <a:pPr lvl="0"/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{</a:t>
            </a:r>
          </a:p>
          <a:p>
            <a:pPr lvl="0"/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(...)</a:t>
            </a:r>
          </a:p>
          <a:p>
            <a:pPr lvl="0"/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</a:t>
            </a:r>
            <a:r>
              <a:rPr lang="fr-BE" sz="8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public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8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int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Score</a:t>
            </a:r>
          </a:p>
          <a:p>
            <a:pPr lvl="0"/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{</a:t>
            </a:r>
          </a:p>
          <a:p>
            <a:pPr lvl="0"/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</a:t>
            </a:r>
            <a:r>
              <a:rPr lang="fr-BE" sz="8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get</a:t>
            </a:r>
            <a:endParaRPr lang="fr-BE" sz="800" dirty="0">
              <a:solidFill>
                <a:srgbClr val="000000"/>
              </a:solidFill>
              <a:highlight>
                <a:srgbClr val="FFFFFF"/>
              </a:highlight>
              <a:latin typeface="Consolas"/>
            </a:endParaRPr>
          </a:p>
          <a:p>
            <a:pPr lvl="0"/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{</a:t>
            </a:r>
          </a:p>
          <a:p>
            <a:pPr lvl="0"/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 </a:t>
            </a:r>
            <a:r>
              <a:rPr lang="fr-BE" sz="8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int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score = 0;</a:t>
            </a:r>
          </a:p>
          <a:p>
            <a:pPr lvl="0"/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 </a:t>
            </a:r>
            <a:r>
              <a:rPr lang="fr-BE" sz="8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int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8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frameIndex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= 0;</a:t>
            </a:r>
          </a:p>
          <a:p>
            <a:pPr lvl="0"/>
            <a:r>
              <a:rPr lang="nn-NO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 </a:t>
            </a:r>
            <a:r>
              <a:rPr lang="nn-NO" sz="8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for</a:t>
            </a:r>
            <a:r>
              <a:rPr lang="nn-NO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(</a:t>
            </a:r>
            <a:r>
              <a:rPr lang="nn-NO" sz="8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int</a:t>
            </a:r>
            <a:r>
              <a:rPr lang="nn-NO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frame = 0; frame &lt; 10; frame++)</a:t>
            </a:r>
          </a:p>
          <a:p>
            <a:pPr lvl="0"/>
            <a:r>
              <a:rPr lang="fr-BE" sz="800" b="1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    </a:t>
            </a:r>
            <a:r>
              <a:rPr lang="fr-BE" sz="800" b="1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if</a:t>
            </a:r>
            <a:r>
              <a:rPr lang="fr-BE" sz="800" b="1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(</a:t>
            </a:r>
            <a:r>
              <a:rPr lang="fr-BE" sz="800" b="1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IsStrike</a:t>
            </a:r>
            <a:r>
              <a:rPr lang="fr-BE" sz="800" b="1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</a:t>
            </a:r>
            <a:r>
              <a:rPr lang="fr-BE" sz="800" b="1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frameIndex</a:t>
            </a:r>
            <a:r>
              <a:rPr lang="fr-BE" sz="800" b="1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))</a:t>
            </a:r>
          </a:p>
          <a:p>
            <a:pPr lvl="0"/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    {</a:t>
            </a:r>
          </a:p>
          <a:p>
            <a:pPr lvl="0"/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       score += 10 + </a:t>
            </a:r>
            <a:r>
              <a:rPr lang="fr-BE" sz="8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GetStrikeBonus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</a:t>
            </a:r>
            <a:r>
              <a:rPr lang="fr-BE" sz="8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frameIndex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);</a:t>
            </a:r>
          </a:p>
          <a:p>
            <a:pPr lvl="0"/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       </a:t>
            </a:r>
            <a:r>
              <a:rPr lang="fr-BE" sz="8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frameIndex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++;</a:t>
            </a:r>
          </a:p>
          <a:p>
            <a:pPr lvl="0"/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    }</a:t>
            </a:r>
          </a:p>
          <a:p>
            <a:pPr lvl="0"/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    </a:t>
            </a:r>
            <a:r>
              <a:rPr lang="fr-BE" sz="8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else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8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if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(</a:t>
            </a:r>
            <a:r>
              <a:rPr lang="fr-BE" sz="8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IsSpare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</a:t>
            </a:r>
            <a:r>
              <a:rPr lang="fr-BE" sz="8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frameIndex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))</a:t>
            </a:r>
          </a:p>
          <a:p>
            <a:pPr lvl="0"/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    {</a:t>
            </a:r>
          </a:p>
          <a:p>
            <a:pPr lvl="0"/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       score += 10 + </a:t>
            </a:r>
            <a:r>
              <a:rPr lang="fr-BE" sz="8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GetSpareBonus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</a:t>
            </a:r>
            <a:r>
              <a:rPr lang="fr-BE" sz="8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frameIndex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);</a:t>
            </a:r>
          </a:p>
          <a:p>
            <a:pPr lvl="0"/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       </a:t>
            </a:r>
            <a:r>
              <a:rPr lang="fr-BE" sz="8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frameIndex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+= 2;</a:t>
            </a:r>
          </a:p>
          <a:p>
            <a:pPr lvl="0"/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    }</a:t>
            </a:r>
          </a:p>
          <a:p>
            <a:pPr lvl="0"/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    </a:t>
            </a:r>
            <a:r>
              <a:rPr lang="fr-BE" sz="8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else</a:t>
            </a:r>
            <a:endParaRPr lang="fr-BE" sz="800" dirty="0">
              <a:solidFill>
                <a:srgbClr val="000000"/>
              </a:solidFill>
              <a:highlight>
                <a:srgbClr val="FFFFFF"/>
              </a:highlight>
              <a:latin typeface="Consolas"/>
            </a:endParaRPr>
          </a:p>
          <a:p>
            <a:pPr lvl="0"/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    {</a:t>
            </a:r>
          </a:p>
          <a:p>
            <a:pPr lvl="0"/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       score += </a:t>
            </a:r>
            <a:r>
              <a:rPr lang="fr-BE" sz="8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GetSumOfBallsInFrame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</a:t>
            </a:r>
            <a:r>
              <a:rPr lang="fr-BE" sz="8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frameIndex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);</a:t>
            </a:r>
          </a:p>
          <a:p>
            <a:pPr lvl="0"/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       </a:t>
            </a:r>
            <a:r>
              <a:rPr lang="fr-BE" sz="8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frameIndex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+= 2;</a:t>
            </a:r>
          </a:p>
          <a:p>
            <a:pPr lvl="0"/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    }</a:t>
            </a:r>
          </a:p>
          <a:p>
            <a:pPr lvl="0"/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 </a:t>
            </a:r>
            <a:r>
              <a:rPr lang="fr-BE" sz="8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return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score;</a:t>
            </a:r>
          </a:p>
          <a:p>
            <a:pPr lvl="0"/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}</a:t>
            </a:r>
          </a:p>
          <a:p>
            <a:pPr lvl="0"/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}</a:t>
            </a:r>
          </a:p>
          <a:p>
            <a:pPr lvl="0"/>
            <a:endParaRPr lang="fr-BE" sz="800" dirty="0">
              <a:solidFill>
                <a:srgbClr val="000000"/>
              </a:solidFill>
              <a:highlight>
                <a:srgbClr val="FFFFFF"/>
              </a:highlight>
              <a:latin typeface="Consolas"/>
            </a:endParaRPr>
          </a:p>
          <a:p>
            <a:pPr lvl="0"/>
            <a:r>
              <a:rPr lang="fr-BE" sz="800" b="1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</a:t>
            </a:r>
            <a:r>
              <a:rPr lang="fr-BE" sz="800" b="1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private</a:t>
            </a:r>
            <a:r>
              <a:rPr lang="fr-BE" sz="800" b="1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800" b="1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bool</a:t>
            </a:r>
            <a:r>
              <a:rPr lang="fr-BE" sz="800" b="1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800" b="1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IsStrike</a:t>
            </a:r>
            <a:r>
              <a:rPr lang="fr-BE" sz="800" b="1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</a:t>
            </a:r>
            <a:r>
              <a:rPr lang="fr-BE" sz="800" b="1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int</a:t>
            </a:r>
            <a:r>
              <a:rPr lang="fr-BE" sz="800" b="1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800" b="1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frameIndex</a:t>
            </a:r>
            <a:r>
              <a:rPr lang="fr-BE" sz="800" b="1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)</a:t>
            </a:r>
          </a:p>
          <a:p>
            <a:pPr lvl="0"/>
            <a:r>
              <a:rPr lang="fr-BE" sz="800" b="1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{ </a:t>
            </a:r>
            <a:r>
              <a:rPr lang="fr-BE" sz="800" b="1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return</a:t>
            </a:r>
            <a:r>
              <a:rPr lang="fr-BE" sz="800" b="1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800" b="1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rolls</a:t>
            </a:r>
            <a:r>
              <a:rPr lang="fr-BE" sz="800" b="1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[</a:t>
            </a:r>
            <a:r>
              <a:rPr lang="fr-BE" sz="800" b="1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frameIndex</a:t>
            </a:r>
            <a:r>
              <a:rPr lang="fr-BE" sz="800" b="1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] == 10; }</a:t>
            </a:r>
          </a:p>
          <a:p>
            <a:pPr lvl="0"/>
            <a:endParaRPr lang="fr-BE" sz="800" dirty="0">
              <a:solidFill>
                <a:srgbClr val="000000"/>
              </a:solidFill>
              <a:highlight>
                <a:srgbClr val="FFFFFF"/>
              </a:highlight>
              <a:latin typeface="Consolas"/>
            </a:endParaRPr>
          </a:p>
          <a:p>
            <a:pPr lvl="0"/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</a:t>
            </a:r>
            <a:r>
              <a:rPr lang="fr-BE" sz="8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private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8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int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8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GetSumOfBallsInFrame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</a:t>
            </a:r>
            <a:r>
              <a:rPr lang="fr-BE" sz="8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int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8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frameIndex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)</a:t>
            </a:r>
          </a:p>
          <a:p>
            <a:pPr lvl="0"/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{ </a:t>
            </a:r>
            <a:r>
              <a:rPr lang="fr-BE" sz="8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return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8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rolls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[</a:t>
            </a:r>
            <a:r>
              <a:rPr lang="fr-BE" sz="8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frameIndex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] + </a:t>
            </a:r>
            <a:r>
              <a:rPr lang="fr-BE" sz="8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rolls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[</a:t>
            </a:r>
            <a:r>
              <a:rPr lang="fr-BE" sz="8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frameIndex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+ 1]; }</a:t>
            </a:r>
          </a:p>
          <a:p>
            <a:pPr lvl="0"/>
            <a:endParaRPr lang="fr-BE" sz="800" dirty="0">
              <a:solidFill>
                <a:srgbClr val="000000"/>
              </a:solidFill>
              <a:highlight>
                <a:srgbClr val="FFFFFF"/>
              </a:highlight>
              <a:latin typeface="Consolas"/>
            </a:endParaRPr>
          </a:p>
          <a:p>
            <a:pPr lvl="0"/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</a:t>
            </a:r>
            <a:r>
              <a:rPr lang="fr-BE" sz="8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private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8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int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8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GetSpareBonus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</a:t>
            </a:r>
            <a:r>
              <a:rPr lang="fr-BE" sz="8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int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8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frameIndex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)</a:t>
            </a:r>
          </a:p>
          <a:p>
            <a:pPr lvl="0"/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{ </a:t>
            </a:r>
            <a:r>
              <a:rPr lang="fr-BE" sz="8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return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8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rolls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[</a:t>
            </a:r>
            <a:r>
              <a:rPr lang="fr-BE" sz="8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frameIndex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+ 2]; }</a:t>
            </a:r>
          </a:p>
          <a:p>
            <a:pPr lvl="0"/>
            <a:endParaRPr lang="fr-BE" sz="800" dirty="0">
              <a:solidFill>
                <a:srgbClr val="000000"/>
              </a:solidFill>
              <a:highlight>
                <a:srgbClr val="FFFFFF"/>
              </a:highlight>
              <a:latin typeface="Consolas"/>
            </a:endParaRPr>
          </a:p>
          <a:p>
            <a:pPr lvl="0"/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</a:t>
            </a:r>
            <a:r>
              <a:rPr lang="fr-BE" sz="8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private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8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int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8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GetStrikeBonus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</a:t>
            </a:r>
            <a:r>
              <a:rPr lang="fr-BE" sz="8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int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8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frameIndex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)</a:t>
            </a:r>
          </a:p>
          <a:p>
            <a:pPr lvl="0"/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{ </a:t>
            </a:r>
            <a:r>
              <a:rPr lang="fr-BE" sz="8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return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8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rolls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[</a:t>
            </a:r>
            <a:r>
              <a:rPr lang="fr-BE" sz="8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frameIndex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+ 1] + </a:t>
            </a:r>
            <a:r>
              <a:rPr lang="fr-BE" sz="8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rolls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[</a:t>
            </a:r>
            <a:r>
              <a:rPr lang="fr-BE" sz="8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frameIndex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+ 2]; }</a:t>
            </a:r>
          </a:p>
          <a:p>
            <a:pPr lvl="0"/>
            <a:endParaRPr lang="fr-BE" sz="800" dirty="0">
              <a:solidFill>
                <a:srgbClr val="000000"/>
              </a:solidFill>
              <a:highlight>
                <a:srgbClr val="FFFFFF"/>
              </a:highlight>
              <a:latin typeface="Consolas"/>
            </a:endParaRPr>
          </a:p>
          <a:p>
            <a:pPr lvl="0"/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</a:t>
            </a:r>
            <a:r>
              <a:rPr lang="fr-BE" sz="8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private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8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bool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8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IsSpare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</a:t>
            </a:r>
            <a:r>
              <a:rPr lang="fr-BE" sz="8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int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8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frameIndex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)</a:t>
            </a:r>
          </a:p>
          <a:p>
            <a:pPr lvl="0"/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{ </a:t>
            </a:r>
            <a:r>
              <a:rPr lang="fr-BE" sz="8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return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8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rolls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[</a:t>
            </a:r>
            <a:r>
              <a:rPr lang="fr-BE" sz="8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frameIndex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] + </a:t>
            </a:r>
            <a:r>
              <a:rPr lang="fr-BE" sz="8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rolls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[</a:t>
            </a:r>
            <a:r>
              <a:rPr lang="fr-BE" sz="8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frameIndex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+ 1] == 10; }</a:t>
            </a:r>
          </a:p>
          <a:p>
            <a:pPr lvl="0"/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}</a:t>
            </a:r>
          </a:p>
        </p:txBody>
      </p:sp>
      <p:sp>
        <p:nvSpPr>
          <p:cNvPr id="122886" name="Text Box 6"/>
          <p:cNvSpPr txBox="1">
            <a:spLocks noChangeArrowheads="1"/>
          </p:cNvSpPr>
          <p:nvPr/>
        </p:nvSpPr>
        <p:spPr bwMode="auto">
          <a:xfrm>
            <a:off x="152400" y="228600"/>
            <a:ext cx="2209800" cy="254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buFontTx/>
              <a:buChar char="-"/>
            </a:pPr>
            <a:endParaRPr lang="fr-FR" sz="1000">
              <a:latin typeface="Bradley Hand ITC" pitchFamily="66" charset="0"/>
            </a:endParaRPr>
          </a:p>
        </p:txBody>
      </p:sp>
      <p:sp>
        <p:nvSpPr>
          <p:cNvPr id="122887" name="Rectangle 7"/>
          <p:cNvSpPr>
            <a:spLocks noChangeArrowheads="1"/>
          </p:cNvSpPr>
          <p:nvPr/>
        </p:nvSpPr>
        <p:spPr bwMode="auto">
          <a:xfrm>
            <a:off x="304800" y="6477000"/>
            <a:ext cx="4419600" cy="304800"/>
          </a:xfrm>
          <a:prstGeom prst="rect">
            <a:avLst/>
          </a:prstGeom>
          <a:solidFill>
            <a:srgbClr val="33CC33"/>
          </a:solidFill>
          <a:ln w="9525">
            <a:solidFill>
              <a:srgbClr val="33CC33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B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Fifth test.</a:t>
            </a:r>
          </a:p>
        </p:txBody>
      </p:sp>
      <p:sp>
        <p:nvSpPr>
          <p:cNvPr id="124931" name="Text Box 3"/>
          <p:cNvSpPr txBox="1">
            <a:spLocks noChangeArrowheads="1"/>
          </p:cNvSpPr>
          <p:nvPr/>
        </p:nvSpPr>
        <p:spPr bwMode="auto">
          <a:xfrm>
            <a:off x="304800" y="1143000"/>
            <a:ext cx="4038600" cy="50167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lvl="0"/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[</a:t>
            </a:r>
            <a:r>
              <a:rPr lang="fr-BE" sz="800" dirty="0" err="1">
                <a:solidFill>
                  <a:srgbClr val="2B91AF"/>
                </a:solidFill>
                <a:highlight>
                  <a:srgbClr val="FFFFFF"/>
                </a:highlight>
                <a:latin typeface="Consolas"/>
              </a:rPr>
              <a:t>TestClass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]</a:t>
            </a:r>
          </a:p>
          <a:p>
            <a:pPr lvl="0"/>
            <a:r>
              <a:rPr lang="fr-BE" sz="8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public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8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class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800" dirty="0" err="1">
                <a:solidFill>
                  <a:srgbClr val="2B91AF"/>
                </a:solidFill>
                <a:highlight>
                  <a:srgbClr val="FFFFFF"/>
                </a:highlight>
                <a:latin typeface="Consolas"/>
              </a:rPr>
              <a:t>GameTest</a:t>
            </a:r>
            <a:endParaRPr lang="fr-BE" sz="800" dirty="0">
              <a:solidFill>
                <a:srgbClr val="000000"/>
              </a:solidFill>
              <a:highlight>
                <a:srgbClr val="FFFFFF"/>
              </a:highlight>
              <a:latin typeface="Consolas"/>
            </a:endParaRPr>
          </a:p>
          <a:p>
            <a:pPr lvl="0"/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{</a:t>
            </a:r>
          </a:p>
          <a:p>
            <a:pPr lvl="0"/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(...)</a:t>
            </a:r>
          </a:p>
          <a:p>
            <a:pPr lvl="0"/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[</a:t>
            </a:r>
            <a:r>
              <a:rPr lang="fr-BE" sz="800" dirty="0" err="1">
                <a:solidFill>
                  <a:srgbClr val="2B91AF"/>
                </a:solidFill>
                <a:highlight>
                  <a:srgbClr val="FFFFFF"/>
                </a:highlight>
                <a:latin typeface="Consolas"/>
              </a:rPr>
              <a:t>TestMethod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]</a:t>
            </a:r>
          </a:p>
          <a:p>
            <a:pPr lvl="0"/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</a:t>
            </a:r>
            <a:r>
              <a:rPr lang="fr-BE" sz="8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public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8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void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8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GutterGameTest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()</a:t>
            </a:r>
          </a:p>
          <a:p>
            <a:pPr lvl="0"/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{</a:t>
            </a:r>
          </a:p>
          <a:p>
            <a:pPr lvl="0"/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</a:t>
            </a:r>
            <a:r>
              <a:rPr lang="fr-BE" sz="8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RollMany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(20, 0);</a:t>
            </a:r>
          </a:p>
          <a:p>
            <a:pPr lvl="0"/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</a:t>
            </a:r>
            <a:r>
              <a:rPr lang="fr-BE" sz="800" dirty="0" err="1">
                <a:solidFill>
                  <a:srgbClr val="2B91AF"/>
                </a:solidFill>
                <a:highlight>
                  <a:srgbClr val="FFFFFF"/>
                </a:highlight>
                <a:latin typeface="Consolas"/>
              </a:rPr>
              <a:t>Assert</a:t>
            </a:r>
            <a:r>
              <a:rPr lang="fr-BE" sz="8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.AreEqual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(0, </a:t>
            </a:r>
            <a:r>
              <a:rPr lang="fr-BE" sz="8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game.Score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);</a:t>
            </a:r>
          </a:p>
          <a:p>
            <a:pPr lvl="0"/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}</a:t>
            </a:r>
          </a:p>
          <a:p>
            <a:pPr lvl="0"/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[</a:t>
            </a:r>
            <a:r>
              <a:rPr lang="fr-BE" sz="800" dirty="0" err="1">
                <a:solidFill>
                  <a:srgbClr val="2B91AF"/>
                </a:solidFill>
                <a:highlight>
                  <a:srgbClr val="FFFFFF"/>
                </a:highlight>
                <a:latin typeface="Consolas"/>
              </a:rPr>
              <a:t>TestMethod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]</a:t>
            </a:r>
          </a:p>
          <a:p>
            <a:pPr lvl="0"/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</a:t>
            </a:r>
            <a:r>
              <a:rPr lang="fr-BE" sz="8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public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8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void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8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TestAllOnes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()</a:t>
            </a:r>
          </a:p>
          <a:p>
            <a:pPr lvl="0"/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{</a:t>
            </a:r>
          </a:p>
          <a:p>
            <a:pPr lvl="0"/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</a:t>
            </a:r>
            <a:r>
              <a:rPr lang="fr-BE" sz="8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RollMany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(20, 1);</a:t>
            </a:r>
          </a:p>
          <a:p>
            <a:pPr lvl="0"/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</a:t>
            </a:r>
            <a:r>
              <a:rPr lang="fr-BE" sz="800" dirty="0" err="1">
                <a:solidFill>
                  <a:srgbClr val="2B91AF"/>
                </a:solidFill>
                <a:highlight>
                  <a:srgbClr val="FFFFFF"/>
                </a:highlight>
                <a:latin typeface="Consolas"/>
              </a:rPr>
              <a:t>Assert</a:t>
            </a:r>
            <a:r>
              <a:rPr lang="fr-BE" sz="8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.AreEqual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(20, </a:t>
            </a:r>
            <a:r>
              <a:rPr lang="fr-BE" sz="8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game.Score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);</a:t>
            </a:r>
          </a:p>
          <a:p>
            <a:pPr lvl="0"/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}</a:t>
            </a:r>
          </a:p>
          <a:p>
            <a:pPr lvl="0"/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[</a:t>
            </a:r>
            <a:r>
              <a:rPr lang="fr-BE" sz="800" dirty="0" err="1">
                <a:solidFill>
                  <a:srgbClr val="2B91AF"/>
                </a:solidFill>
                <a:highlight>
                  <a:srgbClr val="FFFFFF"/>
                </a:highlight>
                <a:latin typeface="Consolas"/>
              </a:rPr>
              <a:t>TestMethod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]</a:t>
            </a:r>
          </a:p>
          <a:p>
            <a:pPr lvl="0"/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</a:t>
            </a:r>
            <a:r>
              <a:rPr lang="fr-BE" sz="8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public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8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void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8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TestOneSpare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()</a:t>
            </a:r>
          </a:p>
          <a:p>
            <a:pPr lvl="0"/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{</a:t>
            </a:r>
          </a:p>
          <a:p>
            <a:pPr lvl="0"/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</a:t>
            </a:r>
            <a:r>
              <a:rPr lang="fr-BE" sz="8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RollSpare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();</a:t>
            </a:r>
          </a:p>
          <a:p>
            <a:pPr lvl="0"/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</a:t>
            </a:r>
            <a:r>
              <a:rPr lang="fr-BE" sz="8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game.Roll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(3);</a:t>
            </a:r>
          </a:p>
          <a:p>
            <a:pPr lvl="0"/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</a:t>
            </a:r>
            <a:r>
              <a:rPr lang="fr-BE" sz="8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RollMany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(17, 0);</a:t>
            </a:r>
          </a:p>
          <a:p>
            <a:pPr lvl="0"/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</a:t>
            </a:r>
            <a:r>
              <a:rPr lang="fr-BE" sz="800" dirty="0" err="1">
                <a:solidFill>
                  <a:srgbClr val="2B91AF"/>
                </a:solidFill>
                <a:highlight>
                  <a:srgbClr val="FFFFFF"/>
                </a:highlight>
                <a:latin typeface="Consolas"/>
              </a:rPr>
              <a:t>Assert</a:t>
            </a:r>
            <a:r>
              <a:rPr lang="fr-BE" sz="8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.AreEqual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(16, </a:t>
            </a:r>
            <a:r>
              <a:rPr lang="fr-BE" sz="8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game.Score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);</a:t>
            </a:r>
          </a:p>
          <a:p>
            <a:pPr lvl="0"/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}</a:t>
            </a:r>
          </a:p>
          <a:p>
            <a:pPr lvl="0"/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[</a:t>
            </a:r>
            <a:r>
              <a:rPr lang="fr-BE" sz="800" dirty="0" err="1">
                <a:solidFill>
                  <a:srgbClr val="2B91AF"/>
                </a:solidFill>
                <a:highlight>
                  <a:srgbClr val="FFFFFF"/>
                </a:highlight>
                <a:latin typeface="Consolas"/>
              </a:rPr>
              <a:t>TestMethod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]</a:t>
            </a:r>
          </a:p>
          <a:p>
            <a:pPr lvl="0"/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</a:t>
            </a:r>
            <a:r>
              <a:rPr lang="fr-BE" sz="8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public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8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void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8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TestOneStrike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()</a:t>
            </a:r>
          </a:p>
          <a:p>
            <a:pPr lvl="0"/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{</a:t>
            </a:r>
          </a:p>
          <a:p>
            <a:pPr lvl="0"/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</a:t>
            </a:r>
            <a:r>
              <a:rPr lang="fr-BE" sz="8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RollStrike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();</a:t>
            </a:r>
          </a:p>
          <a:p>
            <a:pPr lvl="0"/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</a:t>
            </a:r>
            <a:r>
              <a:rPr lang="fr-BE" sz="8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game.Roll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(3);</a:t>
            </a:r>
          </a:p>
          <a:p>
            <a:pPr lvl="0"/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</a:t>
            </a:r>
            <a:r>
              <a:rPr lang="fr-BE" sz="8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game.Roll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(4);</a:t>
            </a:r>
          </a:p>
          <a:p>
            <a:pPr lvl="0"/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</a:t>
            </a:r>
            <a:r>
              <a:rPr lang="fr-BE" sz="8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RollMany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(16, 0);</a:t>
            </a:r>
          </a:p>
          <a:p>
            <a:pPr lvl="0"/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</a:t>
            </a:r>
            <a:r>
              <a:rPr lang="fr-BE" sz="800" dirty="0" err="1">
                <a:solidFill>
                  <a:srgbClr val="2B91AF"/>
                </a:solidFill>
                <a:highlight>
                  <a:srgbClr val="FFFFFF"/>
                </a:highlight>
                <a:latin typeface="Consolas"/>
              </a:rPr>
              <a:t>Assert</a:t>
            </a:r>
            <a:r>
              <a:rPr lang="fr-BE" sz="8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.AreEqual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(24, </a:t>
            </a:r>
            <a:r>
              <a:rPr lang="fr-BE" sz="8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game.Score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);</a:t>
            </a:r>
          </a:p>
          <a:p>
            <a:pPr lvl="0"/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}</a:t>
            </a:r>
          </a:p>
          <a:p>
            <a:r>
              <a:rPr lang="fr-BE" sz="800" b="1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800" b="1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[</a:t>
            </a:r>
            <a:r>
              <a:rPr lang="fr-BE" sz="800" b="1" dirty="0" err="1">
                <a:solidFill>
                  <a:srgbClr val="2B91AF"/>
                </a:solidFill>
                <a:highlight>
                  <a:srgbClr val="FFFFFF"/>
                </a:highlight>
                <a:latin typeface="Consolas"/>
              </a:rPr>
              <a:t>TestMethod</a:t>
            </a:r>
            <a:r>
              <a:rPr lang="fr-BE" sz="800" b="1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]</a:t>
            </a:r>
          </a:p>
          <a:p>
            <a:r>
              <a:rPr lang="fr-BE" sz="800" b="1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</a:t>
            </a:r>
            <a:r>
              <a:rPr lang="fr-BE" sz="800" b="1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public</a:t>
            </a:r>
            <a:r>
              <a:rPr lang="fr-BE" sz="800" b="1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800" b="1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void</a:t>
            </a:r>
            <a:r>
              <a:rPr lang="fr-BE" sz="800" b="1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800" b="1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TestPerfectGame</a:t>
            </a:r>
            <a:r>
              <a:rPr lang="fr-BE" sz="800" b="1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()</a:t>
            </a:r>
          </a:p>
          <a:p>
            <a:r>
              <a:rPr lang="fr-BE" sz="800" b="1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{</a:t>
            </a:r>
          </a:p>
          <a:p>
            <a:r>
              <a:rPr lang="fr-BE" sz="800" b="1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</a:t>
            </a:r>
            <a:r>
              <a:rPr lang="fr-BE" sz="800" b="1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RollMany</a:t>
            </a:r>
            <a:r>
              <a:rPr lang="fr-BE" sz="800" b="1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(12, 10);</a:t>
            </a:r>
          </a:p>
          <a:p>
            <a:r>
              <a:rPr lang="fr-BE" sz="800" b="1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</a:t>
            </a:r>
            <a:r>
              <a:rPr lang="fr-BE" sz="800" b="1" dirty="0" err="1">
                <a:solidFill>
                  <a:srgbClr val="2B91AF"/>
                </a:solidFill>
                <a:highlight>
                  <a:srgbClr val="FFFFFF"/>
                </a:highlight>
                <a:latin typeface="Consolas"/>
              </a:rPr>
              <a:t>Assert</a:t>
            </a:r>
            <a:r>
              <a:rPr lang="fr-BE" sz="800" b="1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.AreEqual</a:t>
            </a:r>
            <a:r>
              <a:rPr lang="fr-BE" sz="800" b="1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(300, </a:t>
            </a:r>
            <a:r>
              <a:rPr lang="fr-BE" sz="800" b="1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game.Score</a:t>
            </a:r>
            <a:r>
              <a:rPr lang="fr-BE" sz="800" b="1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);</a:t>
            </a:r>
          </a:p>
          <a:p>
            <a:r>
              <a:rPr lang="fr-BE" sz="800" b="1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</a:t>
            </a:r>
            <a:r>
              <a:rPr lang="fr-BE" sz="800" b="1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}</a:t>
            </a:r>
          </a:p>
          <a:p>
            <a:pPr lvl="0"/>
            <a:r>
              <a:rPr lang="fr-BE" sz="800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}</a:t>
            </a:r>
            <a:endParaRPr lang="fr-BE" sz="800" dirty="0">
              <a:solidFill>
                <a:srgbClr val="000000"/>
              </a:solidFill>
              <a:highlight>
                <a:srgbClr val="FFFFFF"/>
              </a:highlight>
              <a:latin typeface="Consolas"/>
            </a:endParaRPr>
          </a:p>
        </p:txBody>
      </p:sp>
      <p:sp>
        <p:nvSpPr>
          <p:cNvPr id="124932" name="Line 4"/>
          <p:cNvSpPr>
            <a:spLocks noChangeShapeType="1"/>
          </p:cNvSpPr>
          <p:nvPr/>
        </p:nvSpPr>
        <p:spPr bwMode="auto">
          <a:xfrm>
            <a:off x="4724400" y="1219200"/>
            <a:ext cx="0" cy="5257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BE"/>
          </a:p>
        </p:txBody>
      </p:sp>
      <p:sp>
        <p:nvSpPr>
          <p:cNvPr id="124933" name="Text Box 5"/>
          <p:cNvSpPr txBox="1">
            <a:spLocks noChangeArrowheads="1"/>
          </p:cNvSpPr>
          <p:nvPr/>
        </p:nvSpPr>
        <p:spPr bwMode="auto">
          <a:xfrm>
            <a:off x="4800600" y="1143000"/>
            <a:ext cx="4038600" cy="571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lvl="0"/>
            <a:r>
              <a:rPr lang="fr-BE" sz="8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public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8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class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800" dirty="0">
                <a:solidFill>
                  <a:srgbClr val="2B91AF"/>
                </a:solidFill>
                <a:highlight>
                  <a:srgbClr val="FFFFFF"/>
                </a:highlight>
                <a:latin typeface="Consolas"/>
              </a:rPr>
              <a:t>Game</a:t>
            </a:r>
            <a:endParaRPr lang="fr-BE" sz="800" dirty="0">
              <a:solidFill>
                <a:srgbClr val="000000"/>
              </a:solidFill>
              <a:highlight>
                <a:srgbClr val="FFFFFF"/>
              </a:highlight>
              <a:latin typeface="Consolas"/>
            </a:endParaRPr>
          </a:p>
          <a:p>
            <a:pPr lvl="0"/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{</a:t>
            </a:r>
          </a:p>
          <a:p>
            <a:pPr lvl="0"/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(...)</a:t>
            </a:r>
          </a:p>
          <a:p>
            <a:pPr lvl="0"/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</a:t>
            </a:r>
            <a:r>
              <a:rPr lang="fr-BE" sz="8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public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8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int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Score</a:t>
            </a:r>
          </a:p>
          <a:p>
            <a:pPr lvl="0"/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{</a:t>
            </a:r>
          </a:p>
          <a:p>
            <a:pPr lvl="0"/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</a:t>
            </a:r>
            <a:r>
              <a:rPr lang="fr-BE" sz="8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get</a:t>
            </a:r>
            <a:endParaRPr lang="fr-BE" sz="800" dirty="0">
              <a:solidFill>
                <a:srgbClr val="000000"/>
              </a:solidFill>
              <a:highlight>
                <a:srgbClr val="FFFFFF"/>
              </a:highlight>
              <a:latin typeface="Consolas"/>
            </a:endParaRPr>
          </a:p>
          <a:p>
            <a:pPr lvl="0"/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{</a:t>
            </a:r>
          </a:p>
          <a:p>
            <a:pPr lvl="0"/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 </a:t>
            </a:r>
            <a:r>
              <a:rPr lang="fr-BE" sz="8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int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score = 0;</a:t>
            </a:r>
          </a:p>
          <a:p>
            <a:pPr lvl="0"/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 </a:t>
            </a:r>
            <a:r>
              <a:rPr lang="fr-BE" sz="8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int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8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frameIndex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= 0;</a:t>
            </a:r>
          </a:p>
          <a:p>
            <a:pPr lvl="0"/>
            <a:r>
              <a:rPr lang="nn-NO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 </a:t>
            </a:r>
            <a:r>
              <a:rPr lang="nn-NO" sz="8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for</a:t>
            </a:r>
            <a:r>
              <a:rPr lang="nn-NO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(</a:t>
            </a:r>
            <a:r>
              <a:rPr lang="nn-NO" sz="8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int</a:t>
            </a:r>
            <a:r>
              <a:rPr lang="nn-NO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frame = 0; frame &lt; 10; frame++)</a:t>
            </a:r>
          </a:p>
          <a:p>
            <a:pPr lvl="0"/>
            <a:r>
              <a:rPr lang="fr-BE" sz="800" b="1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    </a:t>
            </a:r>
            <a:r>
              <a:rPr lang="fr-BE" sz="800" b="1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if</a:t>
            </a:r>
            <a:r>
              <a:rPr lang="fr-BE" sz="800" b="1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(</a:t>
            </a:r>
            <a:r>
              <a:rPr lang="fr-BE" sz="800" b="1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IsStrike</a:t>
            </a:r>
            <a:r>
              <a:rPr lang="fr-BE" sz="800" b="1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</a:t>
            </a:r>
            <a:r>
              <a:rPr lang="fr-BE" sz="800" b="1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frameIndex</a:t>
            </a:r>
            <a:r>
              <a:rPr lang="fr-BE" sz="800" b="1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))</a:t>
            </a:r>
          </a:p>
          <a:p>
            <a:pPr lvl="0"/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    {</a:t>
            </a:r>
          </a:p>
          <a:p>
            <a:pPr lvl="0"/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       score += 10 + </a:t>
            </a:r>
            <a:r>
              <a:rPr lang="fr-BE" sz="8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GetStrikeBonus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</a:t>
            </a:r>
            <a:r>
              <a:rPr lang="fr-BE" sz="8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frameIndex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);</a:t>
            </a:r>
          </a:p>
          <a:p>
            <a:pPr lvl="0"/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       </a:t>
            </a:r>
            <a:r>
              <a:rPr lang="fr-BE" sz="8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frameIndex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++;</a:t>
            </a:r>
          </a:p>
          <a:p>
            <a:pPr lvl="0"/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    }</a:t>
            </a:r>
          </a:p>
          <a:p>
            <a:pPr lvl="0"/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    </a:t>
            </a:r>
            <a:r>
              <a:rPr lang="fr-BE" sz="8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else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8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if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(</a:t>
            </a:r>
            <a:r>
              <a:rPr lang="fr-BE" sz="8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IsSpare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</a:t>
            </a:r>
            <a:r>
              <a:rPr lang="fr-BE" sz="8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frameIndex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))</a:t>
            </a:r>
          </a:p>
          <a:p>
            <a:pPr lvl="0"/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    {</a:t>
            </a:r>
          </a:p>
          <a:p>
            <a:pPr lvl="0"/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       score += 10 + </a:t>
            </a:r>
            <a:r>
              <a:rPr lang="fr-BE" sz="8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GetSpareBonus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</a:t>
            </a:r>
            <a:r>
              <a:rPr lang="fr-BE" sz="8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frameIndex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);</a:t>
            </a:r>
          </a:p>
          <a:p>
            <a:pPr lvl="0"/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       </a:t>
            </a:r>
            <a:r>
              <a:rPr lang="fr-BE" sz="8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frameIndex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+= 2;</a:t>
            </a:r>
          </a:p>
          <a:p>
            <a:pPr lvl="0"/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    }</a:t>
            </a:r>
          </a:p>
          <a:p>
            <a:pPr lvl="0"/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    </a:t>
            </a:r>
            <a:r>
              <a:rPr lang="fr-BE" sz="8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else</a:t>
            </a:r>
            <a:endParaRPr lang="fr-BE" sz="800" dirty="0">
              <a:solidFill>
                <a:srgbClr val="000000"/>
              </a:solidFill>
              <a:highlight>
                <a:srgbClr val="FFFFFF"/>
              </a:highlight>
              <a:latin typeface="Consolas"/>
            </a:endParaRPr>
          </a:p>
          <a:p>
            <a:pPr lvl="0"/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    {</a:t>
            </a:r>
          </a:p>
          <a:p>
            <a:pPr lvl="0"/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       score += </a:t>
            </a:r>
            <a:r>
              <a:rPr lang="fr-BE" sz="8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GetSumOfBallsInFrame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</a:t>
            </a:r>
            <a:r>
              <a:rPr lang="fr-BE" sz="8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frameIndex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);</a:t>
            </a:r>
          </a:p>
          <a:p>
            <a:pPr lvl="0"/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       </a:t>
            </a:r>
            <a:r>
              <a:rPr lang="fr-BE" sz="8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frameIndex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+= 2;</a:t>
            </a:r>
          </a:p>
          <a:p>
            <a:pPr lvl="0"/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    }</a:t>
            </a:r>
          </a:p>
          <a:p>
            <a:pPr lvl="0"/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 </a:t>
            </a:r>
            <a:r>
              <a:rPr lang="fr-BE" sz="8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return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score;</a:t>
            </a:r>
          </a:p>
          <a:p>
            <a:pPr lvl="0"/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}</a:t>
            </a:r>
          </a:p>
          <a:p>
            <a:pPr lvl="0"/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}</a:t>
            </a:r>
          </a:p>
          <a:p>
            <a:pPr lvl="0"/>
            <a:endParaRPr lang="fr-BE" sz="800" dirty="0">
              <a:solidFill>
                <a:srgbClr val="000000"/>
              </a:solidFill>
              <a:highlight>
                <a:srgbClr val="FFFFFF"/>
              </a:highlight>
              <a:latin typeface="Consolas"/>
            </a:endParaRPr>
          </a:p>
          <a:p>
            <a:pPr lvl="0"/>
            <a:r>
              <a:rPr lang="fr-BE" sz="800" b="1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</a:t>
            </a:r>
            <a:r>
              <a:rPr lang="fr-BE" sz="800" b="1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private</a:t>
            </a:r>
            <a:r>
              <a:rPr lang="fr-BE" sz="800" b="1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800" b="1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bool</a:t>
            </a:r>
            <a:r>
              <a:rPr lang="fr-BE" sz="800" b="1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800" b="1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IsStrike</a:t>
            </a:r>
            <a:r>
              <a:rPr lang="fr-BE" sz="800" b="1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</a:t>
            </a:r>
            <a:r>
              <a:rPr lang="fr-BE" sz="800" b="1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int</a:t>
            </a:r>
            <a:r>
              <a:rPr lang="fr-BE" sz="800" b="1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800" b="1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frameIndex</a:t>
            </a:r>
            <a:r>
              <a:rPr lang="fr-BE" sz="800" b="1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)</a:t>
            </a:r>
          </a:p>
          <a:p>
            <a:pPr lvl="0"/>
            <a:r>
              <a:rPr lang="fr-BE" sz="800" b="1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{ </a:t>
            </a:r>
            <a:r>
              <a:rPr lang="fr-BE" sz="800" b="1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return</a:t>
            </a:r>
            <a:r>
              <a:rPr lang="fr-BE" sz="800" b="1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800" b="1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rolls</a:t>
            </a:r>
            <a:r>
              <a:rPr lang="fr-BE" sz="800" b="1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[</a:t>
            </a:r>
            <a:r>
              <a:rPr lang="fr-BE" sz="800" b="1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frameIndex</a:t>
            </a:r>
            <a:r>
              <a:rPr lang="fr-BE" sz="800" b="1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] == 10; }</a:t>
            </a:r>
          </a:p>
          <a:p>
            <a:pPr lvl="0"/>
            <a:endParaRPr lang="fr-BE" sz="800" dirty="0">
              <a:solidFill>
                <a:srgbClr val="000000"/>
              </a:solidFill>
              <a:highlight>
                <a:srgbClr val="FFFFFF"/>
              </a:highlight>
              <a:latin typeface="Consolas"/>
            </a:endParaRPr>
          </a:p>
          <a:p>
            <a:pPr lvl="0"/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</a:t>
            </a:r>
            <a:r>
              <a:rPr lang="fr-BE" sz="8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private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8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int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8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GetSumOfBallsInFrame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</a:t>
            </a:r>
            <a:r>
              <a:rPr lang="fr-BE" sz="8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int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8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frameIndex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)</a:t>
            </a:r>
          </a:p>
          <a:p>
            <a:pPr lvl="0"/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{ </a:t>
            </a:r>
            <a:r>
              <a:rPr lang="fr-BE" sz="8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return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8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rolls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[</a:t>
            </a:r>
            <a:r>
              <a:rPr lang="fr-BE" sz="8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frameIndex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] + </a:t>
            </a:r>
            <a:r>
              <a:rPr lang="fr-BE" sz="8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rolls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[</a:t>
            </a:r>
            <a:r>
              <a:rPr lang="fr-BE" sz="8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frameIndex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+ 1]; }</a:t>
            </a:r>
          </a:p>
          <a:p>
            <a:pPr lvl="0"/>
            <a:endParaRPr lang="fr-BE" sz="800" dirty="0">
              <a:solidFill>
                <a:srgbClr val="000000"/>
              </a:solidFill>
              <a:highlight>
                <a:srgbClr val="FFFFFF"/>
              </a:highlight>
              <a:latin typeface="Consolas"/>
            </a:endParaRPr>
          </a:p>
          <a:p>
            <a:pPr lvl="0"/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</a:t>
            </a:r>
            <a:r>
              <a:rPr lang="fr-BE" sz="8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private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8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int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8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GetSpareBonus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</a:t>
            </a:r>
            <a:r>
              <a:rPr lang="fr-BE" sz="8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int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8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frameIndex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)</a:t>
            </a:r>
          </a:p>
          <a:p>
            <a:pPr lvl="0"/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{ </a:t>
            </a:r>
            <a:r>
              <a:rPr lang="fr-BE" sz="8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return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8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rolls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[</a:t>
            </a:r>
            <a:r>
              <a:rPr lang="fr-BE" sz="8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frameIndex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+ 2]; }</a:t>
            </a:r>
          </a:p>
          <a:p>
            <a:pPr lvl="0"/>
            <a:endParaRPr lang="fr-BE" sz="800" dirty="0">
              <a:solidFill>
                <a:srgbClr val="000000"/>
              </a:solidFill>
              <a:highlight>
                <a:srgbClr val="FFFFFF"/>
              </a:highlight>
              <a:latin typeface="Consolas"/>
            </a:endParaRPr>
          </a:p>
          <a:p>
            <a:pPr lvl="0"/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</a:t>
            </a:r>
            <a:r>
              <a:rPr lang="fr-BE" sz="8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private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8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int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8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GetStrikeBonus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</a:t>
            </a:r>
            <a:r>
              <a:rPr lang="fr-BE" sz="8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int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8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frameIndex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)</a:t>
            </a:r>
          </a:p>
          <a:p>
            <a:pPr lvl="0"/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{ </a:t>
            </a:r>
            <a:r>
              <a:rPr lang="fr-BE" sz="8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return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8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rolls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[</a:t>
            </a:r>
            <a:r>
              <a:rPr lang="fr-BE" sz="8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frameIndex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+ 1] + </a:t>
            </a:r>
            <a:r>
              <a:rPr lang="fr-BE" sz="8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rolls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[</a:t>
            </a:r>
            <a:r>
              <a:rPr lang="fr-BE" sz="8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frameIndex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+ 2]; }</a:t>
            </a:r>
          </a:p>
          <a:p>
            <a:pPr lvl="0"/>
            <a:endParaRPr lang="fr-BE" sz="800" dirty="0">
              <a:solidFill>
                <a:srgbClr val="000000"/>
              </a:solidFill>
              <a:highlight>
                <a:srgbClr val="FFFFFF"/>
              </a:highlight>
              <a:latin typeface="Consolas"/>
            </a:endParaRPr>
          </a:p>
          <a:p>
            <a:pPr lvl="0"/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</a:t>
            </a:r>
            <a:r>
              <a:rPr lang="fr-BE" sz="8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private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8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bool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8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IsSpare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</a:t>
            </a:r>
            <a:r>
              <a:rPr lang="fr-BE" sz="8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int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8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frameIndex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)</a:t>
            </a:r>
          </a:p>
          <a:p>
            <a:pPr lvl="0"/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{ </a:t>
            </a:r>
            <a:r>
              <a:rPr lang="fr-BE" sz="8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return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8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rolls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[</a:t>
            </a:r>
            <a:r>
              <a:rPr lang="fr-BE" sz="8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frameIndex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] + </a:t>
            </a:r>
            <a:r>
              <a:rPr lang="fr-BE" sz="8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rolls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[</a:t>
            </a:r>
            <a:r>
              <a:rPr lang="fr-BE" sz="8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frameIndex</a:t>
            </a:r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+ 1] == 10; }</a:t>
            </a:r>
          </a:p>
          <a:p>
            <a:pPr lvl="0"/>
            <a:r>
              <a:rPr lang="fr-BE" sz="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}</a:t>
            </a:r>
          </a:p>
        </p:txBody>
      </p:sp>
      <p:sp>
        <p:nvSpPr>
          <p:cNvPr id="124934" name="Text Box 6"/>
          <p:cNvSpPr txBox="1">
            <a:spLocks noChangeArrowheads="1"/>
          </p:cNvSpPr>
          <p:nvPr/>
        </p:nvSpPr>
        <p:spPr bwMode="auto">
          <a:xfrm>
            <a:off x="152400" y="228600"/>
            <a:ext cx="2209800" cy="254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buFontTx/>
              <a:buChar char="-"/>
            </a:pPr>
            <a:endParaRPr lang="fr-FR" sz="1000">
              <a:latin typeface="Bradley Hand ITC" pitchFamily="66" charset="0"/>
            </a:endParaRPr>
          </a:p>
        </p:txBody>
      </p:sp>
      <p:sp>
        <p:nvSpPr>
          <p:cNvPr id="124935" name="Rectangle 7"/>
          <p:cNvSpPr>
            <a:spLocks noChangeArrowheads="1"/>
          </p:cNvSpPr>
          <p:nvPr/>
        </p:nvSpPr>
        <p:spPr bwMode="auto">
          <a:xfrm>
            <a:off x="304800" y="6477000"/>
            <a:ext cx="4419600" cy="304800"/>
          </a:xfrm>
          <a:prstGeom prst="rect">
            <a:avLst/>
          </a:prstGeom>
          <a:solidFill>
            <a:srgbClr val="33CC33"/>
          </a:solidFill>
          <a:ln w="9525">
            <a:solidFill>
              <a:srgbClr val="33CC33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B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80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The End</a:t>
            </a:r>
            <a:br>
              <a:rPr lang="en-US" dirty="0" smtClean="0"/>
            </a:br>
            <a:r>
              <a:rPr lang="en-US" dirty="0" smtClean="0"/>
              <a:t>All requirements handled</a:t>
            </a:r>
            <a:endParaRPr lang="en-US" dirty="0"/>
          </a:p>
        </p:txBody>
      </p:sp>
      <p:sp>
        <p:nvSpPr>
          <p:cNvPr id="126981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 to our </a:t>
            </a:r>
            <a:r>
              <a:rPr lang="en-US" dirty="0"/>
              <a:t>design session</a:t>
            </a:r>
          </a:p>
        </p:txBody>
      </p:sp>
      <p:graphicFrame>
        <p:nvGraphicFramePr>
          <p:cNvPr id="20483" name="Object 3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84096018"/>
              </p:ext>
            </p:extLst>
          </p:nvPr>
        </p:nvGraphicFramePr>
        <p:xfrm>
          <a:off x="4268002" y="1219201"/>
          <a:ext cx="4799797" cy="2590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07" name="VISIO" r:id="rId4" imgW="4126680" imgH="2227320" progId="Visio.Drawing.5">
                  <p:embed/>
                </p:oleObj>
              </mc:Choice>
              <mc:Fallback>
                <p:oleObj name="VISIO" r:id="rId4" imgW="4126680" imgH="2227320" progId="Visio.Drawing.5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68002" y="1219201"/>
                        <a:ext cx="4799797" cy="2590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0" y="1066800"/>
            <a:ext cx="4886706" cy="5940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lvl="0"/>
            <a:r>
              <a:rPr lang="fr-BE" sz="105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public</a:t>
            </a:r>
            <a:r>
              <a:rPr lang="fr-BE" sz="105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105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class</a:t>
            </a:r>
            <a:r>
              <a:rPr lang="fr-BE" sz="105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1050" dirty="0">
                <a:solidFill>
                  <a:srgbClr val="2B91AF"/>
                </a:solidFill>
                <a:highlight>
                  <a:srgbClr val="FFFFFF"/>
                </a:highlight>
                <a:latin typeface="Consolas"/>
              </a:rPr>
              <a:t>Game</a:t>
            </a:r>
            <a:endParaRPr lang="fr-BE" sz="1050" dirty="0">
              <a:solidFill>
                <a:srgbClr val="000000"/>
              </a:solidFill>
              <a:highlight>
                <a:srgbClr val="FFFFFF"/>
              </a:highlight>
              <a:latin typeface="Consolas"/>
            </a:endParaRPr>
          </a:p>
          <a:p>
            <a:pPr lvl="0"/>
            <a:r>
              <a:rPr lang="fr-BE" sz="105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{</a:t>
            </a:r>
          </a:p>
          <a:p>
            <a:r>
              <a:rPr lang="en-US" sz="105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en-US" sz="1050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</a:t>
            </a:r>
            <a:r>
              <a:rPr lang="en-US" sz="1050" dirty="0" smtClean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private</a:t>
            </a:r>
            <a:r>
              <a:rPr lang="en-US" sz="1050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en-US" sz="105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int</a:t>
            </a:r>
            <a:r>
              <a:rPr lang="en-US" sz="105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[] rolls = </a:t>
            </a:r>
            <a:r>
              <a:rPr lang="en-US" sz="105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new</a:t>
            </a:r>
            <a:r>
              <a:rPr lang="en-US" sz="105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en-US" sz="105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int</a:t>
            </a:r>
            <a:r>
              <a:rPr lang="en-US" sz="105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[21];</a:t>
            </a:r>
          </a:p>
          <a:p>
            <a:r>
              <a:rPr lang="fr-BE" sz="105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</a:t>
            </a:r>
            <a:r>
              <a:rPr lang="fr-BE" sz="105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private</a:t>
            </a:r>
            <a:r>
              <a:rPr lang="fr-BE" sz="105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105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int</a:t>
            </a:r>
            <a:r>
              <a:rPr lang="fr-BE" sz="105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105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currentRoll</a:t>
            </a:r>
            <a:r>
              <a:rPr lang="fr-BE" sz="105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= 0;</a:t>
            </a:r>
          </a:p>
          <a:p>
            <a:endParaRPr lang="fr-BE" sz="1050" dirty="0">
              <a:solidFill>
                <a:srgbClr val="000000"/>
              </a:solidFill>
              <a:highlight>
                <a:srgbClr val="FFFFFF"/>
              </a:highlight>
              <a:latin typeface="Consolas"/>
            </a:endParaRPr>
          </a:p>
          <a:p>
            <a:r>
              <a:rPr lang="fr-BE" sz="105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</a:t>
            </a:r>
            <a:r>
              <a:rPr lang="fr-BE" sz="105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public</a:t>
            </a:r>
            <a:r>
              <a:rPr lang="fr-BE" sz="105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105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void</a:t>
            </a:r>
            <a:r>
              <a:rPr lang="fr-BE" sz="105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Roll(</a:t>
            </a:r>
            <a:r>
              <a:rPr lang="fr-BE" sz="105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int</a:t>
            </a:r>
            <a:r>
              <a:rPr lang="fr-BE" sz="105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pins)</a:t>
            </a:r>
          </a:p>
          <a:p>
            <a:r>
              <a:rPr lang="fr-BE" sz="105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{</a:t>
            </a:r>
          </a:p>
          <a:p>
            <a:r>
              <a:rPr lang="fr-BE" sz="105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</a:t>
            </a:r>
            <a:r>
              <a:rPr lang="fr-BE" sz="105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this</a:t>
            </a:r>
            <a:r>
              <a:rPr lang="fr-BE" sz="105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.rolls</a:t>
            </a:r>
            <a:r>
              <a:rPr lang="fr-BE" sz="105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[</a:t>
            </a:r>
            <a:r>
              <a:rPr lang="fr-BE" sz="105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currentRoll</a:t>
            </a:r>
            <a:r>
              <a:rPr lang="fr-BE" sz="105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++] = pins;</a:t>
            </a:r>
          </a:p>
          <a:p>
            <a:r>
              <a:rPr lang="fr-BE" sz="105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</a:t>
            </a:r>
            <a:r>
              <a:rPr lang="fr-BE" sz="1050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}</a:t>
            </a:r>
          </a:p>
          <a:p>
            <a:endParaRPr lang="fr-BE" sz="1050" dirty="0" smtClean="0">
              <a:solidFill>
                <a:srgbClr val="000000"/>
              </a:solidFill>
              <a:highlight>
                <a:srgbClr val="FFFFFF"/>
              </a:highlight>
              <a:latin typeface="Consolas"/>
            </a:endParaRPr>
          </a:p>
          <a:p>
            <a:pPr lvl="0"/>
            <a:r>
              <a:rPr lang="fr-BE" sz="1050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</a:t>
            </a:r>
            <a:r>
              <a:rPr lang="fr-BE" sz="105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public</a:t>
            </a:r>
            <a:r>
              <a:rPr lang="fr-BE" sz="105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105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int</a:t>
            </a:r>
            <a:r>
              <a:rPr lang="fr-BE" sz="105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Score</a:t>
            </a:r>
          </a:p>
          <a:p>
            <a:pPr lvl="0"/>
            <a:r>
              <a:rPr lang="fr-BE" sz="105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{</a:t>
            </a:r>
          </a:p>
          <a:p>
            <a:pPr lvl="0"/>
            <a:r>
              <a:rPr lang="fr-BE" sz="105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</a:t>
            </a:r>
            <a:r>
              <a:rPr lang="fr-BE" sz="105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get</a:t>
            </a:r>
            <a:endParaRPr lang="fr-BE" sz="1050" dirty="0">
              <a:solidFill>
                <a:srgbClr val="000000"/>
              </a:solidFill>
              <a:highlight>
                <a:srgbClr val="FFFFFF"/>
              </a:highlight>
              <a:latin typeface="Consolas"/>
            </a:endParaRPr>
          </a:p>
          <a:p>
            <a:pPr lvl="0"/>
            <a:r>
              <a:rPr lang="fr-BE" sz="105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{</a:t>
            </a:r>
          </a:p>
          <a:p>
            <a:pPr lvl="0"/>
            <a:r>
              <a:rPr lang="fr-BE" sz="105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 </a:t>
            </a:r>
            <a:r>
              <a:rPr lang="fr-BE" sz="105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int</a:t>
            </a:r>
            <a:r>
              <a:rPr lang="fr-BE" sz="105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score = 0;</a:t>
            </a:r>
          </a:p>
          <a:p>
            <a:pPr lvl="0"/>
            <a:r>
              <a:rPr lang="fr-BE" sz="105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 </a:t>
            </a:r>
            <a:r>
              <a:rPr lang="fr-BE" sz="105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int</a:t>
            </a:r>
            <a:r>
              <a:rPr lang="fr-BE" sz="105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105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frameIndex</a:t>
            </a:r>
            <a:r>
              <a:rPr lang="fr-BE" sz="105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= 0;</a:t>
            </a:r>
          </a:p>
          <a:p>
            <a:pPr lvl="0"/>
            <a:r>
              <a:rPr lang="nn-NO" sz="105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 </a:t>
            </a:r>
            <a:r>
              <a:rPr lang="nn-NO" sz="105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for</a:t>
            </a:r>
            <a:r>
              <a:rPr lang="nn-NO" sz="105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(</a:t>
            </a:r>
            <a:r>
              <a:rPr lang="nn-NO" sz="105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int</a:t>
            </a:r>
            <a:r>
              <a:rPr lang="nn-NO" sz="105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frame = 0; frame &lt; 10; frame++)</a:t>
            </a:r>
          </a:p>
          <a:p>
            <a:pPr lvl="0"/>
            <a:r>
              <a:rPr lang="fr-BE" sz="105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    </a:t>
            </a:r>
            <a:r>
              <a:rPr lang="fr-BE" sz="105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if</a:t>
            </a:r>
            <a:r>
              <a:rPr lang="fr-BE" sz="105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(</a:t>
            </a:r>
            <a:r>
              <a:rPr lang="fr-BE" sz="105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IsStrike</a:t>
            </a:r>
            <a:r>
              <a:rPr lang="fr-BE" sz="105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</a:t>
            </a:r>
            <a:r>
              <a:rPr lang="fr-BE" sz="105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frameIndex</a:t>
            </a:r>
            <a:r>
              <a:rPr lang="fr-BE" sz="105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))</a:t>
            </a:r>
          </a:p>
          <a:p>
            <a:pPr lvl="0"/>
            <a:r>
              <a:rPr lang="fr-BE" sz="105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    {</a:t>
            </a:r>
          </a:p>
          <a:p>
            <a:pPr lvl="0"/>
            <a:r>
              <a:rPr lang="fr-BE" sz="105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       score += 10 + </a:t>
            </a:r>
            <a:r>
              <a:rPr lang="fr-BE" sz="105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GetStrikeBonus</a:t>
            </a:r>
            <a:r>
              <a:rPr lang="fr-BE" sz="105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</a:t>
            </a:r>
            <a:r>
              <a:rPr lang="fr-BE" sz="105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frameIndex</a:t>
            </a:r>
            <a:r>
              <a:rPr lang="fr-BE" sz="105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);</a:t>
            </a:r>
          </a:p>
          <a:p>
            <a:pPr lvl="0"/>
            <a:r>
              <a:rPr lang="fr-BE" sz="105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       </a:t>
            </a:r>
            <a:r>
              <a:rPr lang="fr-BE" sz="105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frameIndex</a:t>
            </a:r>
            <a:r>
              <a:rPr lang="fr-BE" sz="105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++;</a:t>
            </a:r>
          </a:p>
          <a:p>
            <a:pPr lvl="0"/>
            <a:r>
              <a:rPr lang="fr-BE" sz="105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    }</a:t>
            </a:r>
          </a:p>
          <a:p>
            <a:pPr lvl="0"/>
            <a:r>
              <a:rPr lang="fr-BE" sz="105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    </a:t>
            </a:r>
            <a:r>
              <a:rPr lang="fr-BE" sz="105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else</a:t>
            </a:r>
            <a:r>
              <a:rPr lang="fr-BE" sz="105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BE" sz="105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if</a:t>
            </a:r>
            <a:r>
              <a:rPr lang="fr-BE" sz="105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(</a:t>
            </a:r>
            <a:r>
              <a:rPr lang="fr-BE" sz="105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IsSpare</a:t>
            </a:r>
            <a:r>
              <a:rPr lang="fr-BE" sz="105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</a:t>
            </a:r>
            <a:r>
              <a:rPr lang="fr-BE" sz="105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frameIndex</a:t>
            </a:r>
            <a:r>
              <a:rPr lang="fr-BE" sz="105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))</a:t>
            </a:r>
          </a:p>
          <a:p>
            <a:pPr lvl="0"/>
            <a:r>
              <a:rPr lang="fr-BE" sz="105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    {</a:t>
            </a:r>
          </a:p>
          <a:p>
            <a:pPr lvl="0"/>
            <a:r>
              <a:rPr lang="fr-BE" sz="105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       score += 10 + </a:t>
            </a:r>
            <a:r>
              <a:rPr lang="fr-BE" sz="105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GetSpareBonus</a:t>
            </a:r>
            <a:r>
              <a:rPr lang="fr-BE" sz="105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</a:t>
            </a:r>
            <a:r>
              <a:rPr lang="fr-BE" sz="105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frameIndex</a:t>
            </a:r>
            <a:r>
              <a:rPr lang="fr-BE" sz="105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);</a:t>
            </a:r>
          </a:p>
          <a:p>
            <a:pPr lvl="0"/>
            <a:r>
              <a:rPr lang="fr-BE" sz="105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       </a:t>
            </a:r>
            <a:r>
              <a:rPr lang="fr-BE" sz="105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frameIndex</a:t>
            </a:r>
            <a:r>
              <a:rPr lang="fr-BE" sz="105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+= 2;</a:t>
            </a:r>
          </a:p>
          <a:p>
            <a:pPr lvl="0"/>
            <a:r>
              <a:rPr lang="fr-BE" sz="105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    }</a:t>
            </a:r>
          </a:p>
          <a:p>
            <a:pPr lvl="0"/>
            <a:r>
              <a:rPr lang="fr-BE" sz="105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    </a:t>
            </a:r>
            <a:r>
              <a:rPr lang="fr-BE" sz="105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else</a:t>
            </a:r>
            <a:endParaRPr lang="fr-BE" sz="1050" dirty="0">
              <a:solidFill>
                <a:srgbClr val="000000"/>
              </a:solidFill>
              <a:highlight>
                <a:srgbClr val="FFFFFF"/>
              </a:highlight>
              <a:latin typeface="Consolas"/>
            </a:endParaRPr>
          </a:p>
          <a:p>
            <a:pPr lvl="0"/>
            <a:r>
              <a:rPr lang="fr-BE" sz="105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    {</a:t>
            </a:r>
          </a:p>
          <a:p>
            <a:pPr lvl="0"/>
            <a:r>
              <a:rPr lang="fr-BE" sz="105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       score += </a:t>
            </a:r>
            <a:r>
              <a:rPr lang="fr-BE" sz="105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GetSumOfBallsInFrame</a:t>
            </a:r>
            <a:r>
              <a:rPr lang="fr-BE" sz="105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</a:t>
            </a:r>
            <a:r>
              <a:rPr lang="fr-BE" sz="105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frameIndex</a:t>
            </a:r>
            <a:r>
              <a:rPr lang="fr-BE" sz="105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);</a:t>
            </a:r>
          </a:p>
          <a:p>
            <a:pPr lvl="0"/>
            <a:r>
              <a:rPr lang="fr-BE" sz="105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       </a:t>
            </a:r>
            <a:r>
              <a:rPr lang="fr-BE" sz="105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frameIndex</a:t>
            </a:r>
            <a:r>
              <a:rPr lang="fr-BE" sz="105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+= 2;</a:t>
            </a:r>
          </a:p>
          <a:p>
            <a:pPr lvl="0"/>
            <a:r>
              <a:rPr lang="fr-BE" sz="105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    }</a:t>
            </a:r>
          </a:p>
          <a:p>
            <a:pPr lvl="0"/>
            <a:r>
              <a:rPr lang="fr-BE" sz="105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 </a:t>
            </a:r>
            <a:r>
              <a:rPr lang="fr-BE" sz="105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return</a:t>
            </a:r>
            <a:r>
              <a:rPr lang="fr-BE" sz="105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score;</a:t>
            </a:r>
          </a:p>
          <a:p>
            <a:pPr lvl="0"/>
            <a:r>
              <a:rPr lang="fr-BE" sz="105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}</a:t>
            </a:r>
          </a:p>
          <a:p>
            <a:pPr lvl="0"/>
            <a:r>
              <a:rPr lang="fr-BE" sz="105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}</a:t>
            </a:r>
          </a:p>
          <a:p>
            <a:pPr lvl="0"/>
            <a:r>
              <a:rPr lang="fr-BE" sz="1050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}</a:t>
            </a:r>
            <a:endParaRPr lang="fr-BE" sz="1050" dirty="0">
              <a:solidFill>
                <a:srgbClr val="000000"/>
              </a:solidFill>
              <a:highlight>
                <a:srgbClr val="FFFFFF"/>
              </a:highlight>
              <a:latin typeface="Consolas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39444" y="3023072"/>
            <a:ext cx="609600" cy="60960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39444" y="1752600"/>
            <a:ext cx="609600" cy="6096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29600" y="17526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29858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 quick design session</a:t>
            </a:r>
          </a:p>
        </p:txBody>
      </p:sp>
      <p:graphicFrame>
        <p:nvGraphicFramePr>
          <p:cNvPr id="17411" name="Object 3"/>
          <p:cNvGraphicFramePr>
            <a:graphicFrameLocks noGrp="1" noChangeAspect="1"/>
          </p:cNvGraphicFramePr>
          <p:nvPr>
            <p:ph idx="1"/>
          </p:nvPr>
        </p:nvGraphicFramePr>
        <p:xfrm>
          <a:off x="1600200" y="1219200"/>
          <a:ext cx="5867400" cy="3167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35" name="VISIO" r:id="rId4" imgW="4126680" imgH="2227320" progId="Visio.Drawing.5">
                  <p:embed/>
                </p:oleObj>
              </mc:Choice>
              <mc:Fallback>
                <p:oleObj name="VISIO" r:id="rId4" imgW="4126680" imgH="2227320" progId="Visio.Drawing.5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0200" y="1219200"/>
                        <a:ext cx="5867400" cy="31670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412" name="Text Box 4"/>
          <p:cNvSpPr txBox="1">
            <a:spLocks noChangeArrowheads="1"/>
          </p:cNvSpPr>
          <p:nvPr/>
        </p:nvSpPr>
        <p:spPr bwMode="auto">
          <a:xfrm>
            <a:off x="5699125" y="2855913"/>
            <a:ext cx="28384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>
                <a:latin typeface="Arial" charset="0"/>
              </a:rPr>
              <a:t>A frame has 1 or two rolls.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 quick design session</a:t>
            </a:r>
          </a:p>
        </p:txBody>
      </p:sp>
      <p:graphicFrame>
        <p:nvGraphicFramePr>
          <p:cNvPr id="18435" name="Object 3"/>
          <p:cNvGraphicFramePr>
            <a:graphicFrameLocks noGrp="1" noChangeAspect="1"/>
          </p:cNvGraphicFramePr>
          <p:nvPr>
            <p:ph idx="1"/>
          </p:nvPr>
        </p:nvGraphicFramePr>
        <p:xfrm>
          <a:off x="1600200" y="1219200"/>
          <a:ext cx="5867400" cy="3167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59" name="VISIO" r:id="rId4" imgW="4126680" imgH="2227320" progId="Visio.Drawing.5">
                  <p:embed/>
                </p:oleObj>
              </mc:Choice>
              <mc:Fallback>
                <p:oleObj name="VISIO" r:id="rId4" imgW="4126680" imgH="2227320" progId="Visio.Drawing.5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0200" y="1219200"/>
                        <a:ext cx="5867400" cy="31670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436" name="Text Box 4"/>
          <p:cNvSpPr txBox="1">
            <a:spLocks noChangeArrowheads="1"/>
          </p:cNvSpPr>
          <p:nvPr/>
        </p:nvSpPr>
        <p:spPr bwMode="auto">
          <a:xfrm>
            <a:off x="3565525" y="4379913"/>
            <a:ext cx="40449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>
                <a:latin typeface="Arial" charset="0"/>
              </a:rPr>
              <a:t>The tenth frame has two or three rolls.</a:t>
            </a:r>
          </a:p>
          <a:p>
            <a:r>
              <a:rPr lang="en-US">
                <a:latin typeface="Arial" charset="0"/>
              </a:rPr>
              <a:t>It is different from all the other frames.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 quick design session</a:t>
            </a:r>
          </a:p>
        </p:txBody>
      </p:sp>
      <p:graphicFrame>
        <p:nvGraphicFramePr>
          <p:cNvPr id="19459" name="Object 3"/>
          <p:cNvGraphicFramePr>
            <a:graphicFrameLocks noGrp="1" noChangeAspect="1"/>
          </p:cNvGraphicFramePr>
          <p:nvPr>
            <p:ph idx="1"/>
          </p:nvPr>
        </p:nvGraphicFramePr>
        <p:xfrm>
          <a:off x="1600200" y="1219200"/>
          <a:ext cx="5867400" cy="3167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83" name="VISIO" r:id="rId4" imgW="4126680" imgH="2227320" progId="Visio.Drawing.5">
                  <p:embed/>
                </p:oleObj>
              </mc:Choice>
              <mc:Fallback>
                <p:oleObj name="VISIO" r:id="rId4" imgW="4126680" imgH="2227320" progId="Visio.Drawing.5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0200" y="1219200"/>
                        <a:ext cx="5867400" cy="31670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460" name="Text Box 4"/>
          <p:cNvSpPr txBox="1">
            <a:spLocks noChangeArrowheads="1"/>
          </p:cNvSpPr>
          <p:nvPr/>
        </p:nvSpPr>
        <p:spPr bwMode="auto">
          <a:xfrm>
            <a:off x="974725" y="2703513"/>
            <a:ext cx="2622550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>
                <a:latin typeface="Arial" charset="0"/>
              </a:rPr>
              <a:t>The score function must</a:t>
            </a:r>
          </a:p>
          <a:p>
            <a:r>
              <a:rPr lang="en-US">
                <a:latin typeface="Arial" charset="0"/>
              </a:rPr>
              <a:t>iterate through all the</a:t>
            </a:r>
          </a:p>
          <a:p>
            <a:r>
              <a:rPr lang="en-US">
                <a:latin typeface="Arial" charset="0"/>
              </a:rPr>
              <a:t>frames, and calculate</a:t>
            </a:r>
          </a:p>
          <a:p>
            <a:r>
              <a:rPr lang="en-US">
                <a:latin typeface="Arial" charset="0"/>
              </a:rPr>
              <a:t>all their scores.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 quick design session</a:t>
            </a:r>
          </a:p>
        </p:txBody>
      </p:sp>
      <p:graphicFrame>
        <p:nvGraphicFramePr>
          <p:cNvPr id="20483" name="Object 3"/>
          <p:cNvGraphicFramePr>
            <a:graphicFrameLocks noGrp="1" noChangeAspect="1"/>
          </p:cNvGraphicFramePr>
          <p:nvPr>
            <p:ph idx="1"/>
          </p:nvPr>
        </p:nvGraphicFramePr>
        <p:xfrm>
          <a:off x="1600200" y="1219200"/>
          <a:ext cx="5867400" cy="3167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7" name="VISIO" r:id="rId4" imgW="4126680" imgH="2227320" progId="Visio.Drawing.5">
                  <p:embed/>
                </p:oleObj>
              </mc:Choice>
              <mc:Fallback>
                <p:oleObj name="VISIO" r:id="rId4" imgW="4126680" imgH="2227320" progId="Visio.Drawing.5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0200" y="1219200"/>
                        <a:ext cx="5867400" cy="31670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484" name="Text Box 4"/>
          <p:cNvSpPr txBox="1">
            <a:spLocks noChangeArrowheads="1"/>
          </p:cNvSpPr>
          <p:nvPr/>
        </p:nvSpPr>
        <p:spPr bwMode="auto">
          <a:xfrm>
            <a:off x="4953000" y="1143000"/>
            <a:ext cx="41148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>
                <a:latin typeface="Arial" charset="0"/>
              </a:rPr>
              <a:t>The score for a spare or a strike depends on the frame’s successor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2881</TotalTime>
  <Words>9085</Words>
  <Application>Microsoft Office PowerPoint</Application>
  <PresentationFormat>On-screen Show (4:3)</PresentationFormat>
  <Paragraphs>2441</Paragraphs>
  <Slides>54</Slides>
  <Notes>54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54</vt:i4>
      </vt:variant>
    </vt:vector>
  </HeadingPairs>
  <TitlesOfParts>
    <vt:vector size="56" baseType="lpstr">
      <vt:lpstr>Default Design</vt:lpstr>
      <vt:lpstr>VISIO</vt:lpstr>
      <vt:lpstr>Bowling Game Kata</vt:lpstr>
      <vt:lpstr>Scoring Bowling.</vt:lpstr>
      <vt:lpstr>The Requirements.</vt:lpstr>
      <vt:lpstr>A quick design session</vt:lpstr>
      <vt:lpstr>A quick design session</vt:lpstr>
      <vt:lpstr>A quick design session</vt:lpstr>
      <vt:lpstr>A quick design session</vt:lpstr>
      <vt:lpstr>A quick design session</vt:lpstr>
      <vt:lpstr>A quick design session</vt:lpstr>
      <vt:lpstr>Begin.</vt:lpstr>
      <vt:lpstr>The first test.</vt:lpstr>
      <vt:lpstr>The first test.</vt:lpstr>
      <vt:lpstr>The first test.</vt:lpstr>
      <vt:lpstr>The first test.</vt:lpstr>
      <vt:lpstr>The first test.</vt:lpstr>
      <vt:lpstr>The first test.</vt:lpstr>
      <vt:lpstr>The first test.</vt:lpstr>
      <vt:lpstr>The first test.</vt:lpstr>
      <vt:lpstr>The Second test.</vt:lpstr>
      <vt:lpstr>The Second test.</vt:lpstr>
      <vt:lpstr>The Second test.</vt:lpstr>
      <vt:lpstr>The Second test.</vt:lpstr>
      <vt:lpstr>The Second test.</vt:lpstr>
      <vt:lpstr>The Second test.</vt:lpstr>
      <vt:lpstr>The Second test.</vt:lpstr>
      <vt:lpstr>The Second test.</vt:lpstr>
      <vt:lpstr>The Second test.</vt:lpstr>
      <vt:lpstr>The Second test.</vt:lpstr>
      <vt:lpstr>The Third test.</vt:lpstr>
      <vt:lpstr>The Third test.</vt:lpstr>
      <vt:lpstr>The Third test.</vt:lpstr>
      <vt:lpstr>The Third test.</vt:lpstr>
      <vt:lpstr>The Third test.</vt:lpstr>
      <vt:lpstr>The Third test.</vt:lpstr>
      <vt:lpstr>The Third test.</vt:lpstr>
      <vt:lpstr>The Third test.</vt:lpstr>
      <vt:lpstr>The Third test.</vt:lpstr>
      <vt:lpstr>The Third test.</vt:lpstr>
      <vt:lpstr>The Third test.</vt:lpstr>
      <vt:lpstr>The Third test.</vt:lpstr>
      <vt:lpstr>The Third test.</vt:lpstr>
      <vt:lpstr>The Third test.</vt:lpstr>
      <vt:lpstr>The Third test.</vt:lpstr>
      <vt:lpstr>The Third test.</vt:lpstr>
      <vt:lpstr>The Third test.</vt:lpstr>
      <vt:lpstr>The Third test.</vt:lpstr>
      <vt:lpstr>The Fourth test.</vt:lpstr>
      <vt:lpstr>The Fourth test.</vt:lpstr>
      <vt:lpstr>The Fourth test.</vt:lpstr>
      <vt:lpstr>The Fourth test.</vt:lpstr>
      <vt:lpstr>The Fourth test.</vt:lpstr>
      <vt:lpstr>The Fifth test.</vt:lpstr>
      <vt:lpstr>The End All requirements handled</vt:lpstr>
      <vt:lpstr>Back to our design session</vt:lpstr>
    </vt:vector>
  </TitlesOfParts>
  <Company>Object Mentor Inc.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Bowling Game Kata</dc:title>
  <dc:creator>Robert C. Martin</dc:creator>
  <cp:lastModifiedBy>Pierre-Emmanuel Dautreppe</cp:lastModifiedBy>
  <cp:revision>45</cp:revision>
  <dcterms:created xsi:type="dcterms:W3CDTF">2005-06-22T14:35:57Z</dcterms:created>
  <dcterms:modified xsi:type="dcterms:W3CDTF">2012-10-24T21:24:16Z</dcterms:modified>
</cp:coreProperties>
</file>