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1" r:id="rId3"/>
    <p:sldId id="264" r:id="rId4"/>
    <p:sldId id="265" r:id="rId5"/>
    <p:sldId id="262" r:id="rId6"/>
    <p:sldId id="266" r:id="rId7"/>
    <p:sldId id="267" r:id="rId8"/>
    <p:sldId id="263" r:id="rId9"/>
    <p:sldId id="268" r:id="rId10"/>
    <p:sldId id="271" r:id="rId11"/>
    <p:sldId id="270" r:id="rId12"/>
    <p:sldId id="329" r:id="rId13"/>
    <p:sldId id="330" r:id="rId14"/>
    <p:sldId id="331" r:id="rId15"/>
  </p:sldIdLst>
  <p:sldSz cx="9144000" cy="6858000" type="screen4x3"/>
  <p:notesSz cx="6797675" cy="987425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  <a:srgbClr val="000000"/>
    <a:srgbClr val="67B7CE"/>
    <a:srgbClr val="336699"/>
    <a:srgbClr val="A50021"/>
    <a:srgbClr val="135B71"/>
    <a:srgbClr val="BEEAF7"/>
    <a:srgbClr val="5F3C16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0432" autoAdjust="0"/>
  </p:normalViewPr>
  <p:slideViewPr>
    <p:cSldViewPr>
      <p:cViewPr>
        <p:scale>
          <a:sx n="70" d="100"/>
          <a:sy n="70" d="100"/>
        </p:scale>
        <p:origin x="-1560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7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96" y="-9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0C162-D574-45B7-81B6-26C50E2861BB}" type="datetimeFigureOut">
              <a:rPr lang="fr-BE" smtClean="0"/>
              <a:t>29/10/2012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74A57-A133-4844-8B64-BA812ADF1CC1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69131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670F9-0089-4C6B-AD81-83E76750B5D6}" type="datetimeFigureOut">
              <a:rPr lang="fr-BE" smtClean="0"/>
              <a:t>29/10/2012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07752-9B32-4BA7-8862-149D01DE5CC1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75860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29374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BE" dirty="0" err="1" smtClean="0"/>
              <a:t>Complexity</a:t>
            </a:r>
            <a:r>
              <a:rPr lang="fr-BE" baseline="0" dirty="0" smtClean="0"/>
              <a:t> </a:t>
            </a:r>
            <a:r>
              <a:rPr lang="fr-BE" dirty="0" smtClean="0"/>
              <a:t>: </a:t>
            </a:r>
          </a:p>
          <a:p>
            <a:pPr marL="628650" lvl="1" indent="-171450">
              <a:buFontTx/>
              <a:buChar char="-"/>
            </a:pPr>
            <a:r>
              <a:rPr lang="fr-BE" dirty="0" err="1" smtClean="0"/>
              <a:t>Number</a:t>
            </a:r>
            <a:r>
              <a:rPr lang="fr-BE" baseline="0" dirty="0" smtClean="0"/>
              <a:t> of possible </a:t>
            </a:r>
            <a:r>
              <a:rPr lang="fr-BE" baseline="0" dirty="0" err="1" smtClean="0"/>
              <a:t>paths</a:t>
            </a:r>
            <a:r>
              <a:rPr lang="fr-BE" baseline="0" dirty="0" smtClean="0"/>
              <a:t> in a code (1 by default)</a:t>
            </a:r>
          </a:p>
          <a:p>
            <a:pPr marL="628650" lvl="1" indent="-171450">
              <a:buFontTx/>
              <a:buChar char="-"/>
            </a:pPr>
            <a:r>
              <a:rPr lang="fr-BE" baseline="0" dirty="0" smtClean="0"/>
              <a:t>In a </a:t>
            </a:r>
            <a:r>
              <a:rPr lang="fr-BE" baseline="0" dirty="0" err="1" smtClean="0"/>
              <a:t>sense</a:t>
            </a:r>
            <a:r>
              <a:rPr lang="fr-BE" baseline="0" dirty="0" smtClean="0"/>
              <a:t> « </a:t>
            </a:r>
            <a:r>
              <a:rPr lang="fr-BE" baseline="0" dirty="0" err="1" smtClean="0"/>
              <a:t>equivalent</a:t>
            </a:r>
            <a:r>
              <a:rPr lang="fr-BE" baseline="0" dirty="0" smtClean="0"/>
              <a:t> » to the </a:t>
            </a:r>
            <a:r>
              <a:rPr lang="fr-BE" baseline="0" dirty="0" err="1" smtClean="0"/>
              <a:t>number</a:t>
            </a:r>
            <a:r>
              <a:rPr lang="fr-BE" baseline="0" dirty="0" smtClean="0"/>
              <a:t> of test </a:t>
            </a:r>
            <a:r>
              <a:rPr lang="fr-BE" baseline="0" dirty="0" err="1" smtClean="0"/>
              <a:t>needed</a:t>
            </a:r>
            <a:r>
              <a:rPr lang="fr-BE" baseline="0" dirty="0" smtClean="0"/>
              <a:t> to « </a:t>
            </a:r>
            <a:r>
              <a:rPr lang="fr-BE" baseline="0" dirty="0" err="1" smtClean="0"/>
              <a:t>cover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method</a:t>
            </a:r>
            <a:r>
              <a:rPr lang="fr-BE" baseline="0" dirty="0" smtClean="0"/>
              <a:t> »</a:t>
            </a:r>
          </a:p>
          <a:p>
            <a:pPr marL="171450" lvl="0" indent="-171450">
              <a:buFontTx/>
              <a:buChar char="-"/>
            </a:pPr>
            <a:r>
              <a:rPr lang="fr-BE" baseline="0" dirty="0" smtClean="0"/>
              <a:t>Code </a:t>
            </a:r>
            <a:r>
              <a:rPr lang="fr-BE" baseline="0" dirty="0" err="1" smtClean="0"/>
              <a:t>coverage</a:t>
            </a:r>
            <a:endParaRPr lang="fr-BE" baseline="0" dirty="0" smtClean="0"/>
          </a:p>
          <a:p>
            <a:pPr marL="628650" lvl="1" indent="-171450">
              <a:buFontTx/>
              <a:buChar char="-"/>
            </a:pPr>
            <a:r>
              <a:rPr lang="fr-BE" baseline="0" dirty="0" err="1" smtClean="0"/>
              <a:t>Percentage</a:t>
            </a:r>
            <a:r>
              <a:rPr lang="fr-BE" baseline="0" dirty="0" smtClean="0"/>
              <a:t> of code blocks </a:t>
            </a:r>
            <a:r>
              <a:rPr lang="fr-BE" baseline="0" dirty="0" err="1" smtClean="0"/>
              <a:t>where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at</a:t>
            </a:r>
            <a:r>
              <a:rPr lang="fr-BE" baseline="0" dirty="0" smtClean="0"/>
              <a:t> least one test </a:t>
            </a:r>
            <a:r>
              <a:rPr lang="fr-BE" b="1" baseline="0" dirty="0" err="1" smtClean="0"/>
              <a:t>goes</a:t>
            </a:r>
            <a:r>
              <a:rPr lang="fr-BE" b="1" baseline="0" dirty="0" smtClean="0"/>
              <a:t> </a:t>
            </a:r>
            <a:r>
              <a:rPr lang="fr-BE" b="1" baseline="0" dirty="0" err="1" smtClean="0"/>
              <a:t>thru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99854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What</a:t>
            </a:r>
            <a:r>
              <a:rPr lang="fr-BE" dirty="0" smtClean="0"/>
              <a:t> </a:t>
            </a:r>
            <a:r>
              <a:rPr lang="fr-BE" dirty="0" err="1" smtClean="0"/>
              <a:t>shall</a:t>
            </a:r>
            <a:r>
              <a:rPr lang="fr-BE" dirty="0" smtClean="0"/>
              <a:t> </a:t>
            </a:r>
            <a:r>
              <a:rPr lang="fr-BE" dirty="0" err="1" smtClean="0"/>
              <a:t>be</a:t>
            </a:r>
            <a:r>
              <a:rPr lang="fr-BE" dirty="0" smtClean="0"/>
              <a:t> a</a:t>
            </a:r>
            <a:r>
              <a:rPr lang="fr-BE" baseline="0" dirty="0" smtClean="0"/>
              <a:t> correct goal ?</a:t>
            </a:r>
          </a:p>
          <a:p>
            <a:pPr marL="171450" indent="-171450">
              <a:buFontTx/>
              <a:buChar char="-"/>
            </a:pPr>
            <a:r>
              <a:rPr lang="fr-BE" dirty="0" smtClean="0"/>
              <a:t>For Microsoft,</a:t>
            </a:r>
            <a:r>
              <a:rPr lang="fr-BE" baseline="0" dirty="0" smtClean="0"/>
              <a:t> 80%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something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realistic</a:t>
            </a:r>
            <a:endParaRPr lang="fr-BE" baseline="0" dirty="0" smtClean="0"/>
          </a:p>
          <a:p>
            <a:pPr marL="171450" indent="-171450">
              <a:buFontTx/>
              <a:buChar char="-"/>
            </a:pPr>
            <a:r>
              <a:rPr lang="fr-BE" baseline="0" dirty="0" smtClean="0"/>
              <a:t>In agile </a:t>
            </a:r>
            <a:r>
              <a:rPr lang="fr-BE" baseline="0" dirty="0" err="1" smtClean="0"/>
              <a:t>community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there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one consensus : « If </a:t>
            </a:r>
            <a:r>
              <a:rPr lang="fr-BE" baseline="0" dirty="0" err="1" smtClean="0"/>
              <a:t>your</a:t>
            </a:r>
            <a:r>
              <a:rPr lang="fr-BE" baseline="0" dirty="0" smtClean="0"/>
              <a:t> code </a:t>
            </a:r>
            <a:r>
              <a:rPr lang="fr-BE" baseline="0" dirty="0" err="1" smtClean="0"/>
              <a:t>coverage</a:t>
            </a:r>
            <a:r>
              <a:rPr lang="fr-BE" baseline="0" dirty="0" smtClean="0"/>
              <a:t> ratio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low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that’s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bad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smell</a:t>
            </a:r>
            <a:r>
              <a:rPr lang="fr-BE" baseline="0" dirty="0" smtClean="0"/>
              <a:t>. If </a:t>
            </a:r>
            <a:r>
              <a:rPr lang="fr-BE" baseline="0" dirty="0" err="1" smtClean="0"/>
              <a:t>it’s</a:t>
            </a:r>
            <a:r>
              <a:rPr lang="fr-BE" baseline="0" dirty="0" smtClean="0"/>
              <a:t> high… </a:t>
            </a:r>
            <a:r>
              <a:rPr lang="fr-BE" baseline="0" dirty="0" err="1" smtClean="0"/>
              <a:t>well</a:t>
            </a:r>
            <a:r>
              <a:rPr lang="fr-BE" baseline="0" dirty="0" smtClean="0"/>
              <a:t>…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can’t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say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anything</a:t>
            </a:r>
            <a:r>
              <a:rPr lang="fr-BE" baseline="0" dirty="0" smtClean="0"/>
              <a:t>… »</a:t>
            </a:r>
          </a:p>
          <a:p>
            <a:pPr marL="171450" indent="-171450">
              <a:buFontTx/>
              <a:buChar char="-"/>
            </a:pPr>
            <a:endParaRPr lang="fr-BE" baseline="0" dirty="0" smtClean="0"/>
          </a:p>
          <a:p>
            <a:pPr marL="0" indent="0">
              <a:buFontTx/>
              <a:buNone/>
            </a:pPr>
            <a:r>
              <a:rPr lang="fr-BE" baseline="0" dirty="0" smtClean="0"/>
              <a:t>To </a:t>
            </a:r>
            <a:r>
              <a:rPr lang="fr-BE" baseline="0" dirty="0" err="1" smtClean="0"/>
              <a:t>remind</a:t>
            </a:r>
            <a:r>
              <a:rPr lang="fr-BE" baseline="0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fr-BE" baseline="0" dirty="0" err="1" smtClean="0"/>
              <a:t>Why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less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than</a:t>
            </a:r>
            <a:r>
              <a:rPr lang="fr-BE" baseline="0" dirty="0" smtClean="0"/>
              <a:t> 100%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BE" baseline="0" dirty="0" smtClean="0"/>
              <a:t>There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useless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generated</a:t>
            </a:r>
            <a:r>
              <a:rPr lang="fr-BE" baseline="0" dirty="0" smtClean="0"/>
              <a:t> code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BE" baseline="0" dirty="0" err="1" smtClean="0"/>
              <a:t>Why</a:t>
            </a:r>
            <a:r>
              <a:rPr lang="fr-BE" baseline="0" dirty="0" smtClean="0"/>
              <a:t> more </a:t>
            </a:r>
            <a:r>
              <a:rPr lang="fr-BE" baseline="0" dirty="0" err="1" smtClean="0"/>
              <a:t>than</a:t>
            </a:r>
            <a:r>
              <a:rPr lang="fr-BE" baseline="0" dirty="0" smtClean="0"/>
              <a:t> 100%</a:t>
            </a:r>
          </a:p>
          <a:p>
            <a:pPr marL="628650" lvl="1" indent="-171450">
              <a:buFontTx/>
              <a:buChar char="-"/>
            </a:pPr>
            <a:r>
              <a:rPr lang="fr-BE" baseline="0" dirty="0" smtClean="0"/>
              <a:t>Code </a:t>
            </a:r>
            <a:r>
              <a:rPr lang="fr-BE" baseline="0" dirty="0" err="1" smtClean="0"/>
              <a:t>coverage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does</a:t>
            </a:r>
            <a:r>
              <a:rPr lang="fr-BE" baseline="0" dirty="0" smtClean="0"/>
              <a:t> not </a:t>
            </a:r>
            <a:r>
              <a:rPr lang="fr-BE" baseline="0" dirty="0" err="1" smtClean="0"/>
              <a:t>take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into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account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number</a:t>
            </a:r>
            <a:r>
              <a:rPr lang="fr-BE" baseline="0" dirty="0" smtClean="0"/>
              <a:t> of assertions !</a:t>
            </a:r>
          </a:p>
          <a:p>
            <a:pPr marL="628650" lvl="1" indent="-171450">
              <a:buFontTx/>
              <a:buChar char="-"/>
            </a:pPr>
            <a:r>
              <a:rPr lang="fr-BE" baseline="0" dirty="0" err="1" smtClean="0"/>
              <a:t>Shall</a:t>
            </a:r>
            <a:r>
              <a:rPr lang="fr-BE" baseline="0" dirty="0" smtClean="0"/>
              <a:t> not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a goal for </a:t>
            </a:r>
            <a:r>
              <a:rPr lang="fr-BE" baseline="0" dirty="0" err="1" smtClean="0"/>
              <a:t>itself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does</a:t>
            </a:r>
            <a:r>
              <a:rPr lang="fr-BE" baseline="0" dirty="0" smtClean="0"/>
              <a:t> not </a:t>
            </a:r>
            <a:r>
              <a:rPr lang="fr-BE" baseline="0" dirty="0" err="1" smtClean="0"/>
              <a:t>guarantee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all </a:t>
            </a:r>
            <a:r>
              <a:rPr lang="fr-BE" baseline="0" dirty="0" err="1" smtClean="0"/>
              <a:t>features</a:t>
            </a:r>
            <a:r>
              <a:rPr lang="fr-BE" baseline="0" dirty="0" smtClean="0"/>
              <a:t> are </a:t>
            </a:r>
            <a:r>
              <a:rPr lang="fr-BE" baseline="0" dirty="0" err="1" smtClean="0"/>
              <a:t>implemented</a:t>
            </a:r>
            <a:endParaRPr lang="fr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19523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45691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77752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What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really</a:t>
            </a:r>
            <a:r>
              <a:rPr lang="fr-BE" dirty="0" smtClean="0"/>
              <a:t> trivial ?</a:t>
            </a:r>
          </a:p>
          <a:p>
            <a:r>
              <a:rPr lang="fr-BE" dirty="0" smtClean="0"/>
              <a:t>Trivial for </a:t>
            </a:r>
            <a:r>
              <a:rPr lang="fr-BE" dirty="0" err="1" smtClean="0"/>
              <a:t>who</a:t>
            </a:r>
            <a:r>
              <a:rPr lang="fr-BE" dirty="0" smtClean="0"/>
              <a:t> ? Et for how long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7882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Have </a:t>
            </a:r>
            <a:r>
              <a:rPr lang="fr-BE" dirty="0" err="1" smtClean="0"/>
              <a:t>yo</a:t>
            </a:r>
            <a:r>
              <a:rPr lang="fr-BE" baseline="0" dirty="0" err="1" smtClean="0"/>
              <a:t>u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already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worked</a:t>
            </a:r>
            <a:r>
              <a:rPr lang="fr-BE" baseline="0" dirty="0" smtClean="0"/>
              <a:t> in a maintenance </a:t>
            </a:r>
            <a:r>
              <a:rPr lang="fr-BE" baseline="0" dirty="0" err="1" smtClean="0"/>
              <a:t>project</a:t>
            </a:r>
            <a:r>
              <a:rPr lang="fr-BE" baseline="0" dirty="0" smtClean="0"/>
              <a:t> (</a:t>
            </a:r>
            <a:r>
              <a:rPr lang="fr-BE" baseline="0" dirty="0" err="1" smtClean="0"/>
              <a:t>written</a:t>
            </a:r>
            <a:r>
              <a:rPr lang="fr-BE" baseline="0" dirty="0" smtClean="0"/>
              <a:t> by </a:t>
            </a:r>
            <a:r>
              <a:rPr lang="fr-BE" baseline="0" dirty="0" err="1" smtClean="0"/>
              <a:t>another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company</a:t>
            </a:r>
            <a:r>
              <a:rPr lang="fr-BE" baseline="0" dirty="0" smtClean="0"/>
              <a:t>) ?</a:t>
            </a:r>
            <a:endParaRPr lang="fr-BE" dirty="0" smtClean="0"/>
          </a:p>
          <a:p>
            <a:pPr marL="171450" indent="-171450">
              <a:buFontTx/>
              <a:buChar char="-"/>
            </a:pPr>
            <a:r>
              <a:rPr lang="fr-BE" baseline="0" dirty="0" err="1" smtClean="0"/>
              <a:t>We</a:t>
            </a:r>
            <a:r>
              <a:rPr lang="fr-BE" baseline="0" dirty="0" smtClean="0"/>
              <a:t> do not know all the business </a:t>
            </a:r>
            <a:r>
              <a:rPr lang="fr-BE" baseline="0" dirty="0" err="1" smtClean="0"/>
              <a:t>rules</a:t>
            </a:r>
            <a:endParaRPr lang="fr-BE" baseline="0" dirty="0" smtClean="0"/>
          </a:p>
          <a:p>
            <a:pPr marL="171450" indent="-171450">
              <a:buFontTx/>
              <a:buChar char="-"/>
            </a:pPr>
            <a:r>
              <a:rPr lang="fr-BE" baseline="0" dirty="0" err="1" smtClean="0"/>
              <a:t>We</a:t>
            </a:r>
            <a:r>
              <a:rPr lang="fr-BE" baseline="0" dirty="0" smtClean="0"/>
              <a:t> do not know the code</a:t>
            </a:r>
          </a:p>
          <a:p>
            <a:pPr marL="171450" indent="-171450">
              <a:buFont typeface="Wingdings"/>
              <a:buChar char="à"/>
            </a:pPr>
            <a:r>
              <a:rPr lang="fr-BE" baseline="0" dirty="0" err="1" smtClean="0">
                <a:sym typeface="Wingdings" pitchFamily="2" charset="2"/>
              </a:rPr>
              <a:t>We</a:t>
            </a:r>
            <a:r>
              <a:rPr lang="fr-BE" baseline="0" dirty="0" smtClean="0">
                <a:sym typeface="Wingdings" pitchFamily="2" charset="2"/>
              </a:rPr>
              <a:t> are over-</a:t>
            </a:r>
            <a:r>
              <a:rPr lang="fr-BE" baseline="0" dirty="0" err="1" smtClean="0">
                <a:sym typeface="Wingdings" pitchFamily="2" charset="2"/>
              </a:rPr>
              <a:t>using</a:t>
            </a:r>
            <a:r>
              <a:rPr lang="fr-BE" baseline="0" dirty="0" smtClean="0">
                <a:sym typeface="Wingdings" pitchFamily="2" charset="2"/>
              </a:rPr>
              <a:t> copy &amp; </a:t>
            </a:r>
            <a:r>
              <a:rPr lang="fr-BE" baseline="0" dirty="0" err="1" smtClean="0">
                <a:sym typeface="Wingdings" pitchFamily="2" charset="2"/>
              </a:rPr>
              <a:t>paste</a:t>
            </a:r>
            <a:r>
              <a:rPr lang="fr-BE" baseline="0" dirty="0" smtClean="0">
                <a:sym typeface="Wingdings" pitchFamily="2" charset="2"/>
              </a:rPr>
              <a:t>, </a:t>
            </a:r>
            <a:r>
              <a:rPr lang="fr-BE" baseline="0" dirty="0" err="1" smtClean="0">
                <a:sym typeface="Wingdings" pitchFamily="2" charset="2"/>
              </a:rPr>
              <a:t>being</a:t>
            </a:r>
            <a:r>
              <a:rPr lang="fr-BE" baseline="0" dirty="0" smtClean="0">
                <a:sym typeface="Wingdings" pitchFamily="2" charset="2"/>
              </a:rPr>
              <a:t> </a:t>
            </a:r>
            <a:r>
              <a:rPr lang="fr-BE" baseline="0" dirty="0" err="1" smtClean="0">
                <a:sym typeface="Wingdings" pitchFamily="2" charset="2"/>
              </a:rPr>
              <a:t>afraid</a:t>
            </a:r>
            <a:r>
              <a:rPr lang="fr-BE" baseline="0" dirty="0" smtClean="0">
                <a:sym typeface="Wingdings" pitchFamily="2" charset="2"/>
              </a:rPr>
              <a:t> of </a:t>
            </a:r>
            <a:r>
              <a:rPr lang="fr-BE" baseline="0" dirty="0" err="1" smtClean="0">
                <a:sym typeface="Wingdings" pitchFamily="2" charset="2"/>
              </a:rPr>
              <a:t>breaking</a:t>
            </a:r>
            <a:r>
              <a:rPr lang="fr-BE" baseline="0" dirty="0" smtClean="0">
                <a:sym typeface="Wingdings" pitchFamily="2" charset="2"/>
              </a:rPr>
              <a:t> </a:t>
            </a:r>
            <a:r>
              <a:rPr lang="fr-BE" baseline="0" dirty="0" err="1" smtClean="0">
                <a:sym typeface="Wingdings" pitchFamily="2" charset="2"/>
              </a:rPr>
              <a:t>stuffs</a:t>
            </a:r>
            <a:endParaRPr lang="fr-BE" baseline="0" dirty="0" smtClean="0">
              <a:sym typeface="Wingdings" pitchFamily="2" charset="2"/>
            </a:endParaRPr>
          </a:p>
          <a:p>
            <a:pPr marL="171450" indent="-171450">
              <a:buFont typeface="Wingdings"/>
              <a:buChar char="à"/>
            </a:pPr>
            <a:r>
              <a:rPr lang="fr-BE" dirty="0" smtClean="0"/>
              <a:t>And if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break </a:t>
            </a:r>
            <a:r>
              <a:rPr lang="fr-BE" baseline="0" dirty="0" err="1" smtClean="0"/>
              <a:t>something</a:t>
            </a:r>
            <a:r>
              <a:rPr lang="fr-BE" baseline="0" dirty="0" smtClean="0"/>
              <a:t>, how long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takes</a:t>
            </a:r>
            <a:r>
              <a:rPr lang="fr-BE" baseline="0" dirty="0" smtClean="0"/>
              <a:t> us to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aware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?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34473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03514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BE" dirty="0" err="1" smtClean="0">
                <a:sym typeface="Wingdings" pitchFamily="2" charset="2"/>
              </a:rPr>
              <a:t>Validate</a:t>
            </a:r>
            <a:r>
              <a:rPr lang="fr-BE" baseline="0" dirty="0" smtClean="0">
                <a:sym typeface="Wingdings" pitchFamily="2" charset="2"/>
              </a:rPr>
              <a:t> the </a:t>
            </a:r>
            <a:r>
              <a:rPr lang="fr-BE" baseline="0" dirty="0" err="1" smtClean="0">
                <a:sym typeface="Wingdings" pitchFamily="2" charset="2"/>
              </a:rPr>
              <a:t>behavior</a:t>
            </a:r>
            <a:r>
              <a:rPr lang="fr-BE" baseline="0" dirty="0" smtClean="0">
                <a:sym typeface="Wingdings" pitchFamily="2" charset="2"/>
              </a:rPr>
              <a:t> of code </a:t>
            </a:r>
            <a:r>
              <a:rPr lang="fr-BE" baseline="0" dirty="0" err="1" smtClean="0">
                <a:sym typeface="Wingdings" pitchFamily="2" charset="2"/>
              </a:rPr>
              <a:t>against</a:t>
            </a:r>
            <a:r>
              <a:rPr lang="fr-BE" baseline="0" dirty="0" smtClean="0">
                <a:sym typeface="Wingdings" pitchFamily="2" charset="2"/>
              </a:rPr>
              <a:t> :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BE" baseline="0" dirty="0" smtClean="0">
                <a:sym typeface="Wingdings" pitchFamily="2" charset="2"/>
              </a:rPr>
              <a:t>The </a:t>
            </a:r>
            <a:r>
              <a:rPr lang="fr-BE" baseline="0" dirty="0" err="1" smtClean="0">
                <a:sym typeface="Wingdings" pitchFamily="2" charset="2"/>
              </a:rPr>
              <a:t>developper</a:t>
            </a:r>
            <a:r>
              <a:rPr lang="fr-BE" baseline="0" dirty="0" smtClean="0">
                <a:sym typeface="Wingdings" pitchFamily="2" charset="2"/>
              </a:rPr>
              <a:t> </a:t>
            </a:r>
            <a:r>
              <a:rPr lang="fr-BE" baseline="0" dirty="0" err="1" smtClean="0">
                <a:sym typeface="Wingdings" pitchFamily="2" charset="2"/>
              </a:rPr>
              <a:t>intent</a:t>
            </a:r>
            <a:endParaRPr lang="fr-BE" baseline="0" dirty="0" smtClean="0">
              <a:sym typeface="Wingdings" pitchFamily="2" charset="2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BE" baseline="0" dirty="0" smtClean="0">
                <a:sym typeface="Wingdings" pitchFamily="2" charset="2"/>
              </a:rPr>
              <a:t>The client </a:t>
            </a:r>
            <a:r>
              <a:rPr lang="fr-BE" baseline="0" dirty="0" err="1" smtClean="0">
                <a:sym typeface="Wingdings" pitchFamily="2" charset="2"/>
              </a:rPr>
              <a:t>wish</a:t>
            </a:r>
            <a:endParaRPr lang="fr-BE" dirty="0" smtClean="0">
              <a:sym typeface="Wingdings" pitchFamily="2" charset="2"/>
            </a:endParaRPr>
          </a:p>
          <a:p>
            <a:pPr marL="171450" indent="-171450">
              <a:buFontTx/>
              <a:buChar char="-"/>
            </a:pPr>
            <a:r>
              <a:rPr lang="fr-BE" dirty="0" smtClean="0"/>
              <a:t>Security</a:t>
            </a:r>
            <a:r>
              <a:rPr lang="fr-BE" baseline="0" dirty="0" smtClean="0"/>
              <a:t> net </a:t>
            </a:r>
            <a:r>
              <a:rPr lang="fr-BE" baseline="0" dirty="0" smtClean="0">
                <a:sym typeface="Wingdings" pitchFamily="2" charset="2"/>
              </a:rPr>
              <a:t> </a:t>
            </a:r>
            <a:r>
              <a:rPr lang="fr-BE" baseline="0" dirty="0" err="1" smtClean="0">
                <a:sym typeface="Wingdings" pitchFamily="2" charset="2"/>
              </a:rPr>
              <a:t>against</a:t>
            </a:r>
            <a:r>
              <a:rPr lang="fr-BE" baseline="0" dirty="0" smtClean="0">
                <a:sym typeface="Wingdings" pitchFamily="2" charset="2"/>
              </a:rPr>
              <a:t> </a:t>
            </a:r>
            <a:r>
              <a:rPr lang="fr-BE" baseline="0" dirty="0" err="1" smtClean="0">
                <a:sym typeface="Wingdings" pitchFamily="2" charset="2"/>
              </a:rPr>
              <a:t>regression</a:t>
            </a:r>
            <a:endParaRPr lang="fr-BE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96805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Tests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give</a:t>
            </a:r>
            <a:r>
              <a:rPr lang="fr-BE" baseline="0" dirty="0" smtClean="0"/>
              <a:t> us : </a:t>
            </a:r>
          </a:p>
          <a:p>
            <a:pPr marL="171450" indent="-171450">
              <a:buFontTx/>
              <a:buChar char="-"/>
            </a:pPr>
            <a:r>
              <a:rPr lang="fr-BE" baseline="0" dirty="0" err="1" smtClean="0"/>
              <a:t>Example</a:t>
            </a:r>
            <a:r>
              <a:rPr lang="fr-BE" baseline="0" dirty="0" smtClean="0"/>
              <a:t> of how to use the code</a:t>
            </a:r>
          </a:p>
          <a:p>
            <a:pPr marL="171450" indent="-171450">
              <a:buFontTx/>
              <a:buChar char="-"/>
            </a:pPr>
            <a:r>
              <a:rPr lang="fr-BE" baseline="0" dirty="0" smtClean="0"/>
              <a:t>Code </a:t>
            </a:r>
            <a:r>
              <a:rPr lang="fr-BE" baseline="0" dirty="0" err="1" smtClean="0"/>
              <a:t>specifications</a:t>
            </a:r>
            <a:r>
              <a:rPr lang="fr-BE" baseline="0" dirty="0" smtClean="0"/>
              <a:t> (</a:t>
            </a:r>
            <a:r>
              <a:rPr lang="fr-BE" baseline="0" dirty="0" err="1" smtClean="0"/>
              <a:t>limit</a:t>
            </a:r>
            <a:r>
              <a:rPr lang="fr-BE" baseline="0" dirty="0" smtClean="0"/>
              <a:t> use, </a:t>
            </a:r>
            <a:r>
              <a:rPr lang="fr-BE" baseline="0" dirty="0" err="1" smtClean="0"/>
              <a:t>examples</a:t>
            </a:r>
            <a:r>
              <a:rPr lang="fr-BE" baseline="0" dirty="0" smtClean="0"/>
              <a:t>, …)</a:t>
            </a:r>
          </a:p>
          <a:p>
            <a:pPr marL="171450" indent="-171450">
              <a:buFontTx/>
              <a:buChar char="-"/>
            </a:pPr>
            <a:r>
              <a:rPr lang="fr-BE" baseline="0" dirty="0" smtClean="0"/>
              <a:t>Client </a:t>
            </a:r>
            <a:r>
              <a:rPr lang="fr-BE" baseline="0" dirty="0" err="1" smtClean="0"/>
              <a:t>specifications</a:t>
            </a:r>
            <a:r>
              <a:rPr lang="fr-BE" baseline="0" dirty="0" smtClean="0"/>
              <a:t> (how a </a:t>
            </a:r>
            <a:r>
              <a:rPr lang="fr-BE" baseline="0" dirty="0" err="1" smtClean="0"/>
              <a:t>functionality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meant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used</a:t>
            </a:r>
            <a:r>
              <a:rPr lang="fr-BE" baseline="0" smtClean="0"/>
              <a:t>)</a:t>
            </a:r>
            <a:endParaRPr lang="fr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71406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BE" baseline="0" dirty="0" err="1" smtClean="0"/>
              <a:t>We</a:t>
            </a:r>
            <a:r>
              <a:rPr lang="fr-BE" baseline="0" dirty="0" smtClean="0"/>
              <a:t> are the first user of </a:t>
            </a:r>
            <a:r>
              <a:rPr lang="fr-BE" baseline="0" dirty="0" err="1" smtClean="0"/>
              <a:t>our</a:t>
            </a:r>
            <a:r>
              <a:rPr lang="fr-BE" baseline="0" dirty="0" smtClean="0"/>
              <a:t> code</a:t>
            </a:r>
          </a:p>
          <a:p>
            <a:pPr marL="628650" lvl="1" indent="-171450">
              <a:buFont typeface="Wingdings"/>
              <a:buChar char="à"/>
            </a:pPr>
            <a:r>
              <a:rPr lang="fr-BE" baseline="0" dirty="0" err="1" smtClean="0">
                <a:sym typeface="Wingdings" pitchFamily="2" charset="2"/>
              </a:rPr>
              <a:t>We</a:t>
            </a:r>
            <a:r>
              <a:rPr lang="fr-BE" baseline="0" dirty="0" smtClean="0">
                <a:sym typeface="Wingdings" pitchFamily="2" charset="2"/>
              </a:rPr>
              <a:t> </a:t>
            </a:r>
            <a:r>
              <a:rPr lang="fr-BE" baseline="0" dirty="0" err="1" smtClean="0">
                <a:sym typeface="Wingdings" pitchFamily="2" charset="2"/>
              </a:rPr>
              <a:t>write</a:t>
            </a:r>
            <a:r>
              <a:rPr lang="fr-BE" baseline="0" dirty="0" smtClean="0">
                <a:sym typeface="Wingdings" pitchFamily="2" charset="2"/>
              </a:rPr>
              <a:t> </a:t>
            </a:r>
            <a:r>
              <a:rPr lang="fr-BE" baseline="0" dirty="0" err="1" smtClean="0">
                <a:sym typeface="Wingdings" pitchFamily="2" charset="2"/>
              </a:rPr>
              <a:t>simpler</a:t>
            </a:r>
            <a:r>
              <a:rPr lang="fr-BE" baseline="0" dirty="0" smtClean="0">
                <a:sym typeface="Wingdings" pitchFamily="2" charset="2"/>
              </a:rPr>
              <a:t> code</a:t>
            </a:r>
          </a:p>
          <a:p>
            <a:pPr marL="628650" lvl="1" indent="-171450">
              <a:buFont typeface="Wingdings"/>
              <a:buChar char="à"/>
            </a:pPr>
            <a:r>
              <a:rPr lang="fr-BE" baseline="0" dirty="0" err="1" smtClean="0">
                <a:sym typeface="Wingdings" pitchFamily="2" charset="2"/>
              </a:rPr>
              <a:t>We</a:t>
            </a:r>
            <a:r>
              <a:rPr lang="fr-BE" baseline="0" dirty="0" smtClean="0">
                <a:sym typeface="Wingdings" pitchFamily="2" charset="2"/>
              </a:rPr>
              <a:t> </a:t>
            </a:r>
            <a:r>
              <a:rPr lang="fr-BE" baseline="0" dirty="0" err="1" smtClean="0">
                <a:sym typeface="Wingdings" pitchFamily="2" charset="2"/>
              </a:rPr>
              <a:t>define</a:t>
            </a:r>
            <a:r>
              <a:rPr lang="fr-BE" baseline="0" dirty="0" smtClean="0">
                <a:sym typeface="Wingdings" pitchFamily="2" charset="2"/>
              </a:rPr>
              <a:t> </a:t>
            </a:r>
            <a:r>
              <a:rPr lang="fr-BE" baseline="0" dirty="0" err="1" smtClean="0">
                <a:sym typeface="Wingdings" pitchFamily="2" charset="2"/>
              </a:rPr>
              <a:t>simpler</a:t>
            </a:r>
            <a:r>
              <a:rPr lang="fr-BE" baseline="0" dirty="0" smtClean="0">
                <a:sym typeface="Wingdings" pitchFamily="2" charset="2"/>
              </a:rPr>
              <a:t> APIs</a:t>
            </a:r>
            <a:endParaRPr lang="fr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85601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fr-BE" dirty="0" smtClean="0"/>
              <a:t>TDD </a:t>
            </a:r>
            <a:r>
              <a:rPr lang="fr-BE" dirty="0" err="1" smtClean="0"/>
              <a:t>brings</a:t>
            </a:r>
            <a:endParaRPr lang="fr-BE" dirty="0" smtClean="0"/>
          </a:p>
          <a:p>
            <a:pPr marL="628650" lvl="1" indent="-171450">
              <a:buFontTx/>
              <a:buChar char="-"/>
            </a:pPr>
            <a:r>
              <a:rPr lang="fr-BE" dirty="0" smtClean="0"/>
              <a:t>A real</a:t>
            </a:r>
            <a:r>
              <a:rPr lang="fr-BE" baseline="0" dirty="0" smtClean="0"/>
              <a:t> design </a:t>
            </a:r>
            <a:r>
              <a:rPr lang="fr-BE" baseline="0" dirty="0" err="1" smtClean="0"/>
              <a:t>tool</a:t>
            </a:r>
            <a:endParaRPr lang="fr-BE" baseline="0" dirty="0" smtClean="0"/>
          </a:p>
          <a:p>
            <a:pPr marL="628650" lvl="1" indent="-171450">
              <a:buFontTx/>
              <a:buChar char="-"/>
            </a:pPr>
            <a:r>
              <a:rPr lang="fr-BE" baseline="0" dirty="0" smtClean="0"/>
              <a:t>Forces to </a:t>
            </a:r>
            <a:r>
              <a:rPr lang="fr-BE" baseline="0" dirty="0" err="1" smtClean="0"/>
              <a:t>simplify</a:t>
            </a:r>
            <a:r>
              <a:rPr lang="fr-BE" baseline="0" dirty="0" smtClean="0"/>
              <a:t> code (</a:t>
            </a:r>
            <a:r>
              <a:rPr lang="fr-BE" baseline="0" dirty="0" err="1" smtClean="0"/>
              <a:t>take</a:t>
            </a:r>
            <a:r>
              <a:rPr lang="fr-BE" baseline="0" dirty="0" smtClean="0"/>
              <a:t> baby </a:t>
            </a:r>
            <a:r>
              <a:rPr lang="fr-BE" baseline="0" dirty="0" err="1" smtClean="0"/>
              <a:t>steps</a:t>
            </a:r>
            <a:r>
              <a:rPr lang="fr-BE" baseline="0" dirty="0" smtClean="0"/>
              <a:t>)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fr-BE" baseline="0" dirty="0" err="1" smtClean="0"/>
              <a:t>Beware</a:t>
            </a:r>
            <a:r>
              <a:rPr lang="fr-BE" baseline="0" dirty="0" smtClean="0"/>
              <a:t> of « False Positive »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fr-BE" baseline="0" dirty="0" smtClean="0"/>
              <a:t>Cycle of </a:t>
            </a:r>
            <a:r>
              <a:rPr lang="fr-BE" baseline="0" dirty="0" err="1" smtClean="0"/>
              <a:t>refactoring</a:t>
            </a:r>
            <a:r>
              <a:rPr lang="fr-BE" baseline="0" dirty="0" smtClean="0"/>
              <a:t> : do not </a:t>
            </a:r>
            <a:r>
              <a:rPr lang="fr-BE" baseline="0" dirty="0" err="1" smtClean="0"/>
              <a:t>refactor</a:t>
            </a:r>
            <a:r>
              <a:rPr lang="fr-BE" baseline="0" dirty="0" smtClean="0"/>
              <a:t> « code and test » </a:t>
            </a:r>
            <a:r>
              <a:rPr lang="fr-BE" baseline="0" dirty="0" err="1" smtClean="0"/>
              <a:t>at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same</a:t>
            </a:r>
            <a:r>
              <a:rPr lang="fr-BE" baseline="0" dirty="0" smtClean="0"/>
              <a:t> time </a:t>
            </a:r>
            <a:r>
              <a:rPr lang="fr-BE" baseline="0" dirty="0" smtClean="0">
                <a:sym typeface="Wingdings" pitchFamily="2" charset="2"/>
              </a:rPr>
              <a:t> </a:t>
            </a:r>
            <a:r>
              <a:rPr lang="fr-BE" baseline="0" dirty="0" err="1" smtClean="0">
                <a:sym typeface="Wingdings" pitchFamily="2" charset="2"/>
              </a:rPr>
              <a:t>Each</a:t>
            </a:r>
            <a:r>
              <a:rPr lang="fr-BE" baseline="0" dirty="0" smtClean="0">
                <a:sym typeface="Wingdings" pitchFamily="2" charset="2"/>
              </a:rPr>
              <a:t> one </a:t>
            </a:r>
            <a:r>
              <a:rPr lang="fr-BE" baseline="0" dirty="0" err="1" smtClean="0">
                <a:sym typeface="Wingdings" pitchFamily="2" charset="2"/>
              </a:rPr>
              <a:t>plays</a:t>
            </a:r>
            <a:r>
              <a:rPr lang="fr-BE" baseline="0" dirty="0" smtClean="0">
                <a:sym typeface="Wingdings" pitchFamily="2" charset="2"/>
              </a:rPr>
              <a:t> the </a:t>
            </a:r>
            <a:r>
              <a:rPr lang="fr-BE" baseline="0" dirty="0" err="1" smtClean="0">
                <a:sym typeface="Wingdings" pitchFamily="2" charset="2"/>
              </a:rPr>
              <a:t>role</a:t>
            </a:r>
            <a:r>
              <a:rPr lang="fr-BE" baseline="0" dirty="0" smtClean="0">
                <a:sym typeface="Wingdings" pitchFamily="2" charset="2"/>
              </a:rPr>
              <a:t> of a </a:t>
            </a:r>
            <a:r>
              <a:rPr lang="fr-BE" baseline="0" dirty="0" err="1" smtClean="0">
                <a:sym typeface="Wingdings" pitchFamily="2" charset="2"/>
              </a:rPr>
              <a:t>safety</a:t>
            </a:r>
            <a:r>
              <a:rPr lang="fr-BE" baseline="0" dirty="0" smtClean="0">
                <a:sym typeface="Wingdings" pitchFamily="2" charset="2"/>
              </a:rPr>
              <a:t> net for the </a:t>
            </a:r>
            <a:r>
              <a:rPr lang="fr-BE" baseline="0" dirty="0" err="1" smtClean="0">
                <a:sym typeface="Wingdings" pitchFamily="2" charset="2"/>
              </a:rPr>
              <a:t>other</a:t>
            </a:r>
            <a:r>
              <a:rPr lang="fr-BE" baseline="0" dirty="0" smtClean="0">
                <a:sym typeface="Wingdings" pitchFamily="2" charset="2"/>
              </a:rPr>
              <a:t> one</a:t>
            </a:r>
            <a:endParaRPr lang="fr-BE" baseline="0" dirty="0" smtClean="0"/>
          </a:p>
          <a:p>
            <a:pPr marL="0" indent="0">
              <a:buFontTx/>
              <a:buNone/>
            </a:pPr>
            <a:endParaRPr lang="fr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11060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 userDrawn="1"/>
        </p:nvSpPr>
        <p:spPr>
          <a:xfrm>
            <a:off x="1142976" y="1928802"/>
            <a:ext cx="6858048" cy="2786082"/>
          </a:xfrm>
          <a:prstGeom prst="roundRect">
            <a:avLst/>
          </a:prstGeom>
          <a:solidFill>
            <a:srgbClr val="DEDEDE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357290" y="2143116"/>
            <a:ext cx="6357982" cy="498475"/>
          </a:xfrm>
        </p:spPr>
        <p:txBody>
          <a:bodyPr anchor="t"/>
          <a:lstStyle>
            <a:lvl1pPr algn="l">
              <a:defRPr b="0">
                <a:solidFill>
                  <a:srgbClr val="5F3C16"/>
                </a:solidFill>
              </a:defRPr>
            </a:lvl1pPr>
          </a:lstStyle>
          <a:p>
            <a:r>
              <a:rPr lang="en-US" dirty="0" err="1" smtClean="0"/>
              <a:t>Indiquez</a:t>
            </a:r>
            <a:r>
              <a:rPr lang="en-US" dirty="0" smtClean="0"/>
              <a:t> le </a:t>
            </a:r>
            <a:r>
              <a:rPr lang="en-US" dirty="0" err="1" smtClean="0"/>
              <a:t>titre</a:t>
            </a:r>
            <a:r>
              <a:rPr lang="en-US" dirty="0" smtClean="0"/>
              <a:t> de la </a:t>
            </a:r>
            <a:r>
              <a:rPr lang="en-US" dirty="0" err="1" smtClean="0"/>
              <a:t>présentation</a:t>
            </a:r>
            <a:r>
              <a:rPr lang="en-US" dirty="0" smtClean="0"/>
              <a:t> (1ligne)</a:t>
            </a:r>
            <a:endParaRPr lang="en-GB" dirty="0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57290" y="3376198"/>
            <a:ext cx="6329362" cy="584775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/>
          <a:lstStyle>
            <a:lvl1pPr marL="0" indent="0" algn="just">
              <a:buFont typeface="Wingdings" pitchFamily="2" charset="2"/>
              <a:buNone/>
              <a:defRPr sz="1600" i="1" baseline="0">
                <a:solidFill>
                  <a:srgbClr val="5F3C16"/>
                </a:solidFill>
                <a:latin typeface="Consolas" pitchFamily="49" charset="0"/>
              </a:defRPr>
            </a:lvl1pPr>
          </a:lstStyle>
          <a:p>
            <a:r>
              <a:rPr lang="en-US" dirty="0" err="1" smtClean="0"/>
              <a:t>Indiquez</a:t>
            </a:r>
            <a:r>
              <a:rPr lang="en-US" dirty="0" smtClean="0"/>
              <a:t> un </a:t>
            </a:r>
            <a:r>
              <a:rPr lang="en-US" dirty="0" err="1" smtClean="0"/>
              <a:t>sous-titre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description de la session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cette</a:t>
            </a:r>
            <a:r>
              <a:rPr lang="en-US" dirty="0" smtClean="0"/>
              <a:t> zone (</a:t>
            </a:r>
            <a:r>
              <a:rPr lang="en-US" dirty="0" err="1" smtClean="0"/>
              <a:t>plusieurs</a:t>
            </a:r>
            <a:r>
              <a:rPr lang="en-US" dirty="0" smtClean="0"/>
              <a:t> </a:t>
            </a:r>
            <a:r>
              <a:rPr lang="en-US" dirty="0" err="1" smtClean="0"/>
              <a:t>lignes</a:t>
            </a:r>
            <a:r>
              <a:rPr lang="en-US" dirty="0" smtClean="0"/>
              <a:t>)</a:t>
            </a:r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1357290" y="2714620"/>
            <a:ext cx="6357982" cy="584775"/>
          </a:xfrm>
        </p:spPr>
        <p:txBody>
          <a:bodyPr/>
          <a:lstStyle>
            <a:lvl1pPr>
              <a:buFont typeface="Arial" pitchFamily="34" charset="0"/>
              <a:buNone/>
              <a:defRPr sz="1600" u="none" baseline="0">
                <a:solidFill>
                  <a:srgbClr val="5F3C16"/>
                </a:solidFill>
              </a:defRPr>
            </a:lvl1pPr>
          </a:lstStyle>
          <a:p>
            <a:pPr lvl="0"/>
            <a:r>
              <a:rPr lang="fr-BE" dirty="0" smtClean="0"/>
              <a:t>Indiquez le nom du présentateur et la date (1 ligne) (</a:t>
            </a:r>
            <a:r>
              <a:rPr lang="fr-BE" dirty="0" err="1" smtClean="0"/>
              <a:t>eg</a:t>
            </a:r>
            <a:r>
              <a:rPr lang="fr-BE" dirty="0" smtClean="0"/>
              <a:t> « Pierre-Emmanuel </a:t>
            </a:r>
            <a:r>
              <a:rPr lang="fr-BE" dirty="0" err="1" smtClean="0"/>
              <a:t>Dautreppe</a:t>
            </a:r>
            <a:r>
              <a:rPr lang="fr-BE" dirty="0" smtClean="0"/>
              <a:t> – 25 Novembre 2009)</a:t>
            </a:r>
            <a:endParaRPr lang="fr-BE" dirty="0"/>
          </a:p>
        </p:txBody>
      </p:sp>
      <p:pic>
        <p:nvPicPr>
          <p:cNvPr id="8" name="Picture 2" descr="D:\Projects\PDA - Articles\2009-12-01 - Presentación DotNetHub\Images\logo DNH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857232"/>
            <a:ext cx="3810001" cy="10096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2088" y="44624"/>
            <a:ext cx="8761412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2088" y="44624"/>
            <a:ext cx="8761412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42910" y="836712"/>
            <a:ext cx="7858153" cy="125991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342900" indent="-342900">
              <a:buClr>
                <a:schemeClr val="tx2"/>
              </a:buClr>
              <a:buFont typeface="Wingdings" pitchFamily="2" charset="2"/>
              <a:buChar char="ü"/>
              <a:defRPr lang="en-US" b="0" kern="1200" smtClean="0">
                <a:solidFill>
                  <a:schemeClr val="tx2"/>
                </a:solidFill>
              </a:defRPr>
            </a:lvl1pPr>
            <a:lvl2pPr marL="514350" indent="-342900">
              <a:buClr>
                <a:schemeClr val="tx2"/>
              </a:buClr>
              <a:buFont typeface="Wingdings" pitchFamily="2" charset="2"/>
              <a:buChar char=""/>
              <a:defRPr lang="en-US" sz="2000" kern="1200" smtClean="0">
                <a:solidFill>
                  <a:schemeClr val="tx2"/>
                </a:solidFill>
                <a:ea typeface="+mn-ea"/>
                <a:cs typeface="+mn-cs"/>
              </a:defRPr>
            </a:lvl2pPr>
            <a:lvl3pPr>
              <a:defRPr lang="en-US" kern="1200" smtClean="0">
                <a:solidFill>
                  <a:schemeClr val="dk1"/>
                </a:solidFill>
                <a:ea typeface="+mn-ea"/>
                <a:cs typeface="+mn-cs"/>
              </a:defRPr>
            </a:lvl3pPr>
            <a:lvl4pPr>
              <a:defRPr lang="en-US" kern="1200" smtClean="0">
                <a:solidFill>
                  <a:schemeClr val="dk1"/>
                </a:solidFill>
                <a:ea typeface="+mn-ea"/>
                <a:cs typeface="+mn-cs"/>
              </a:defRPr>
            </a:lvl4pPr>
            <a:lvl5pPr>
              <a:defRPr lang="fr-BE" kern="1200">
                <a:solidFill>
                  <a:schemeClr val="dk1"/>
                </a:solidFill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 smtClean="0"/>
              <a:t>Click to edit Master text styles</a:t>
            </a:r>
          </a:p>
          <a:p>
            <a:pPr marL="57150" lvl="0">
              <a:spcBef>
                <a:spcPct val="0"/>
              </a:spcBef>
            </a:pPr>
            <a:r>
              <a:rPr lang="en-US" dirty="0" smtClean="0"/>
              <a:t>Second level</a:t>
            </a:r>
          </a:p>
          <a:p>
            <a:pPr marL="457200" lvl="1">
              <a:spcBef>
                <a:spcPct val="0"/>
              </a:spcBef>
            </a:pPr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7640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2088" y="44624"/>
            <a:ext cx="8761412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67544" y="3212976"/>
            <a:ext cx="82089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395536" y="2348880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Demo</a:t>
            </a:r>
            <a:endParaRPr lang="fr-BE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Picture 9" descr="D:\Projects\PDA - DotNetHub\Sessions\2010-03-04 - n°2 - Pierre - Csharp 4.0 et améliorations à la BCL\2. Organisation conférence\Images\Notes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3" y="908720"/>
            <a:ext cx="4613786" cy="5256584"/>
          </a:xfrm>
          <a:prstGeom prst="rect">
            <a:avLst/>
          </a:prstGeom>
          <a:noFill/>
        </p:spPr>
      </p:pic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364088" y="1868631"/>
            <a:ext cx="2880320" cy="707886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ü"/>
              <a:defRPr sz="2000"/>
            </a:lvl1pPr>
            <a:lvl2pPr marL="742950" indent="-285750">
              <a:buClrTx/>
              <a:buFont typeface="Wingdings" pitchFamily="2" charset="2"/>
              <a:buChar char="ü"/>
              <a:defRPr/>
            </a:lvl2pPr>
            <a:lvl3pPr marL="1143000" indent="-228600">
              <a:buClrTx/>
              <a:buFont typeface="Wingdings" pitchFamily="2" charset="2"/>
              <a:buChar char="ü"/>
              <a:defRPr/>
            </a:lvl3pPr>
            <a:lvl4pPr marL="1600200" indent="-228600">
              <a:buClrTx/>
              <a:buFont typeface="Wingdings" pitchFamily="2" charset="2"/>
              <a:buChar char="ü"/>
              <a:defRPr/>
            </a:lvl4pPr>
            <a:lvl5pPr marL="2057400" indent="-228600">
              <a:buClrTx/>
              <a:buFont typeface="Wingdings" pitchFamily="2" charset="2"/>
              <a:buChar char="ü"/>
              <a:defRPr/>
            </a:lvl5pPr>
          </a:lstStyle>
          <a:p>
            <a:pPr lvl="0"/>
            <a:r>
              <a:rPr lang="en-US" dirty="0" err="1" smtClean="0"/>
              <a:t>Cliquer</a:t>
            </a:r>
            <a:r>
              <a:rPr lang="en-US" dirty="0" smtClean="0"/>
              <a:t> pour </a:t>
            </a:r>
            <a:r>
              <a:rPr lang="en-US" dirty="0" err="1" smtClean="0"/>
              <a:t>ajouter</a:t>
            </a:r>
            <a:r>
              <a:rPr lang="en-US" dirty="0" smtClean="0"/>
              <a:t> les </a:t>
            </a:r>
            <a:r>
              <a:rPr lang="en-US" dirty="0" err="1" smtClean="0"/>
              <a:t>étapes</a:t>
            </a:r>
            <a:r>
              <a:rPr lang="en-US" dirty="0" smtClean="0"/>
              <a:t> de la </a:t>
            </a:r>
            <a:r>
              <a:rPr lang="en-US" dirty="0" err="1" smtClean="0"/>
              <a:t>démo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150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- Résum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475656" y="663079"/>
            <a:ext cx="72008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eaLnBrk="1" hangingPunct="1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n"/>
              <a:defRPr sz="2400">
                <a:latin typeface="+mn-lt"/>
              </a:defRPr>
            </a:lvl1pPr>
            <a:lvl2pPr marL="742950" indent="-285750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latin typeface="+mn-lt"/>
              </a:defRPr>
            </a:lvl2pPr>
            <a:lvl3pPr marL="1143000" indent="-228600" eaLnBrk="1" hangingPunct="1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latin typeface="+mn-lt"/>
              </a:defRPr>
            </a:lvl3pPr>
            <a:lvl4pPr marL="16002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4pPr>
            <a:lvl5pPr marL="20574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fr-BE" i="1" dirty="0" smtClean="0"/>
              <a:t>En résumé</a:t>
            </a:r>
            <a:endParaRPr lang="fr-BE" i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495794"/>
          </a:xfrm>
        </p:spPr>
        <p:txBody>
          <a:bodyPr/>
          <a:lstStyle/>
          <a:p>
            <a:pPr lvl="1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pic>
        <p:nvPicPr>
          <p:cNvPr id="7" name="Picture 6" descr="D:\Projects\PDA - DotNetHub\Sessions\2010-03-04 - Pierre - Csharp 4.0 et améliorations à la BCL\2. Organisation conférence\Images\Cahier Stylo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64096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597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- Aller plus lo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475656" y="663079"/>
            <a:ext cx="72008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eaLnBrk="1" hangingPunct="1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n"/>
              <a:defRPr sz="2400">
                <a:latin typeface="+mn-lt"/>
              </a:defRPr>
            </a:lvl1pPr>
            <a:lvl2pPr marL="742950" indent="-285750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latin typeface="+mn-lt"/>
              </a:defRPr>
            </a:lvl2pPr>
            <a:lvl3pPr marL="1143000" indent="-228600" eaLnBrk="1" hangingPunct="1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latin typeface="+mn-lt"/>
              </a:defRPr>
            </a:lvl3pPr>
            <a:lvl4pPr marL="16002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4pPr>
            <a:lvl5pPr marL="20574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fr-BE" i="1" dirty="0" smtClean="0"/>
              <a:t>Pour aller plus loin</a:t>
            </a:r>
            <a:endParaRPr lang="fr-BE" i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495794"/>
          </a:xfrm>
        </p:spPr>
        <p:txBody>
          <a:bodyPr/>
          <a:lstStyle/>
          <a:p>
            <a:pPr lvl="1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pic>
        <p:nvPicPr>
          <p:cNvPr id="1026" name="Picture 2" descr="D:\Downloads\Icones\IconExperience\128x128\shadow\genius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87114"/>
            <a:ext cx="813594" cy="81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62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- Conse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ownloads\Icones\VistaICO-Aero-Pack-3\PNG\VistaICO_Toolbar_Icons\Alert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87114"/>
            <a:ext cx="813594" cy="81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1475656" y="663079"/>
            <a:ext cx="72008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eaLnBrk="1" hangingPunct="1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n"/>
              <a:defRPr sz="2400">
                <a:latin typeface="+mn-lt"/>
              </a:defRPr>
            </a:lvl1pPr>
            <a:lvl2pPr marL="742950" indent="-285750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latin typeface="+mn-lt"/>
              </a:defRPr>
            </a:lvl2pPr>
            <a:lvl3pPr marL="1143000" indent="-228600" eaLnBrk="1" hangingPunct="1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latin typeface="+mn-lt"/>
              </a:defRPr>
            </a:lvl3pPr>
            <a:lvl4pPr marL="16002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4pPr>
            <a:lvl5pPr marL="20574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fr-BE" i="1" dirty="0" smtClean="0"/>
              <a:t>Conseils</a:t>
            </a:r>
            <a:endParaRPr lang="fr-BE" i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495794"/>
          </a:xfrm>
        </p:spPr>
        <p:txBody>
          <a:bodyPr/>
          <a:lstStyle/>
          <a:p>
            <a:pPr lvl="1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65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rgbClr val="BEEAF7"/>
            </a:gs>
            <a:gs pos="70000">
              <a:srgbClr val="67B7CE"/>
            </a:gs>
            <a:gs pos="100000">
              <a:srgbClr val="135B7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banner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50040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92088" y="44624"/>
            <a:ext cx="876141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PE" noProof="0" dirty="0" err="1" smtClean="0"/>
              <a:t>Cliquez</a:t>
            </a:r>
            <a:r>
              <a:rPr lang="es-PE" noProof="0" dirty="0" smtClean="0"/>
              <a:t> et </a:t>
            </a:r>
            <a:r>
              <a:rPr lang="es-PE" noProof="0" dirty="0" err="1" smtClean="0"/>
              <a:t>modifiez</a:t>
            </a:r>
            <a:r>
              <a:rPr lang="es-PE" noProof="0" dirty="0" smtClean="0"/>
              <a:t> le </a:t>
            </a:r>
            <a:r>
              <a:rPr lang="es-PE" noProof="0" dirty="0" err="1" smtClean="0"/>
              <a:t>titre</a:t>
            </a:r>
            <a:endParaRPr lang="es-PE" noProof="0" dirty="0" smtClean="0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0" y="6353175"/>
            <a:ext cx="9144000" cy="0"/>
          </a:xfrm>
          <a:prstGeom prst="line">
            <a:avLst/>
          </a:prstGeom>
          <a:noFill/>
          <a:ln w="15875">
            <a:solidFill>
              <a:srgbClr val="A7C1DD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PE" noProof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14678" y="6437313"/>
            <a:ext cx="546101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defRPr sz="1400">
                <a:solidFill>
                  <a:schemeClr val="tx1"/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1039" name="Oval 15"/>
          <p:cNvSpPr>
            <a:spLocks noChangeAspect="1" noChangeArrowheads="1"/>
          </p:cNvSpPr>
          <p:nvPr/>
        </p:nvSpPr>
        <p:spPr bwMode="auto">
          <a:xfrm>
            <a:off x="8764588" y="6451600"/>
            <a:ext cx="228600" cy="209550"/>
          </a:xfrm>
          <a:prstGeom prst="ellipse">
            <a:avLst/>
          </a:prstGeom>
          <a:noFill/>
          <a:ln w="12700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PE" noProof="0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8697913" y="6440488"/>
            <a:ext cx="3635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fld id="{9DBF7349-FE77-4A28-A7D4-83461ADF9144}" type="slidenum">
              <a:rPr lang="es-PE" sz="900" b="1" noProof="0" smtClean="0">
                <a:solidFill>
                  <a:schemeClr val="tx1"/>
                </a:solidFill>
              </a:rPr>
              <a:pPr algn="ctr" eaLnBrk="0" hangingPunct="0"/>
              <a:t>‹#›</a:t>
            </a:fld>
            <a:endParaRPr lang="es-PE" sz="900" b="1" noProof="0">
              <a:solidFill>
                <a:schemeClr val="tx1"/>
              </a:solidFill>
            </a:endParaRP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95338"/>
            <a:ext cx="8229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s-PE" noProof="0" dirty="0" smtClean="0"/>
          </a:p>
        </p:txBody>
      </p:sp>
      <p:pic>
        <p:nvPicPr>
          <p:cNvPr id="1027" name="Picture 3" descr="D:\Projects\PDA - Articles\2009-12-01 - Presentación DotNetHub\Images\logo DNH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7958"/>
            <a:ext cx="3169626" cy="50004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7" r:id="rId4"/>
    <p:sldLayoutId id="2147483656" r:id="rId5"/>
    <p:sldLayoutId id="2147483658" r:id="rId6"/>
    <p:sldLayoutId id="2147483659" r:id="rId7"/>
    <p:sldLayoutId id="2147483660" r:id="rId8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8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rgbClr val="3366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rgbClr val="3366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rgbClr val="3366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rgbClr val="336699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otnethub.be/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://www.pedautreppe.com/" TargetMode="External"/><Relationship Id="rId10" Type="http://schemas.microsoft.com/office/2007/relationships/hdphoto" Target="../media/hdphoto2.wdp"/><Relationship Id="rId4" Type="http://schemas.openxmlformats.org/officeDocument/2006/relationships/hyperlink" Target="mailto:pierre@dotnethub.be" TargetMode="External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fr-BE" dirty="0" smtClean="0"/>
              <a:t>TDD by </a:t>
            </a:r>
            <a:r>
              <a:rPr lang="fr-BE" dirty="0" err="1" smtClean="0"/>
              <a:t>example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357290" y="3284984"/>
            <a:ext cx="6329362" cy="929485"/>
          </a:xfrm>
        </p:spPr>
        <p:txBody>
          <a:bodyPr/>
          <a:lstStyle/>
          <a:p>
            <a:r>
              <a:rPr lang="fr-BE" dirty="0" err="1" smtClean="0"/>
              <a:t>Why</a:t>
            </a:r>
            <a:r>
              <a:rPr lang="fr-BE" dirty="0" smtClean="0"/>
              <a:t> </a:t>
            </a:r>
            <a:r>
              <a:rPr lang="fr-BE" dirty="0" err="1" smtClean="0"/>
              <a:t>shall</a:t>
            </a:r>
            <a:r>
              <a:rPr lang="fr-BE" dirty="0" smtClean="0"/>
              <a:t> </a:t>
            </a:r>
            <a:r>
              <a:rPr lang="fr-BE" dirty="0" err="1" smtClean="0"/>
              <a:t>we</a:t>
            </a:r>
            <a:r>
              <a:rPr lang="fr-BE" dirty="0" smtClean="0"/>
              <a:t> test ?</a:t>
            </a:r>
          </a:p>
          <a:p>
            <a:r>
              <a:rPr lang="fr-BE" dirty="0" err="1" smtClean="0"/>
              <a:t>What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TDD (Test </a:t>
            </a:r>
            <a:r>
              <a:rPr lang="fr-BE" dirty="0" err="1" smtClean="0"/>
              <a:t>Driven</a:t>
            </a:r>
            <a:r>
              <a:rPr lang="fr-BE" dirty="0" smtClean="0"/>
              <a:t> </a:t>
            </a:r>
            <a:r>
              <a:rPr lang="fr-BE" dirty="0" err="1" smtClean="0"/>
              <a:t>Development</a:t>
            </a:r>
            <a:r>
              <a:rPr lang="fr-BE" dirty="0" smtClean="0"/>
              <a:t>) ?</a:t>
            </a:r>
          </a:p>
          <a:p>
            <a:r>
              <a:rPr lang="fr-BE" dirty="0" err="1" smtClean="0"/>
              <a:t>Let’s</a:t>
            </a:r>
            <a:r>
              <a:rPr lang="fr-BE" dirty="0" smtClean="0"/>
              <a:t> practice </a:t>
            </a:r>
            <a:r>
              <a:rPr lang="fr-BE" dirty="0" err="1" smtClean="0"/>
              <a:t>it</a:t>
            </a:r>
            <a:r>
              <a:rPr lang="fr-BE" dirty="0" smtClean="0"/>
              <a:t> </a:t>
            </a:r>
            <a:r>
              <a:rPr lang="fr-BE" dirty="0" err="1" smtClean="0"/>
              <a:t>together</a:t>
            </a:r>
            <a:r>
              <a:rPr lang="fr-BE" dirty="0" smtClean="0"/>
              <a:t> </a:t>
            </a:r>
            <a:r>
              <a:rPr lang="fr-BE" dirty="0" err="1" smtClean="0"/>
              <a:t>doing</a:t>
            </a:r>
            <a:r>
              <a:rPr lang="fr-BE" dirty="0" smtClean="0"/>
              <a:t> a kata...</a:t>
            </a:r>
            <a:endParaRPr lang="fr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357290" y="2714620"/>
            <a:ext cx="6357982" cy="338554"/>
          </a:xfrm>
        </p:spPr>
        <p:txBody>
          <a:bodyPr/>
          <a:lstStyle/>
          <a:p>
            <a:r>
              <a:rPr lang="fr-BE" dirty="0" smtClean="0"/>
              <a:t>Pierre-Emmanuel DAUTREPPE – </a:t>
            </a:r>
            <a:r>
              <a:rPr lang="fr-BE" dirty="0" err="1" smtClean="0"/>
              <a:t>October</a:t>
            </a:r>
            <a:r>
              <a:rPr lang="fr-BE" dirty="0" smtClean="0"/>
              <a:t> 26th 2012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8347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/>
          <p:nvPr/>
        </p:nvSpPr>
        <p:spPr bwMode="blackWhite">
          <a:xfrm>
            <a:off x="647700" y="1536174"/>
            <a:ext cx="7848600" cy="470898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336699"/>
                </a:solidFill>
                <a:latin typeface="Consolas" pitchFamily="49" charset="0"/>
                <a:cs typeface="Consolas" pitchFamily="49" charset="0"/>
              </a:rPr>
              <a:t>string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ReadFooValue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() </a:t>
            </a: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solidFill>
                  <a:srgbClr val="336699"/>
                </a:solidFill>
                <a:latin typeface="Consolas" pitchFamily="49" charset="0"/>
                <a:cs typeface="Consolas" pitchFamily="49" charset="0"/>
              </a:rPr>
              <a:t>string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[] lines = </a:t>
            </a:r>
            <a:r>
              <a:rPr lang="en-US" sz="2000" dirty="0" err="1" smtClean="0">
                <a:solidFill>
                  <a:srgbClr val="67B7CE"/>
                </a:solidFill>
                <a:latin typeface="Consolas" pitchFamily="49" charset="0"/>
                <a:cs typeface="Consolas" pitchFamily="49" charset="0"/>
              </a:rPr>
              <a:t>File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.ReadAllLines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(@</a:t>
            </a:r>
            <a:r>
              <a:rPr lang="en-US" sz="2000" dirty="0" smtClean="0">
                <a:solidFill>
                  <a:srgbClr val="A50021"/>
                </a:solidFill>
                <a:latin typeface="Consolas" pitchFamily="49" charset="0"/>
                <a:cs typeface="Consolas" pitchFamily="49" charset="0"/>
              </a:rPr>
              <a:t>"c:\myapp.ini"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err="1" smtClean="0">
                <a:solidFill>
                  <a:srgbClr val="336699"/>
                </a:solidFill>
                <a:latin typeface="Consolas" pitchFamily="49" charset="0"/>
                <a:cs typeface="Consolas" pitchFamily="49" charset="0"/>
              </a:rPr>
              <a:t>foreach</a:t>
            </a:r>
            <a:r>
              <a:rPr lang="en-US" sz="2000" dirty="0" smtClean="0">
                <a:solidFill>
                  <a:srgbClr val="336699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 </a:t>
            </a:r>
            <a:r>
              <a:rPr lang="en-US" sz="2000" dirty="0" err="1" smtClean="0">
                <a:solidFill>
                  <a:srgbClr val="336699"/>
                </a:solidFill>
                <a:latin typeface="Consolas" pitchFamily="49" charset="0"/>
                <a:cs typeface="Consolas" pitchFamily="49" charset="0"/>
              </a:rPr>
              <a:t>var</a:t>
            </a:r>
            <a:r>
              <a:rPr lang="en-US" sz="2000" dirty="0" smtClean="0">
                <a:solidFill>
                  <a:srgbClr val="336699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line </a:t>
            </a:r>
            <a:r>
              <a:rPr lang="en-US" sz="2000" dirty="0" smtClean="0">
                <a:solidFill>
                  <a:srgbClr val="336699"/>
                </a:solidFill>
                <a:latin typeface="Consolas" pitchFamily="49" charset="0"/>
                <a:cs typeface="Consolas" pitchFamily="49" charset="0"/>
              </a:rPr>
              <a:t>in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lines ) </a:t>
            </a: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{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000" dirty="0" err="1" smtClean="0">
                <a:solidFill>
                  <a:srgbClr val="336699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2000" dirty="0" smtClean="0">
                <a:solidFill>
                  <a:srgbClr val="336699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index = 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line.IndexOf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'='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000" dirty="0" smtClean="0">
                <a:solidFill>
                  <a:srgbClr val="336699"/>
                </a:solidFill>
                <a:latin typeface="Consolas" pitchFamily="49" charset="0"/>
                <a:cs typeface="Consolas" pitchFamily="49" charset="0"/>
              </a:rPr>
              <a:t>string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name =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line.Substring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(0, index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20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000" dirty="0" smtClean="0">
                <a:solidFill>
                  <a:srgbClr val="336699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(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name.StartsWith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2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Foo</a:t>
            </a:r>
            <a:r>
              <a:rPr lang="en-US" sz="20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) ) </a:t>
            </a:r>
          </a:p>
          <a:p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{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r>
              <a:rPr lang="en-US" sz="20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000" dirty="0" smtClean="0">
                <a:solidFill>
                  <a:srgbClr val="336699"/>
                </a:solidFill>
                <a:latin typeface="Consolas" pitchFamily="49" charset="0"/>
                <a:cs typeface="Consolas" pitchFamily="49" charset="0"/>
              </a:rPr>
              <a:t>string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value =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line.Substring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(index + 1);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r>
              <a:rPr lang="en-US" sz="2000" dirty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sz="2000" dirty="0" smtClean="0">
                <a:solidFill>
                  <a:srgbClr val="336699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value;</a:t>
            </a:r>
          </a:p>
          <a:p>
            <a:r>
              <a:rPr lang="en-US" sz="20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}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}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solidFill>
                  <a:srgbClr val="336699"/>
                </a:solidFill>
                <a:latin typeface="Consolas" pitchFamily="49" charset="0"/>
                <a:cs typeface="Consolas" pitchFamily="49" charset="0"/>
              </a:rPr>
              <a:t> return </a:t>
            </a:r>
            <a:r>
              <a:rPr lang="en-US" sz="2000" dirty="0">
                <a:solidFill>
                  <a:srgbClr val="336699"/>
                </a:solidFill>
                <a:latin typeface="Consolas" pitchFamily="49" charset="0"/>
                <a:cs typeface="Consolas" pitchFamily="49" charset="0"/>
              </a:rPr>
              <a:t>null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Code </a:t>
            </a:r>
            <a:r>
              <a:rPr lang="fr-BE" dirty="0" err="1" smtClean="0"/>
              <a:t>coverage</a:t>
            </a:r>
            <a:r>
              <a:rPr lang="fr-BE" dirty="0" smtClean="0"/>
              <a:t>, </a:t>
            </a:r>
            <a:r>
              <a:rPr lang="fr-BE" dirty="0" err="1" smtClean="0"/>
              <a:t>myth</a:t>
            </a:r>
            <a:r>
              <a:rPr lang="fr-BE" dirty="0" smtClean="0"/>
              <a:t> or reality ?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5338"/>
            <a:ext cx="8229600" cy="461665"/>
          </a:xfrm>
        </p:spPr>
        <p:txBody>
          <a:bodyPr/>
          <a:lstStyle/>
          <a:p>
            <a:r>
              <a:rPr lang="fr-BE" dirty="0" smtClean="0"/>
              <a:t>« </a:t>
            </a:r>
            <a:r>
              <a:rPr lang="fr-BE" dirty="0" err="1" smtClean="0"/>
              <a:t>Complexity</a:t>
            </a:r>
            <a:r>
              <a:rPr lang="fr-BE" dirty="0" smtClean="0"/>
              <a:t> » and « code </a:t>
            </a:r>
            <a:r>
              <a:rPr lang="fr-BE" dirty="0" err="1" smtClean="0"/>
              <a:t>coverage</a:t>
            </a:r>
            <a:r>
              <a:rPr lang="fr-BE" dirty="0" smtClean="0"/>
              <a:t> »… </a:t>
            </a:r>
            <a:r>
              <a:rPr lang="fr-BE" dirty="0" err="1" smtClean="0"/>
              <a:t>what’s</a:t>
            </a:r>
            <a:r>
              <a:rPr lang="fr-BE" dirty="0" smtClean="0"/>
              <a:t> </a:t>
            </a:r>
            <a:r>
              <a:rPr lang="fr-BE" dirty="0" err="1" smtClean="0"/>
              <a:t>that</a:t>
            </a:r>
            <a:r>
              <a:rPr lang="fr-BE" dirty="0" smtClean="0"/>
              <a:t> ?</a:t>
            </a:r>
            <a:endParaRPr lang="fr-BE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28280" y="1772816"/>
            <a:ext cx="0" cy="42484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728280" y="1772816"/>
            <a:ext cx="457769" cy="4248472"/>
            <a:chOff x="657847" y="1772816"/>
            <a:chExt cx="457769" cy="4248472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101968" y="2996952"/>
              <a:ext cx="13648" cy="252028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57847" y="1772816"/>
              <a:ext cx="0" cy="122413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57847" y="2996952"/>
              <a:ext cx="457769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57847" y="5517232"/>
              <a:ext cx="457769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678784" y="5536810"/>
              <a:ext cx="0" cy="48447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732048" y="1772816"/>
            <a:ext cx="901890" cy="4248472"/>
            <a:chOff x="1247559" y="1772816"/>
            <a:chExt cx="901890" cy="4248472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1691680" y="2996952"/>
              <a:ext cx="13648" cy="115212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247559" y="1772816"/>
              <a:ext cx="0" cy="122413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247559" y="2996952"/>
              <a:ext cx="457769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123728" y="4122856"/>
              <a:ext cx="13648" cy="929477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691680" y="4149080"/>
              <a:ext cx="457769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691680" y="5040472"/>
              <a:ext cx="457769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247559" y="5517232"/>
              <a:ext cx="457769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1268496" y="5536810"/>
              <a:ext cx="0" cy="48447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705328" y="5013176"/>
              <a:ext cx="13648" cy="50405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7847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Code </a:t>
            </a:r>
            <a:r>
              <a:rPr lang="fr-BE" dirty="0" err="1"/>
              <a:t>coverage</a:t>
            </a:r>
            <a:r>
              <a:rPr lang="fr-BE" dirty="0"/>
              <a:t>, </a:t>
            </a:r>
            <a:r>
              <a:rPr lang="fr-BE" dirty="0" err="1"/>
              <a:t>myth</a:t>
            </a:r>
            <a:r>
              <a:rPr lang="fr-BE" dirty="0"/>
              <a:t> or reality 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51520" y="1556792"/>
            <a:ext cx="8640960" cy="24482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5400" dirty="0" smtClean="0"/>
              <a:t>100% code </a:t>
            </a:r>
            <a:r>
              <a:rPr lang="fr-BE" sz="5400" dirty="0" err="1" smtClean="0"/>
              <a:t>coverage</a:t>
            </a:r>
            <a:r>
              <a:rPr lang="fr-BE" sz="5400" dirty="0" smtClean="0"/>
              <a:t> </a:t>
            </a:r>
          </a:p>
          <a:p>
            <a:pPr algn="ctr"/>
            <a:r>
              <a:rPr lang="fr-BE" sz="5400" dirty="0" err="1" smtClean="0"/>
              <a:t>is</a:t>
            </a:r>
            <a:r>
              <a:rPr lang="fr-BE" sz="5400" dirty="0" smtClean="0"/>
              <a:t> not </a:t>
            </a:r>
            <a:r>
              <a:rPr lang="fr-BE" sz="5400" dirty="0" err="1" smtClean="0"/>
              <a:t>enough</a:t>
            </a:r>
            <a:r>
              <a:rPr lang="fr-BE" sz="5400" dirty="0" smtClean="0"/>
              <a:t> !</a:t>
            </a:r>
          </a:p>
          <a:p>
            <a:pPr algn="r"/>
            <a:r>
              <a:rPr lang="fr-BE" sz="3200" i="1" dirty="0" smtClean="0"/>
              <a:t>Phil </a:t>
            </a:r>
            <a:r>
              <a:rPr lang="fr-BE" sz="3200" i="1" dirty="0" err="1" smtClean="0"/>
              <a:t>Haack</a:t>
            </a:r>
            <a:endParaRPr lang="fr-BE" sz="32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0958" y="4221088"/>
            <a:ext cx="5678574" cy="2093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946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ounded Rectangle 56"/>
          <p:cNvSpPr/>
          <p:nvPr/>
        </p:nvSpPr>
        <p:spPr bwMode="auto">
          <a:xfrm>
            <a:off x="1371600" y="4572000"/>
            <a:ext cx="1981200" cy="838200"/>
          </a:xfrm>
          <a:prstGeom prst="roundRect">
            <a:avLst/>
          </a:prstGeom>
          <a:gradFill rotWithShape="1">
            <a:gsLst>
              <a:gs pos="0">
                <a:srgbClr val="00ADDC">
                  <a:tint val="70000"/>
                  <a:satMod val="180000"/>
                </a:srgbClr>
              </a:gs>
              <a:gs pos="62000">
                <a:srgbClr val="00ADDC">
                  <a:tint val="30000"/>
                  <a:satMod val="180000"/>
                </a:srgbClr>
              </a:gs>
              <a:gs pos="100000">
                <a:srgbClr val="00ADDC">
                  <a:tint val="22000"/>
                  <a:satMod val="180000"/>
                </a:srgbClr>
              </a:gs>
            </a:gsLst>
            <a:lin ang="16200000" scaled="0"/>
          </a:gradFill>
          <a:ln w="9525" cap="flat" cmpd="sng" algn="ctr">
            <a:solidFill>
              <a:srgbClr val="00ADDC">
                <a:shade val="80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43137"/>
              </a:srgbClr>
            </a:outerShdw>
          </a:effectLst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+mn-cs"/>
              </a:rPr>
              <a:t>Development</a:t>
            </a:r>
          </a:p>
        </p:txBody>
      </p:sp>
      <p:sp>
        <p:nvSpPr>
          <p:cNvPr id="58" name="Rounded Rectangle 57"/>
          <p:cNvSpPr/>
          <p:nvPr/>
        </p:nvSpPr>
        <p:spPr bwMode="auto">
          <a:xfrm>
            <a:off x="3505200" y="3200400"/>
            <a:ext cx="1981200" cy="838200"/>
          </a:xfrm>
          <a:prstGeom prst="roundRect">
            <a:avLst/>
          </a:prstGeom>
          <a:gradFill rotWithShape="1">
            <a:gsLst>
              <a:gs pos="0">
                <a:srgbClr val="00ADDC">
                  <a:tint val="70000"/>
                  <a:satMod val="180000"/>
                </a:srgbClr>
              </a:gs>
              <a:gs pos="62000">
                <a:srgbClr val="00ADDC">
                  <a:tint val="30000"/>
                  <a:satMod val="180000"/>
                </a:srgbClr>
              </a:gs>
              <a:gs pos="100000">
                <a:srgbClr val="00ADDC">
                  <a:tint val="22000"/>
                  <a:satMod val="180000"/>
                </a:srgbClr>
              </a:gs>
            </a:gsLst>
            <a:lin ang="16200000" scaled="0"/>
          </a:gradFill>
          <a:ln w="9525" cap="flat" cmpd="sng" algn="ctr">
            <a:solidFill>
              <a:srgbClr val="00ADDC">
                <a:shade val="80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43137"/>
              </a:srgbClr>
            </a:outerShdw>
          </a:effectLst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2000" kern="0" dirty="0">
                <a:latin typeface="Segoe UI"/>
              </a:rPr>
              <a:t>Test</a:t>
            </a:r>
          </a:p>
        </p:txBody>
      </p:sp>
      <p:sp>
        <p:nvSpPr>
          <p:cNvPr id="59" name="Rounded Rectangle 58"/>
          <p:cNvSpPr/>
          <p:nvPr/>
        </p:nvSpPr>
        <p:spPr bwMode="auto">
          <a:xfrm>
            <a:off x="5867400" y="1752600"/>
            <a:ext cx="1752600" cy="762000"/>
          </a:xfrm>
          <a:prstGeom prst="roundRect">
            <a:avLst/>
          </a:prstGeom>
          <a:gradFill rotWithShape="1">
            <a:gsLst>
              <a:gs pos="0">
                <a:srgbClr val="00ADDC">
                  <a:tint val="70000"/>
                  <a:satMod val="180000"/>
                </a:srgbClr>
              </a:gs>
              <a:gs pos="62000">
                <a:srgbClr val="00ADDC">
                  <a:tint val="30000"/>
                  <a:satMod val="180000"/>
                </a:srgbClr>
              </a:gs>
              <a:gs pos="100000">
                <a:srgbClr val="00ADDC">
                  <a:tint val="22000"/>
                  <a:satMod val="180000"/>
                </a:srgbClr>
              </a:gs>
            </a:gsLst>
            <a:lin ang="16200000" scaled="0"/>
          </a:gradFill>
          <a:ln w="9525" cap="flat" cmpd="sng" algn="ctr">
            <a:solidFill>
              <a:srgbClr val="00ADDC">
                <a:shade val="80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43137"/>
              </a:srgbClr>
            </a:outerShdw>
          </a:effectLst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2000" kern="0" dirty="0">
                <a:latin typeface="Segoe UI"/>
              </a:rPr>
              <a:t>Release</a:t>
            </a:r>
          </a:p>
        </p:txBody>
      </p:sp>
      <p:sp>
        <p:nvSpPr>
          <p:cNvPr id="63" name="Right Arrow 62"/>
          <p:cNvSpPr/>
          <p:nvPr/>
        </p:nvSpPr>
        <p:spPr bwMode="auto">
          <a:xfrm>
            <a:off x="1066800" y="5486400"/>
            <a:ext cx="6400800" cy="457200"/>
          </a:xfrm>
          <a:prstGeom prst="rightArrow">
            <a:avLst/>
          </a:prstGeom>
          <a:gradFill rotWithShape="1">
            <a:gsLst>
              <a:gs pos="0">
                <a:srgbClr val="C00000">
                  <a:shade val="58000"/>
                  <a:satMod val="150000"/>
                </a:srgbClr>
              </a:gs>
              <a:gs pos="72000">
                <a:srgbClr val="C00000">
                  <a:tint val="90000"/>
                  <a:satMod val="135000"/>
                </a:srgbClr>
              </a:gs>
              <a:gs pos="100000">
                <a:srgbClr val="C00000">
                  <a:tint val="80000"/>
                  <a:satMod val="155000"/>
                </a:srgbClr>
              </a:gs>
            </a:gsLst>
            <a:lin ang="16200000" scaled="0"/>
          </a:gradFill>
          <a:ln w="9525" cap="flat" cmpd="sng" algn="ctr">
            <a:solidFill>
              <a:srgbClr val="C00000">
                <a:shade val="80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43137"/>
              </a:srgbClr>
            </a:outerShdw>
          </a:effectLst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4" name="Up Arrow 63"/>
          <p:cNvSpPr/>
          <p:nvPr/>
        </p:nvSpPr>
        <p:spPr bwMode="auto">
          <a:xfrm>
            <a:off x="7696200" y="1066800"/>
            <a:ext cx="381000" cy="4495800"/>
          </a:xfrm>
          <a:prstGeom prst="upArrow">
            <a:avLst/>
          </a:prstGeom>
          <a:gradFill rotWithShape="1">
            <a:gsLst>
              <a:gs pos="0">
                <a:srgbClr val="C00000">
                  <a:shade val="58000"/>
                  <a:satMod val="150000"/>
                </a:srgbClr>
              </a:gs>
              <a:gs pos="72000">
                <a:srgbClr val="C00000">
                  <a:tint val="90000"/>
                  <a:satMod val="135000"/>
                </a:srgbClr>
              </a:gs>
              <a:gs pos="100000">
                <a:srgbClr val="C00000">
                  <a:tint val="80000"/>
                  <a:satMod val="155000"/>
                </a:srgbClr>
              </a:gs>
            </a:gsLst>
            <a:lin ang="16200000" scaled="0"/>
          </a:gradFill>
          <a:ln w="9525" cap="flat" cmpd="sng" algn="ctr">
            <a:solidFill>
              <a:srgbClr val="C00000">
                <a:shade val="80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43137"/>
              </a:srgbClr>
            </a:outerShdw>
          </a:effectLst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6" name="Rectangle 65"/>
          <p:cNvSpPr/>
          <p:nvPr/>
        </p:nvSpPr>
        <p:spPr>
          <a:xfrm rot="5400000">
            <a:off x="6804145" y="2147554"/>
            <a:ext cx="316464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3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/>
                <a:effectLst/>
                <a:uLnTx/>
                <a:uFillTx/>
              </a:rPr>
              <a:t>Bugs cost</a:t>
            </a:r>
            <a:endParaRPr kumimoji="0" lang="en-US" sz="4800" b="1" i="0" u="none" strike="noStrike" kern="0" cap="none" spc="0" normalizeH="0" baseline="0" noProof="0" dirty="0">
              <a:ln/>
              <a:effectLst/>
              <a:uLnTx/>
              <a:uFillTx/>
            </a:endParaRPr>
          </a:p>
        </p:txBody>
      </p:sp>
      <p:sp>
        <p:nvSpPr>
          <p:cNvPr id="70" name="Arc 69"/>
          <p:cNvSpPr/>
          <p:nvPr/>
        </p:nvSpPr>
        <p:spPr>
          <a:xfrm flipV="1">
            <a:off x="-152400" y="5257800"/>
            <a:ext cx="2590800" cy="152400"/>
          </a:xfrm>
          <a:prstGeom prst="arc">
            <a:avLst/>
          </a:prstGeom>
          <a:noFill/>
          <a:ln w="38100" cap="flat" cmpd="sng" algn="ctr">
            <a:solidFill>
              <a:srgbClr val="7FD13B"/>
            </a:solidFill>
            <a:prstDash val="solid"/>
          </a:ln>
          <a:effectLst>
            <a:outerShdw blurRad="50800" dist="38100" dir="5400000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3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71" name="Picture 7" descr="C:\Documents and Settings\jocelyn\My Documents\My Pictures\clip_art_library\Microsoft_Art_Brand_etc\EventsDVD_FY07\HARDWARE_IMAGERY\Illustration - Misc Hardware\Miscellaneous\disk person tablet blue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ltGray">
          <a:xfrm>
            <a:off x="304800" y="3581401"/>
            <a:ext cx="2110298" cy="1497307"/>
          </a:xfrm>
          <a:prstGeom prst="rect">
            <a:avLst/>
          </a:prstGeom>
          <a:noFill/>
        </p:spPr>
      </p:pic>
      <p:sp>
        <p:nvSpPr>
          <p:cNvPr id="72" name="U-Turn Arrow 71"/>
          <p:cNvSpPr/>
          <p:nvPr/>
        </p:nvSpPr>
        <p:spPr bwMode="auto">
          <a:xfrm flipH="1">
            <a:off x="1981200" y="3733802"/>
            <a:ext cx="685800" cy="8001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gradFill rotWithShape="1">
            <a:gsLst>
              <a:gs pos="0">
                <a:srgbClr val="C00000">
                  <a:shade val="58000"/>
                  <a:satMod val="150000"/>
                </a:srgbClr>
              </a:gs>
              <a:gs pos="72000">
                <a:srgbClr val="C00000">
                  <a:tint val="90000"/>
                  <a:satMod val="135000"/>
                </a:srgbClr>
              </a:gs>
              <a:gs pos="100000">
                <a:srgbClr val="C00000">
                  <a:tint val="80000"/>
                  <a:satMod val="155000"/>
                </a:srgbClr>
              </a:gs>
            </a:gsLst>
            <a:lin ang="16200000" scaled="0"/>
          </a:gradFill>
          <a:ln w="9525" cap="flat" cmpd="sng" algn="ctr">
            <a:solidFill>
              <a:srgbClr val="C00000">
                <a:shade val="80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43137"/>
              </a:srgbClr>
            </a:outerShdw>
          </a:effectLst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73" name="Picture Test"/>
          <p:cNvGrpSpPr/>
          <p:nvPr/>
        </p:nvGrpSpPr>
        <p:grpSpPr>
          <a:xfrm>
            <a:off x="2743200" y="2133601"/>
            <a:ext cx="2110298" cy="1497307"/>
            <a:chOff x="2590800" y="2133600"/>
            <a:chExt cx="2110298" cy="1497306"/>
          </a:xfrm>
        </p:grpSpPr>
        <p:pic>
          <p:nvPicPr>
            <p:cNvPr id="74" name="Picture 7" descr="C:\Documents and Settings\jocelyn\My Documents\My Pictures\clip_art_library\Microsoft_Art_Brand_etc\EventsDVD_FY07\HARDWARE_IMAGERY\Illustration - Misc Hardware\Miscellaneous\disk person tablet blue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ltGray">
            <a:xfrm>
              <a:off x="2590800" y="2133600"/>
              <a:ext cx="2110298" cy="1497306"/>
            </a:xfrm>
            <a:prstGeom prst="rect">
              <a:avLst/>
            </a:prstGeom>
            <a:noFill/>
          </p:spPr>
        </p:pic>
        <p:pic>
          <p:nvPicPr>
            <p:cNvPr id="75" name="Picture 6" descr="C:\Documents and Settings\jocelyn\My Documents\My Pictures\clip_art_library\Microsoft_Art_Brand_etc\EventsDVD_FY07\HARDWARE_IMAGERY\Illustration - Misc Hardware\XML Icons\developer Tools toolbox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3657600" y="2133600"/>
              <a:ext cx="685800" cy="1032140"/>
            </a:xfrm>
            <a:prstGeom prst="rect">
              <a:avLst/>
            </a:prstGeom>
            <a:noFill/>
          </p:spPr>
        </p:pic>
      </p:grpSp>
      <p:grpSp>
        <p:nvGrpSpPr>
          <p:cNvPr id="76" name="Picture Release"/>
          <p:cNvGrpSpPr/>
          <p:nvPr/>
        </p:nvGrpSpPr>
        <p:grpSpPr>
          <a:xfrm>
            <a:off x="5257808" y="609606"/>
            <a:ext cx="2229743" cy="1529335"/>
            <a:chOff x="5257800" y="609600"/>
            <a:chExt cx="2229743" cy="1529335"/>
          </a:xfrm>
        </p:grpSpPr>
        <p:pic>
          <p:nvPicPr>
            <p:cNvPr id="77" name="Picture 17" descr="C:\Documents and Settings\jocelyn\My Documents\My Pictures\clip_art_library\Microsoft_Art_Brand_etc\EventsDVD_FY07\HARDWARE_IMAGERY\Illustration - Misc Hardware\Miscellaneous\network all flat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ltGray">
            <a:xfrm>
              <a:off x="5486400" y="609600"/>
              <a:ext cx="2001143" cy="1500857"/>
            </a:xfrm>
            <a:prstGeom prst="rect">
              <a:avLst/>
            </a:prstGeom>
            <a:noFill/>
          </p:spPr>
        </p:pic>
        <p:pic>
          <p:nvPicPr>
            <p:cNvPr id="78" name="Picture 14" descr="C:\Documents and Settings\jocelyn\My Documents\My Pictures\clip_art_library\Microsoft_Art_Brand_etc\EventsDVD_FY07\HARDWARE_IMAGERY\Illustration - Misc Hardware\Windows Vista Illustration Icons\Users.pn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ltGray">
            <a:xfrm>
              <a:off x="5257800" y="914400"/>
              <a:ext cx="1224535" cy="1224535"/>
            </a:xfrm>
            <a:prstGeom prst="rect">
              <a:avLst/>
            </a:prstGeom>
            <a:noFill/>
          </p:spPr>
        </p:pic>
      </p:grpSp>
      <p:pic>
        <p:nvPicPr>
          <p:cNvPr id="79" name="Picture 2" descr="C:\Documents and Settings\jocelyn\My Documents\My Pictures\clip_art_library\Microsoft_Art_Brand_etc\EventsDVD_FY07\Shapes and Graphics\Arrows - arrow\Blue Gradient Collection\arrow 0 blue arrow curved 10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414650" flipH="1">
            <a:off x="2518743" y="3583339"/>
            <a:ext cx="992068" cy="903226"/>
          </a:xfrm>
          <a:prstGeom prst="rect">
            <a:avLst/>
          </a:prstGeom>
          <a:noFill/>
        </p:spPr>
      </p:pic>
      <p:pic>
        <p:nvPicPr>
          <p:cNvPr id="80" name="Picture 2" descr="C:\Documents and Settings\jocelyn\My Documents\My Pictures\clip_art_library\Microsoft_Art_Brand_etc\EventsDVD_FY07\Shapes and Graphics\Arrows - arrow\Blue Gradient Collection\arrow 0 blue arrow curved 10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414650" flipH="1">
            <a:off x="4675499" y="2027626"/>
            <a:ext cx="1277991" cy="1163543"/>
          </a:xfrm>
          <a:prstGeom prst="rect">
            <a:avLst/>
          </a:prstGeom>
          <a:noFill/>
        </p:spPr>
      </p:pic>
      <p:sp>
        <p:nvSpPr>
          <p:cNvPr id="81" name="Arc 80"/>
          <p:cNvSpPr/>
          <p:nvPr/>
        </p:nvSpPr>
        <p:spPr>
          <a:xfrm flipV="1">
            <a:off x="-5105400" y="-2286000"/>
            <a:ext cx="12496800" cy="7696200"/>
          </a:xfrm>
          <a:prstGeom prst="arc">
            <a:avLst/>
          </a:prstGeom>
          <a:noFill/>
          <a:ln w="381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>
            <a:outerShdw blurRad="50800" dist="38100" dir="5400000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3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2" name="Title 8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Improve</a:t>
            </a:r>
            <a:r>
              <a:rPr lang="fr-BE" dirty="0" smtClean="0"/>
              <a:t> the feedback</a:t>
            </a:r>
            <a:endParaRPr lang="fr-BE" dirty="0"/>
          </a:p>
        </p:txBody>
      </p:sp>
      <p:grpSp>
        <p:nvGrpSpPr>
          <p:cNvPr id="67" name="Bug"/>
          <p:cNvGrpSpPr/>
          <p:nvPr/>
        </p:nvGrpSpPr>
        <p:grpSpPr>
          <a:xfrm>
            <a:off x="2133600" y="5029200"/>
            <a:ext cx="685800" cy="609600"/>
            <a:chOff x="2133600" y="5029200"/>
            <a:chExt cx="685800" cy="609600"/>
          </a:xfrm>
        </p:grpSpPr>
        <p:sp>
          <p:nvSpPr>
            <p:cNvPr id="68" name="Explosion 2 67"/>
            <p:cNvSpPr/>
            <p:nvPr/>
          </p:nvSpPr>
          <p:spPr bwMode="auto">
            <a:xfrm>
              <a:off x="2133600" y="5029200"/>
              <a:ext cx="685800" cy="609600"/>
            </a:xfrm>
            <a:prstGeom prst="irregularSeal2">
              <a:avLst/>
            </a:prstGeom>
            <a:gradFill rotWithShape="1">
              <a:gsLst>
                <a:gs pos="0">
                  <a:srgbClr val="7FD13B">
                    <a:shade val="58000"/>
                    <a:satMod val="150000"/>
                  </a:srgbClr>
                </a:gs>
                <a:gs pos="72000">
                  <a:srgbClr val="7FD13B">
                    <a:tint val="90000"/>
                    <a:satMod val="135000"/>
                  </a:srgbClr>
                </a:gs>
                <a:gs pos="100000">
                  <a:srgbClr val="7FD13B">
                    <a:tint val="80000"/>
                    <a:satMod val="15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7FD13B">
                  <a:shade val="8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5400000" rotWithShape="0">
                <a:srgbClr val="000000">
                  <a:alpha val="43137"/>
                </a:srgbClr>
              </a:outerShdw>
            </a:effectLst>
          </p:spPr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09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9" name="Explosion 1 68"/>
            <p:cNvSpPr/>
            <p:nvPr/>
          </p:nvSpPr>
          <p:spPr bwMode="auto">
            <a:xfrm>
              <a:off x="2133600" y="5181600"/>
              <a:ext cx="533400" cy="304800"/>
            </a:xfrm>
            <a:prstGeom prst="irregularSeal1">
              <a:avLst/>
            </a:prstGeom>
            <a:gradFill rotWithShape="1">
              <a:gsLst>
                <a:gs pos="0">
                  <a:srgbClr val="FEB80A">
                    <a:shade val="58000"/>
                    <a:satMod val="150000"/>
                  </a:srgbClr>
                </a:gs>
                <a:gs pos="72000">
                  <a:srgbClr val="FEB80A">
                    <a:tint val="90000"/>
                    <a:satMod val="135000"/>
                  </a:srgbClr>
                </a:gs>
                <a:gs pos="100000">
                  <a:srgbClr val="FEB80A">
                    <a:tint val="80000"/>
                    <a:satMod val="15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EB80A">
                  <a:shade val="8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5400000" rotWithShape="0">
                <a:srgbClr val="000000">
                  <a:alpha val="43137"/>
                </a:srgbClr>
              </a:outerShdw>
            </a:effectLst>
          </p:spPr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09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703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 autoUpdateAnimBg="0"/>
      <p:bldP spid="59" grpId="0" animBg="1"/>
      <p:bldP spid="7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497886"/>
            <a:ext cx="7776863" cy="586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79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Conclusion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5338"/>
            <a:ext cx="8229600" cy="1791260"/>
          </a:xfrm>
        </p:spPr>
        <p:txBody>
          <a:bodyPr/>
          <a:lstStyle/>
          <a:p>
            <a:r>
              <a:rPr lang="fr-BE" dirty="0" smtClean="0"/>
              <a:t>TDD let </a:t>
            </a:r>
            <a:r>
              <a:rPr lang="fr-BE" dirty="0" err="1" smtClean="0"/>
              <a:t>you</a:t>
            </a:r>
            <a:r>
              <a:rPr lang="fr-BE" dirty="0" smtClean="0"/>
              <a:t> use tests as</a:t>
            </a:r>
          </a:p>
          <a:p>
            <a:pPr lvl="1">
              <a:buFont typeface="Wingdings" pitchFamily="2" charset="2"/>
              <a:buChar char="ü"/>
            </a:pPr>
            <a:r>
              <a:rPr lang="fr-BE" dirty="0" smtClean="0"/>
              <a:t>A validation </a:t>
            </a:r>
            <a:r>
              <a:rPr lang="fr-BE" dirty="0" err="1" smtClean="0"/>
              <a:t>tool</a:t>
            </a:r>
            <a:endParaRPr lang="fr-BE" dirty="0" smtClean="0"/>
          </a:p>
          <a:p>
            <a:pPr lvl="1">
              <a:buFont typeface="Wingdings" pitchFamily="2" charset="2"/>
              <a:buChar char="ü"/>
            </a:pPr>
            <a:r>
              <a:rPr lang="fr-BE" dirty="0" smtClean="0"/>
              <a:t>A documentation </a:t>
            </a:r>
            <a:r>
              <a:rPr lang="fr-BE" dirty="0" err="1" smtClean="0"/>
              <a:t>tool</a:t>
            </a:r>
            <a:endParaRPr lang="fr-BE" dirty="0" smtClean="0"/>
          </a:p>
          <a:p>
            <a:pPr lvl="1">
              <a:buFont typeface="Wingdings" pitchFamily="2" charset="2"/>
              <a:buChar char="ü"/>
            </a:pPr>
            <a:r>
              <a:rPr lang="fr-BE" dirty="0" smtClean="0"/>
              <a:t>A design </a:t>
            </a:r>
            <a:r>
              <a:rPr lang="fr-BE" dirty="0" err="1" smtClean="0"/>
              <a:t>tool</a:t>
            </a:r>
            <a:endParaRPr lang="fr-BE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3896" y="2999098"/>
            <a:ext cx="8229600" cy="260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9pPr>
          </a:lstStyle>
          <a:p>
            <a:r>
              <a:rPr lang="fr-BE" dirty="0" err="1" smtClean="0"/>
              <a:t>Follow</a:t>
            </a:r>
            <a:r>
              <a:rPr lang="fr-BE" dirty="0" smtClean="0"/>
              <a:t> the TDD </a:t>
            </a:r>
            <a:r>
              <a:rPr lang="fr-BE" dirty="0" err="1" smtClean="0"/>
              <a:t>rules</a:t>
            </a:r>
            <a:endParaRPr lang="fr-BE" dirty="0" smtClean="0"/>
          </a:p>
          <a:p>
            <a:pPr lvl="1">
              <a:buFont typeface="Wingdings" pitchFamily="2" charset="2"/>
              <a:buChar char="ü"/>
            </a:pPr>
            <a:r>
              <a:rPr lang="fr-BE" dirty="0" smtClean="0"/>
              <a:t>Be </a:t>
            </a:r>
            <a:r>
              <a:rPr lang="fr-BE" dirty="0" err="1" smtClean="0"/>
              <a:t>iterative</a:t>
            </a:r>
            <a:r>
              <a:rPr lang="fr-BE" dirty="0" smtClean="0"/>
              <a:t>: split </a:t>
            </a:r>
            <a:r>
              <a:rPr lang="fr-BE" dirty="0" err="1" smtClean="0"/>
              <a:t>your</a:t>
            </a:r>
            <a:r>
              <a:rPr lang="fr-BE" dirty="0" smtClean="0"/>
              <a:t> </a:t>
            </a:r>
            <a:r>
              <a:rPr lang="fr-BE" dirty="0" err="1" smtClean="0"/>
              <a:t>work</a:t>
            </a:r>
            <a:r>
              <a:rPr lang="fr-BE" dirty="0" smtClean="0"/>
              <a:t> in </a:t>
            </a:r>
            <a:r>
              <a:rPr lang="fr-BE" dirty="0" err="1" smtClean="0"/>
              <a:t>small</a:t>
            </a:r>
            <a:r>
              <a:rPr lang="fr-BE" dirty="0" smtClean="0"/>
              <a:t> (</a:t>
            </a:r>
            <a:r>
              <a:rPr lang="fr-BE" dirty="0" err="1" smtClean="0"/>
              <a:t>requirement</a:t>
            </a:r>
            <a:r>
              <a:rPr lang="fr-BE" dirty="0" smtClean="0"/>
              <a:t>) </a:t>
            </a:r>
            <a:r>
              <a:rPr lang="fr-BE" dirty="0" err="1" smtClean="0"/>
              <a:t>increments</a:t>
            </a:r>
            <a:endParaRPr lang="fr-BE" dirty="0" smtClean="0"/>
          </a:p>
          <a:p>
            <a:pPr lvl="1">
              <a:buFont typeface="Wingdings" pitchFamily="2" charset="2"/>
              <a:buChar char="ü"/>
            </a:pPr>
            <a:r>
              <a:rPr lang="fr-BE" dirty="0" err="1" smtClean="0"/>
              <a:t>Always</a:t>
            </a:r>
            <a:r>
              <a:rPr lang="fr-BE" dirty="0" smtClean="0"/>
              <a:t> </a:t>
            </a:r>
            <a:r>
              <a:rPr lang="fr-BE" dirty="0" err="1" smtClean="0"/>
              <a:t>start</a:t>
            </a:r>
            <a:r>
              <a:rPr lang="fr-BE" dirty="0" smtClean="0"/>
              <a:t> by </a:t>
            </a:r>
            <a:r>
              <a:rPr lang="fr-BE" dirty="0" err="1" smtClean="0"/>
              <a:t>writing</a:t>
            </a:r>
            <a:r>
              <a:rPr lang="fr-BE" dirty="0" smtClean="0"/>
              <a:t> a test</a:t>
            </a:r>
          </a:p>
          <a:p>
            <a:pPr lvl="1">
              <a:buFont typeface="Wingdings" pitchFamily="2" charset="2"/>
              <a:buChar char="ü"/>
            </a:pPr>
            <a:r>
              <a:rPr lang="fr-BE" dirty="0" err="1" smtClean="0"/>
              <a:t>Then</a:t>
            </a:r>
            <a:r>
              <a:rPr lang="fr-BE" dirty="0" smtClean="0"/>
              <a:t> </a:t>
            </a:r>
            <a:r>
              <a:rPr lang="fr-BE" dirty="0" err="1" smtClean="0"/>
              <a:t>implement</a:t>
            </a:r>
            <a:r>
              <a:rPr lang="fr-BE" dirty="0" smtClean="0"/>
              <a:t> </a:t>
            </a:r>
            <a:r>
              <a:rPr lang="fr-BE" dirty="0" err="1" smtClean="0"/>
              <a:t>untill</a:t>
            </a:r>
            <a:r>
              <a:rPr lang="fr-BE" dirty="0" smtClean="0"/>
              <a:t> the test passes</a:t>
            </a:r>
          </a:p>
          <a:p>
            <a:pPr lvl="1">
              <a:buFont typeface="Wingdings" pitchFamily="2" charset="2"/>
              <a:buChar char="ü"/>
            </a:pPr>
            <a:r>
              <a:rPr lang="fr-BE" dirty="0" smtClean="0"/>
              <a:t>And </a:t>
            </a:r>
            <a:r>
              <a:rPr lang="fr-BE" dirty="0" err="1" smtClean="0"/>
              <a:t>Cleanup</a:t>
            </a:r>
            <a:r>
              <a:rPr lang="fr-BE" dirty="0" smtClean="0"/>
              <a:t>! </a:t>
            </a:r>
            <a:r>
              <a:rPr lang="fr-BE" i="1" dirty="0" smtClean="0"/>
              <a:t>(</a:t>
            </a:r>
            <a:r>
              <a:rPr lang="fr-BE" i="1" dirty="0" err="1" smtClean="0"/>
              <a:t>refactor</a:t>
            </a:r>
            <a:r>
              <a:rPr lang="fr-BE" i="1" dirty="0" smtClean="0"/>
              <a:t>)</a:t>
            </a:r>
            <a:endParaRPr lang="fr-BE" i="1" dirty="0"/>
          </a:p>
        </p:txBody>
      </p:sp>
    </p:spTree>
    <p:extLst>
      <p:ext uri="{BB962C8B-B14F-4D97-AF65-F5344CB8AC3E}">
        <p14:creationId xmlns:p14="http://schemas.microsoft.com/office/powerpoint/2010/main" val="25966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2050" name="Picture 2" descr="D:\Projects\PDA - Articles\2010-09-21 - PDA - VS 2010 Testing Tools\01. Présentation pour Microsoft\Pierre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537864"/>
            <a:ext cx="2095507" cy="160310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5" name="TextBox 5"/>
          <p:cNvSpPr txBox="1"/>
          <p:nvPr/>
        </p:nvSpPr>
        <p:spPr>
          <a:xfrm>
            <a:off x="2556169" y="1497293"/>
            <a:ext cx="6357982" cy="2064769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prstDash val="dash"/>
          </a:ln>
        </p:spPr>
        <p:txBody>
          <a:bodyPr wrap="square" lIns="108000" tIns="108000" rIns="108000" bIns="108000" rtlCol="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000" dirty="0" smtClean="0"/>
              <a:t> « .NET Architect » and « XP Coach »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000" dirty="0"/>
              <a:t> </a:t>
            </a:r>
            <a:r>
              <a:rPr lang="fr-BE" sz="2000" dirty="0" err="1" smtClean="0"/>
              <a:t>Founder</a:t>
            </a:r>
            <a:r>
              <a:rPr lang="fr-BE" sz="2000" dirty="0" smtClean="0"/>
              <a:t> of 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fr-BE" sz="2000" dirty="0" smtClean="0"/>
              <a:t>User Group « </a:t>
            </a:r>
            <a:r>
              <a:rPr lang="fr-BE" sz="2000" dirty="0" err="1" smtClean="0"/>
              <a:t>DotNetHub</a:t>
            </a:r>
            <a:r>
              <a:rPr lang="fr-BE" sz="2000" dirty="0" smtClean="0"/>
              <a:t> »</a:t>
            </a:r>
            <a:endParaRPr lang="fr-BE" sz="2000" dirty="0"/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fr-BE" sz="2000" dirty="0" smtClean="0"/>
              <a:t>« La Journée Agile »/« Agile Tour Namur 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55776" y="3638870"/>
            <a:ext cx="6357982" cy="2526434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prstDash val="dash"/>
          </a:ln>
        </p:spPr>
        <p:txBody>
          <a:bodyPr wrap="square" lIns="108000" tIns="108000" rIns="108000" bIns="108000" rtlCol="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000" dirty="0" smtClean="0"/>
              <a:t> Me contacter via : </a:t>
            </a:r>
          </a:p>
          <a:p>
            <a:pPr marL="1439863" lvl="1" indent="-982663">
              <a:lnSpc>
                <a:spcPct val="150000"/>
              </a:lnSpc>
              <a:buFont typeface="Wingdings" pitchFamily="2" charset="2"/>
              <a:buChar char="Ø"/>
              <a:tabLst>
                <a:tab pos="1439863" algn="l"/>
              </a:tabLst>
            </a:pPr>
            <a:r>
              <a:rPr lang="fr-BE" sz="2000" dirty="0" smtClean="0"/>
              <a:t> </a:t>
            </a:r>
            <a:r>
              <a:rPr lang="fr-BE" sz="2000" dirty="0" smtClean="0">
                <a:hlinkClick r:id="rId4"/>
              </a:rPr>
              <a:t>pierre@dotnethub.be</a:t>
            </a:r>
            <a:endParaRPr lang="fr-BE" sz="2000" dirty="0" smtClean="0"/>
          </a:p>
          <a:p>
            <a:pPr marL="1439863" lvl="1" indent="-982663">
              <a:lnSpc>
                <a:spcPct val="150000"/>
              </a:lnSpc>
              <a:buFont typeface="Wingdings" pitchFamily="2" charset="2"/>
              <a:buChar char="Ø"/>
              <a:tabLst>
                <a:tab pos="1439863" algn="l"/>
              </a:tabLst>
            </a:pPr>
            <a:r>
              <a:rPr lang="fr-BE" sz="2000" dirty="0" smtClean="0"/>
              <a:t> </a:t>
            </a:r>
            <a:r>
              <a:rPr lang="fr-BE" sz="2000" dirty="0" smtClean="0">
                <a:hlinkClick r:id="rId5"/>
              </a:rPr>
              <a:t>http://www.pedautreppe.com</a:t>
            </a:r>
            <a:endParaRPr lang="fr-BE" sz="2000" dirty="0" smtClean="0"/>
          </a:p>
          <a:p>
            <a:pPr marL="1439863" lvl="1" indent="-982663">
              <a:lnSpc>
                <a:spcPct val="150000"/>
              </a:lnSpc>
              <a:buFont typeface="Wingdings" pitchFamily="2" charset="2"/>
              <a:buChar char="Ø"/>
              <a:tabLst>
                <a:tab pos="1439863" algn="l"/>
              </a:tabLst>
            </a:pPr>
            <a:r>
              <a:rPr lang="fr-BE" sz="2000" dirty="0"/>
              <a:t> </a:t>
            </a:r>
            <a:r>
              <a:rPr lang="fr-BE" sz="2000" dirty="0" smtClean="0">
                <a:hlinkClick r:id="rId6"/>
              </a:rPr>
              <a:t>http://www.dotnethub.be</a:t>
            </a:r>
            <a:endParaRPr lang="fr-BE" sz="2000" dirty="0" smtClean="0"/>
          </a:p>
          <a:p>
            <a:pPr marL="1439863" lvl="1" indent="-982663">
              <a:lnSpc>
                <a:spcPct val="150000"/>
              </a:lnSpc>
              <a:buFont typeface="Wingdings" pitchFamily="2" charset="2"/>
              <a:buChar char="Ø"/>
              <a:tabLst>
                <a:tab pos="1439863" algn="l"/>
              </a:tabLst>
            </a:pPr>
            <a:r>
              <a:rPr lang="fr-BE" sz="2000" dirty="0" smtClean="0"/>
              <a:t>@</a:t>
            </a:r>
            <a:r>
              <a:rPr lang="fr-BE" sz="2000" dirty="0" err="1" smtClean="0"/>
              <a:t>pedautreppe</a:t>
            </a:r>
            <a:endParaRPr lang="fr-BE" sz="2000" dirty="0" smtClean="0"/>
          </a:p>
        </p:txBody>
      </p:sp>
      <p:pic>
        <p:nvPicPr>
          <p:cNvPr id="2051" name="Picture 3" descr="C:\Users\pda.DEVDH2\Desktop\twitter-logo1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812" b="89646" l="4905" r="94278">
                        <a14:foregroundMark x1="5177" y1="12262" x2="5177" y2="12262"/>
                        <a14:foregroundMark x1="19891" y1="14986" x2="19891" y2="14986"/>
                        <a14:foregroundMark x1="29155" y1="20163" x2="29155" y2="20163"/>
                        <a14:foregroundMark x1="43052" y1="15531" x2="43052" y2="15531"/>
                        <a14:foregroundMark x1="42507" y1="7084" x2="42507" y2="7084"/>
                        <a14:foregroundMark x1="49864" y1="13624" x2="49864" y2="13624"/>
                        <a14:foregroundMark x1="62943" y1="13624" x2="62943" y2="13624"/>
                        <a14:foregroundMark x1="76022" y1="15804" x2="76022" y2="15804"/>
                        <a14:foregroundMark x1="88011" y1="14986" x2="88011" y2="14986"/>
                        <a14:foregroundMark x1="94278" y1="12262" x2="94278" y2="12262"/>
                        <a14:backgroundMark x1="78474" y1="13896" x2="78474" y2="138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0021" y="5619943"/>
            <a:ext cx="490010" cy="49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da.DEVDH2\Desktop\mail2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8355" y="4087575"/>
            <a:ext cx="633343" cy="61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Downloads\Icones\VistaICO-Aero-Pack-3\PNG\Globe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6710" y="5166232"/>
            <a:ext cx="523321" cy="52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:\Downloads\Icones\VistaICO-Aero-Pack-3\PNG\Globe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6709" y="4640427"/>
            <a:ext cx="523321" cy="52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5"/>
          <p:cNvSpPr txBox="1"/>
          <p:nvPr/>
        </p:nvSpPr>
        <p:spPr>
          <a:xfrm>
            <a:off x="251520" y="627835"/>
            <a:ext cx="8662238" cy="738664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prstDash val="dash"/>
          </a:ln>
        </p:spPr>
        <p:txBody>
          <a:bodyPr wrap="square" lIns="108000" tIns="0" rIns="108000" bIns="0" rtlCol="0" anchor="ctr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r-BE" sz="3200" dirty="0" smtClean="0"/>
              <a:t>Pierre-Emmanuel DAUTREPPE</a:t>
            </a:r>
          </a:p>
        </p:txBody>
      </p:sp>
    </p:spTree>
    <p:extLst>
      <p:ext uri="{BB962C8B-B14F-4D97-AF65-F5344CB8AC3E}">
        <p14:creationId xmlns:p14="http://schemas.microsoft.com/office/powerpoint/2010/main" val="35954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developer life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795338"/>
            <a:ext cx="7416824" cy="461665"/>
          </a:xfrm>
        </p:spPr>
        <p:txBody>
          <a:bodyPr/>
          <a:lstStyle/>
          <a:p>
            <a:r>
              <a:rPr lang="fr-BE" dirty="0" err="1" smtClean="0"/>
              <a:t>We</a:t>
            </a:r>
            <a:r>
              <a:rPr lang="fr-BE" dirty="0" smtClean="0"/>
              <a:t> are </a:t>
            </a:r>
            <a:r>
              <a:rPr lang="fr-BE" dirty="0" err="1" smtClean="0"/>
              <a:t>genious</a:t>
            </a:r>
            <a:r>
              <a:rPr lang="fr-BE" dirty="0" smtClean="0"/>
              <a:t> ! </a:t>
            </a:r>
            <a:r>
              <a:rPr lang="fr-BE" i="1" dirty="0" smtClean="0"/>
              <a:t>(</a:t>
            </a:r>
            <a:r>
              <a:rPr lang="fr-BE" i="1" dirty="0" err="1" smtClean="0"/>
              <a:t>generally</a:t>
            </a:r>
            <a:r>
              <a:rPr lang="fr-BE" i="1" dirty="0" smtClean="0"/>
              <a:t> </a:t>
            </a:r>
            <a:r>
              <a:rPr lang="fr-BE" i="1" dirty="0" err="1" smtClean="0"/>
              <a:t>misunderstood</a:t>
            </a:r>
            <a:r>
              <a:rPr lang="fr-BE" i="1" dirty="0" smtClean="0"/>
              <a:t>)</a:t>
            </a:r>
            <a:endParaRPr lang="fr-BE" dirty="0"/>
          </a:p>
        </p:txBody>
      </p:sp>
      <p:sp>
        <p:nvSpPr>
          <p:cNvPr id="4" name="Line Callout 1 (Accent Bar) 3"/>
          <p:cNvSpPr/>
          <p:nvPr/>
        </p:nvSpPr>
        <p:spPr>
          <a:xfrm>
            <a:off x="2915816" y="1539672"/>
            <a:ext cx="2808312" cy="576064"/>
          </a:xfrm>
          <a:prstGeom prst="accentCallout1">
            <a:avLst>
              <a:gd name="adj1" fmla="val 18750"/>
              <a:gd name="adj2" fmla="val -8333"/>
              <a:gd name="adj3" fmla="val -58137"/>
              <a:gd name="adj4" fmla="val -42301"/>
            </a:avLst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err="1" smtClean="0"/>
              <a:t>We</a:t>
            </a:r>
            <a:r>
              <a:rPr lang="fr-BE" dirty="0" smtClean="0"/>
              <a:t> = </a:t>
            </a:r>
            <a:r>
              <a:rPr lang="fr-BE" dirty="0" err="1" smtClean="0"/>
              <a:t>developers</a:t>
            </a:r>
            <a:endParaRPr lang="fr-BE" dirty="0"/>
          </a:p>
        </p:txBody>
      </p:sp>
      <p:sp>
        <p:nvSpPr>
          <p:cNvPr id="5" name="Rounded Rectangle 4"/>
          <p:cNvSpPr/>
          <p:nvPr/>
        </p:nvSpPr>
        <p:spPr>
          <a:xfrm>
            <a:off x="467544" y="2564904"/>
            <a:ext cx="8064896" cy="208823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fr-BE" sz="2000" dirty="0" smtClean="0"/>
              <a:t>That </a:t>
            </a:r>
            <a:r>
              <a:rPr lang="fr-BE" sz="2000" dirty="0" err="1" smtClean="0"/>
              <a:t>functionality</a:t>
            </a:r>
            <a:r>
              <a:rPr lang="fr-BE" sz="2000" dirty="0" smtClean="0"/>
              <a:t> </a:t>
            </a:r>
            <a:r>
              <a:rPr lang="fr-BE" sz="2000" dirty="0" err="1" smtClean="0"/>
              <a:t>you</a:t>
            </a:r>
            <a:r>
              <a:rPr lang="fr-BE" sz="2000" dirty="0" smtClean="0"/>
              <a:t> </a:t>
            </a:r>
            <a:r>
              <a:rPr lang="fr-BE" sz="2000" dirty="0" err="1" smtClean="0"/>
              <a:t>implemented</a:t>
            </a:r>
            <a:r>
              <a:rPr lang="fr-BE" sz="2000" dirty="0" smtClean="0"/>
              <a:t>, </a:t>
            </a:r>
            <a:r>
              <a:rPr lang="fr-BE" sz="2000" dirty="0" err="1" smtClean="0"/>
              <a:t>you</a:t>
            </a:r>
            <a:r>
              <a:rPr lang="fr-BE" sz="2000" dirty="0" smtClean="0"/>
              <a:t> have                         ?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fr-BE" sz="2000" dirty="0" smtClean="0">
                <a:solidFill>
                  <a:schemeClr val="accent4">
                    <a:lumMod val="75000"/>
                  </a:schemeClr>
                </a:solidFill>
              </a:rPr>
              <a:t>No, </a:t>
            </a:r>
            <a:r>
              <a:rPr lang="fr-BE" sz="2000" dirty="0" err="1" smtClean="0">
                <a:solidFill>
                  <a:schemeClr val="accent4">
                    <a:lumMod val="75000"/>
                  </a:schemeClr>
                </a:solidFill>
              </a:rPr>
              <a:t>that’s</a:t>
            </a:r>
            <a:r>
              <a:rPr lang="fr-BE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BE" sz="2000" dirty="0" err="1" smtClean="0">
                <a:solidFill>
                  <a:schemeClr val="accent4">
                    <a:lumMod val="75000"/>
                  </a:schemeClr>
                </a:solidFill>
              </a:rPr>
              <a:t>useless</a:t>
            </a:r>
            <a:r>
              <a:rPr lang="fr-BE" sz="2000" dirty="0" smtClean="0">
                <a:solidFill>
                  <a:schemeClr val="accent4">
                    <a:lumMod val="75000"/>
                  </a:schemeClr>
                </a:solidFill>
              </a:rPr>
              <a:t> ! </a:t>
            </a:r>
            <a:r>
              <a:rPr lang="fr-BE" sz="2000" dirty="0" err="1" smtClean="0">
                <a:solidFill>
                  <a:schemeClr val="accent4">
                    <a:lumMod val="75000"/>
                  </a:schemeClr>
                </a:solidFill>
              </a:rPr>
              <a:t>It’s</a:t>
            </a:r>
            <a:r>
              <a:rPr lang="fr-BE" sz="2000" dirty="0" smtClean="0">
                <a:solidFill>
                  <a:schemeClr val="accent4">
                    <a:lumMod val="75000"/>
                  </a:schemeClr>
                </a:solidFill>
              </a:rPr>
              <a:t> trivial !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fr-BE" sz="2000" dirty="0" smtClean="0"/>
              <a:t>…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fr-BE" sz="2000" dirty="0" smtClean="0">
                <a:solidFill>
                  <a:schemeClr val="accent4">
                    <a:lumMod val="75000"/>
                  </a:schemeClr>
                </a:solidFill>
              </a:rPr>
              <a:t>…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fr-BE" sz="2000" dirty="0" smtClean="0"/>
              <a:t>… </a:t>
            </a:r>
            <a:r>
              <a:rPr lang="fr-BE" sz="2000" dirty="0" err="1" smtClean="0"/>
              <a:t>doesn’t</a:t>
            </a:r>
            <a:r>
              <a:rPr lang="fr-BE" sz="2000" dirty="0" smtClean="0"/>
              <a:t> </a:t>
            </a:r>
            <a:r>
              <a:rPr lang="fr-BE" sz="2000" dirty="0" err="1" smtClean="0"/>
              <a:t>work</a:t>
            </a:r>
            <a:r>
              <a:rPr lang="fr-BE" sz="2000" dirty="0" smtClean="0"/>
              <a:t> …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fr-BE" sz="2000" dirty="0" smtClean="0">
                <a:solidFill>
                  <a:schemeClr val="accent4">
                    <a:lumMod val="75000"/>
                  </a:schemeClr>
                </a:solidFill>
              </a:rPr>
              <a:t>????</a:t>
            </a:r>
            <a:endParaRPr lang="fr-BE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noob"/>
          <p:cNvSpPr/>
          <p:nvPr/>
        </p:nvSpPr>
        <p:spPr>
          <a:xfrm>
            <a:off x="5292080" y="3068960"/>
            <a:ext cx="1656184" cy="720080"/>
          </a:xfrm>
          <a:prstGeom prst="cloudCallout">
            <a:avLst>
              <a:gd name="adj1" fmla="val -99426"/>
              <a:gd name="adj2" fmla="val -29565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2000" i="1" dirty="0" smtClean="0">
                <a:solidFill>
                  <a:schemeClr val="accent4">
                    <a:lumMod val="75000"/>
                  </a:schemeClr>
                </a:solidFill>
              </a:rPr>
              <a:t>n00b</a:t>
            </a:r>
            <a:endParaRPr lang="fr-BE" sz="20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documented it"/>
          <p:cNvSpPr txBox="1"/>
          <p:nvPr/>
        </p:nvSpPr>
        <p:spPr>
          <a:xfrm>
            <a:off x="6012160" y="1931070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err="1" smtClean="0"/>
              <a:t>documented</a:t>
            </a:r>
            <a:r>
              <a:rPr lang="fr-BE" sz="2000" dirty="0" smtClean="0"/>
              <a:t> </a:t>
            </a:r>
            <a:r>
              <a:rPr lang="fr-BE" sz="2000" dirty="0" err="1" smtClean="0"/>
              <a:t>it</a:t>
            </a:r>
            <a:endParaRPr lang="fr-BE" sz="2000" dirty="0"/>
          </a:p>
        </p:txBody>
      </p:sp>
      <p:sp>
        <p:nvSpPr>
          <p:cNvPr id="10" name="commented it"/>
          <p:cNvSpPr txBox="1"/>
          <p:nvPr/>
        </p:nvSpPr>
        <p:spPr>
          <a:xfrm>
            <a:off x="6012160" y="1907540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smtClean="0"/>
              <a:t>commented</a:t>
            </a:r>
            <a:r>
              <a:rPr lang="fr-BE" sz="2000" dirty="0" smtClean="0"/>
              <a:t> </a:t>
            </a:r>
            <a:r>
              <a:rPr lang="fr-BE" sz="2000" dirty="0" err="1" smtClean="0"/>
              <a:t>it</a:t>
            </a:r>
            <a:endParaRPr lang="fr-BE" sz="2000" dirty="0"/>
          </a:p>
        </p:txBody>
      </p:sp>
      <p:sp>
        <p:nvSpPr>
          <p:cNvPr id="13" name="testée"/>
          <p:cNvSpPr txBox="1"/>
          <p:nvPr/>
        </p:nvSpPr>
        <p:spPr>
          <a:xfrm>
            <a:off x="6048164" y="2664752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err="1" smtClean="0"/>
              <a:t>tested</a:t>
            </a:r>
            <a:r>
              <a:rPr lang="fr-BE" sz="2000" dirty="0" smtClean="0"/>
              <a:t> </a:t>
            </a:r>
            <a:r>
              <a:rPr lang="fr-BE" sz="2000" dirty="0" err="1" smtClean="0"/>
              <a:t>it</a:t>
            </a:r>
            <a:endParaRPr lang="fr-BE" sz="2000" dirty="0"/>
          </a:p>
        </p:txBody>
      </p:sp>
      <p:pic>
        <p:nvPicPr>
          <p:cNvPr id="1026" name="Picture 2" descr="C:\Users\pda.DEVDH2\Desktop\leonard-genie-bd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45" y="503566"/>
            <a:ext cx="1358075" cy="168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81626" y="2113111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i="1" dirty="0" err="1"/>
              <a:t>Turk</a:t>
            </a:r>
            <a:r>
              <a:rPr lang="fr-BE" sz="1400" i="1" dirty="0"/>
              <a:t> et De </a:t>
            </a:r>
            <a:r>
              <a:rPr lang="fr-BE" sz="1400" i="1" dirty="0" err="1"/>
              <a:t>Groot</a:t>
            </a:r>
            <a:endParaRPr lang="fr-BE" sz="1400" i="1" dirty="0"/>
          </a:p>
        </p:txBody>
      </p:sp>
    </p:spTree>
    <p:extLst>
      <p:ext uri="{BB962C8B-B14F-4D97-AF65-F5344CB8AC3E}">
        <p14:creationId xmlns:p14="http://schemas.microsoft.com/office/powerpoint/2010/main" val="413501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-1.66667E-6 0.1076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00035 0.1097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  <p:bldP spid="7" grpId="0" animBg="1"/>
      <p:bldP spid="8" grpId="0"/>
      <p:bldP spid="8" grpId="1"/>
      <p:bldP spid="8" grpId="2"/>
      <p:bldP spid="10" grpId="0"/>
      <p:bldP spid="10" grpId="1"/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</a:t>
            </a:r>
            <a:r>
              <a:rPr lang="en-GB" dirty="0" smtClean="0"/>
              <a:t>developer </a:t>
            </a:r>
            <a:r>
              <a:rPr lang="en-GB" dirty="0"/>
              <a:t>life</a:t>
            </a:r>
            <a:endParaRPr lang="fr-BE" dirty="0"/>
          </a:p>
        </p:txBody>
      </p:sp>
      <p:pic>
        <p:nvPicPr>
          <p:cNvPr id="6" name="Picture 5" descr="D:\Projects\PDA - Articles\2010-09-21 - PDA - VS 2010 Testing Tools\Images\good code - v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0974" y="604944"/>
            <a:ext cx="6502053" cy="606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99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developer life</a:t>
            </a:r>
            <a:endParaRPr lang="fr-BE" dirty="0"/>
          </a:p>
        </p:txBody>
      </p:sp>
      <p:pic>
        <p:nvPicPr>
          <p:cNvPr id="1029" name="Picture 5" descr="C:\Users\pda.DEVDH2\Desktop\vol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890" y="764704"/>
            <a:ext cx="8352221" cy="556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56056" y="5939988"/>
            <a:ext cx="329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dirty="0" err="1" smtClean="0">
                <a:solidFill>
                  <a:schemeClr val="bg1"/>
                </a:solidFill>
              </a:rPr>
              <a:t>Pinder</a:t>
            </a:r>
            <a:r>
              <a:rPr lang="fr-BE" dirty="0" smtClean="0">
                <a:solidFill>
                  <a:schemeClr val="bg1"/>
                </a:solidFill>
              </a:rPr>
              <a:t> </a:t>
            </a:r>
            <a:r>
              <a:rPr lang="fr-BE" dirty="0" err="1" smtClean="0">
                <a:solidFill>
                  <a:schemeClr val="bg1"/>
                </a:solidFill>
              </a:rPr>
              <a:t>Circus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58698" y="5445224"/>
            <a:ext cx="5626604" cy="73574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BE" sz="2800" dirty="0">
                <a:solidFill>
                  <a:schemeClr val="tx1"/>
                </a:solidFill>
              </a:rPr>
              <a:t>Just </a:t>
            </a:r>
            <a:r>
              <a:rPr lang="fr-BE" sz="2800" dirty="0" smtClean="0">
                <a:solidFill>
                  <a:schemeClr val="tx1"/>
                </a:solidFill>
              </a:rPr>
              <a:t>use a </a:t>
            </a:r>
            <a:r>
              <a:rPr lang="fr-BE" sz="2800" dirty="0" err="1" smtClean="0">
                <a:solidFill>
                  <a:schemeClr val="tx1"/>
                </a:solidFill>
              </a:rPr>
              <a:t>safety</a:t>
            </a:r>
            <a:r>
              <a:rPr lang="fr-BE" sz="2800" dirty="0" smtClean="0">
                <a:solidFill>
                  <a:schemeClr val="tx1"/>
                </a:solidFill>
              </a:rPr>
              <a:t> </a:t>
            </a:r>
            <a:r>
              <a:rPr lang="fr-BE" sz="2800" dirty="0">
                <a:solidFill>
                  <a:schemeClr val="tx1"/>
                </a:solidFill>
              </a:rPr>
              <a:t>net !</a:t>
            </a:r>
          </a:p>
        </p:txBody>
      </p:sp>
    </p:spTree>
    <p:extLst>
      <p:ext uri="{BB962C8B-B14F-4D97-AF65-F5344CB8AC3E}">
        <p14:creationId xmlns:p14="http://schemas.microsoft.com/office/powerpoint/2010/main" val="275759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Tests are a validation </a:t>
            </a:r>
            <a:r>
              <a:rPr lang="fr-BE" dirty="0" err="1" smtClean="0"/>
              <a:t>tool</a:t>
            </a:r>
            <a:r>
              <a:rPr lang="fr-BE" dirty="0" smtClean="0"/>
              <a:t>…</a:t>
            </a:r>
            <a:endParaRPr lang="fr-BE" dirty="0"/>
          </a:p>
        </p:txBody>
      </p:sp>
      <p:pic>
        <p:nvPicPr>
          <p:cNvPr id="3074" name="Edit" descr="D:\Projects\PDA - Articles\2010-09-21 - PDA - VS 2010 Testing Tools\Images\Refactoring cycle - Part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9918"/>
          <a:stretch/>
        </p:blipFill>
        <p:spPr bwMode="auto">
          <a:xfrm>
            <a:off x="179512" y="908720"/>
            <a:ext cx="5033827" cy="240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Run" descr="D:\Projects\PDA - Articles\2010-09-21 - PDA - VS 2010 Testing Tools\Images\Refactoring cycle - Part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49624"/>
          <a:stretch/>
        </p:blipFill>
        <p:spPr bwMode="auto">
          <a:xfrm>
            <a:off x="5400488" y="908720"/>
            <a:ext cx="3564000" cy="241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mpile" descr="D:\Projects\PDA - Articles\2010-09-21 - PDA - VS 2010 Testing Tools\Images\Refactoring cycle - Part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082" b="-164"/>
          <a:stretch/>
        </p:blipFill>
        <p:spPr bwMode="auto">
          <a:xfrm>
            <a:off x="179512" y="3469396"/>
            <a:ext cx="5033827" cy="240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Undo" descr="D:\Projects\PDA - Articles\2010-09-21 - PDA - VS 2010 Testing Tools\Images\Refactoring cycle - Part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376" b="-751"/>
          <a:stretch/>
        </p:blipFill>
        <p:spPr bwMode="auto">
          <a:xfrm>
            <a:off x="5378476" y="3461332"/>
            <a:ext cx="3564000" cy="241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69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…but </a:t>
            </a:r>
            <a:r>
              <a:rPr lang="fr-BE" dirty="0" err="1" smtClean="0"/>
              <a:t>also</a:t>
            </a:r>
            <a:r>
              <a:rPr lang="fr-BE" dirty="0" smtClean="0"/>
              <a:t> a documentation </a:t>
            </a:r>
            <a:r>
              <a:rPr lang="fr-BE" dirty="0" err="1" smtClean="0"/>
              <a:t>tool</a:t>
            </a:r>
            <a:r>
              <a:rPr lang="fr-BE" dirty="0" smtClean="0"/>
              <a:t>…</a:t>
            </a:r>
            <a:endParaRPr lang="fr-B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6554" y="648147"/>
            <a:ext cx="5510892" cy="564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9752" y="1484784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 err="1" smtClean="0">
                <a:latin typeface="Calibri" pitchFamily="34" charset="0"/>
                <a:ea typeface="Verdana" pitchFamily="34" charset="0"/>
                <a:cs typeface="Calibri" pitchFamily="34" charset="0"/>
              </a:rPr>
              <a:t>Here</a:t>
            </a:r>
            <a:r>
              <a:rPr lang="fr-BE" sz="24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fr-BE" sz="2400" dirty="0" err="1" smtClean="0">
                <a:latin typeface="Calibri" pitchFamily="34" charset="0"/>
                <a:ea typeface="Verdana" pitchFamily="34" charset="0"/>
                <a:cs typeface="Calibri" pitchFamily="34" charset="0"/>
              </a:rPr>
              <a:t>is</a:t>
            </a:r>
            <a:r>
              <a:rPr lang="fr-BE" sz="24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 a </a:t>
            </a:r>
            <a:r>
              <a:rPr lang="fr-BE" sz="2400" dirty="0" err="1">
                <a:latin typeface="Calibri" pitchFamily="34" charset="0"/>
                <a:ea typeface="Verdana" pitchFamily="34" charset="0"/>
                <a:cs typeface="Calibri" pitchFamily="34" charset="0"/>
              </a:rPr>
              <a:t>pretty</a:t>
            </a:r>
            <a:r>
              <a:rPr lang="fr-BE" sz="2400" dirty="0"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fr-BE" sz="2400" dirty="0" err="1">
                <a:latin typeface="Calibri" pitchFamily="34" charset="0"/>
                <a:ea typeface="Verdana" pitchFamily="34" charset="0"/>
                <a:cs typeface="Calibri" pitchFamily="34" charset="0"/>
              </a:rPr>
              <a:t>clear</a:t>
            </a:r>
            <a:r>
              <a:rPr lang="fr-BE" sz="2400" dirty="0"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fr-BE" sz="24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user </a:t>
            </a:r>
            <a:r>
              <a:rPr lang="fr-BE" sz="2400" dirty="0" err="1" smtClean="0">
                <a:latin typeface="Calibri" pitchFamily="34" charset="0"/>
                <a:ea typeface="Verdana" pitchFamily="34" charset="0"/>
                <a:cs typeface="Calibri" pitchFamily="34" charset="0"/>
              </a:rPr>
              <a:t>manual</a:t>
            </a:r>
            <a:endParaRPr lang="fr-BE" sz="2400" dirty="0">
              <a:latin typeface="Calibri" pitchFamily="34" charset="0"/>
              <a:ea typeface="Verdana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1340768"/>
            <a:ext cx="2091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 err="1" smtClean="0">
                <a:latin typeface="Calibri" pitchFamily="34" charset="0"/>
                <a:ea typeface="Verdana" pitchFamily="34" charset="0"/>
                <a:cs typeface="Calibri" pitchFamily="34" charset="0"/>
              </a:rPr>
              <a:t>It’s</a:t>
            </a:r>
            <a:r>
              <a:rPr lang="fr-BE" sz="20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fr-BE" sz="2000" dirty="0" err="1" smtClean="0">
                <a:latin typeface="Calibri" pitchFamily="34" charset="0"/>
                <a:ea typeface="Verdana" pitchFamily="34" charset="0"/>
                <a:cs typeface="Calibri" pitchFamily="34" charset="0"/>
              </a:rPr>
              <a:t>written</a:t>
            </a:r>
            <a:r>
              <a:rPr lang="fr-BE" sz="20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</a:p>
          <a:p>
            <a:pPr algn="ctr"/>
            <a:r>
              <a:rPr lang="fr-BE" sz="20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« Sort out </a:t>
            </a:r>
          </a:p>
          <a:p>
            <a:pPr algn="ctr"/>
            <a:r>
              <a:rPr lang="fr-BE" sz="2000" dirty="0" err="1" smtClean="0">
                <a:latin typeface="Calibri" pitchFamily="34" charset="0"/>
                <a:ea typeface="Verdana" pitchFamily="34" charset="0"/>
                <a:cs typeface="Calibri" pitchFamily="34" charset="0"/>
              </a:rPr>
              <a:t>your</a:t>
            </a:r>
            <a:r>
              <a:rPr lang="fr-BE" sz="20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fr-BE" sz="2000" dirty="0" err="1" smtClean="0">
                <a:latin typeface="Calibri" pitchFamily="34" charset="0"/>
                <a:ea typeface="Verdana" pitchFamily="34" charset="0"/>
                <a:cs typeface="Calibri" pitchFamily="34" charset="0"/>
              </a:rPr>
              <a:t>own</a:t>
            </a:r>
            <a:r>
              <a:rPr lang="fr-BE" sz="20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fr-BE" sz="2000" dirty="0" err="1" smtClean="0">
                <a:latin typeface="Calibri" pitchFamily="34" charset="0"/>
                <a:ea typeface="Verdana" pitchFamily="34" charset="0"/>
                <a:cs typeface="Calibri" pitchFamily="34" charset="0"/>
              </a:rPr>
              <a:t>problems</a:t>
            </a:r>
            <a:r>
              <a:rPr lang="fr-BE" sz="20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 ! »</a:t>
            </a:r>
            <a:endParaRPr lang="fr-BE" sz="2000" dirty="0">
              <a:latin typeface="Calibri" pitchFamily="34" charset="0"/>
              <a:ea typeface="Verdana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85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…and a design </a:t>
            </a:r>
            <a:r>
              <a:rPr lang="fr-BE" dirty="0" err="1" smtClean="0"/>
              <a:t>tool</a:t>
            </a:r>
            <a:endParaRPr lang="fr-BE" dirty="0"/>
          </a:p>
        </p:txBody>
      </p:sp>
      <p:pic>
        <p:nvPicPr>
          <p:cNvPr id="1026" name="Picture 2" descr="D:\Projects\PDA - Indépendant\Cours &amp; Formations\TFS et Testing (1j)\Images\Code quality\Your design is good when.bm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4" b="48845"/>
          <a:stretch/>
        </p:blipFill>
        <p:spPr bwMode="auto">
          <a:xfrm>
            <a:off x="-36512" y="503968"/>
            <a:ext cx="4999740" cy="390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Projects\PDA - Indépendant\Cours &amp; Formations\TFS et Testing (1j)\Images\Code quality\Your design is good when.bm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9" t="51138" r="7407"/>
          <a:stretch/>
        </p:blipFill>
        <p:spPr bwMode="auto">
          <a:xfrm>
            <a:off x="4626591" y="2537608"/>
            <a:ext cx="4540273" cy="433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02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The « Test </a:t>
            </a:r>
            <a:r>
              <a:rPr lang="fr-BE" dirty="0" err="1" smtClean="0"/>
              <a:t>Driven</a:t>
            </a:r>
            <a:r>
              <a:rPr lang="fr-BE" dirty="0" smtClean="0"/>
              <a:t> </a:t>
            </a:r>
            <a:r>
              <a:rPr lang="fr-BE" dirty="0" err="1" smtClean="0"/>
              <a:t>Development</a:t>
            </a:r>
            <a:r>
              <a:rPr lang="fr-BE" dirty="0" smtClean="0"/>
              <a:t> » Cycle</a:t>
            </a:r>
            <a:endParaRPr lang="fr-BE" dirty="0"/>
          </a:p>
        </p:txBody>
      </p:sp>
      <p:sp>
        <p:nvSpPr>
          <p:cNvPr id="9" name="Rectangle 8"/>
          <p:cNvSpPr/>
          <p:nvPr/>
        </p:nvSpPr>
        <p:spPr>
          <a:xfrm>
            <a:off x="457200" y="795338"/>
            <a:ext cx="8229600" cy="5297958"/>
          </a:xfrm>
          <a:prstGeom prst="rect">
            <a:avLst/>
          </a:prstGeom>
          <a:ln w="28575"/>
        </p:spPr>
      </p:sp>
      <p:sp>
        <p:nvSpPr>
          <p:cNvPr id="23" name="Freeform 22"/>
          <p:cNvSpPr/>
          <p:nvPr/>
        </p:nvSpPr>
        <p:spPr>
          <a:xfrm>
            <a:off x="1820624" y="1419082"/>
            <a:ext cx="4701819" cy="470181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105091" y="357241"/>
                </a:moveTo>
                <a:arcTo wR="2350909" hR="2350909" stAng="14279956" swAng="854207"/>
              </a:path>
            </a:pathLst>
          </a:custGeom>
          <a:noFill/>
          <a:ln w="28575">
            <a:tailEnd type="arrow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Refactoring"/>
          <p:cNvSpPr/>
          <p:nvPr/>
        </p:nvSpPr>
        <p:spPr>
          <a:xfrm>
            <a:off x="1385653" y="1884862"/>
            <a:ext cx="2188564" cy="824065"/>
          </a:xfrm>
          <a:custGeom>
            <a:avLst/>
            <a:gdLst>
              <a:gd name="connsiteX0" fmla="*/ 0 w 2188564"/>
              <a:gd name="connsiteY0" fmla="*/ 137347 h 824065"/>
              <a:gd name="connsiteX1" fmla="*/ 137347 w 2188564"/>
              <a:gd name="connsiteY1" fmla="*/ 0 h 824065"/>
              <a:gd name="connsiteX2" fmla="*/ 2051217 w 2188564"/>
              <a:gd name="connsiteY2" fmla="*/ 0 h 824065"/>
              <a:gd name="connsiteX3" fmla="*/ 2188564 w 2188564"/>
              <a:gd name="connsiteY3" fmla="*/ 137347 h 824065"/>
              <a:gd name="connsiteX4" fmla="*/ 2188564 w 2188564"/>
              <a:gd name="connsiteY4" fmla="*/ 686718 h 824065"/>
              <a:gd name="connsiteX5" fmla="*/ 2051217 w 2188564"/>
              <a:gd name="connsiteY5" fmla="*/ 824065 h 824065"/>
              <a:gd name="connsiteX6" fmla="*/ 137347 w 2188564"/>
              <a:gd name="connsiteY6" fmla="*/ 824065 h 824065"/>
              <a:gd name="connsiteX7" fmla="*/ 0 w 2188564"/>
              <a:gd name="connsiteY7" fmla="*/ 686718 h 824065"/>
              <a:gd name="connsiteX8" fmla="*/ 0 w 2188564"/>
              <a:gd name="connsiteY8" fmla="*/ 137347 h 8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8564" h="824065">
                <a:moveTo>
                  <a:pt x="0" y="137347"/>
                </a:moveTo>
                <a:cubicBezTo>
                  <a:pt x="0" y="61492"/>
                  <a:pt x="61492" y="0"/>
                  <a:pt x="137347" y="0"/>
                </a:cubicBezTo>
                <a:lnTo>
                  <a:pt x="2051217" y="0"/>
                </a:lnTo>
                <a:cubicBezTo>
                  <a:pt x="2127072" y="0"/>
                  <a:pt x="2188564" y="61492"/>
                  <a:pt x="2188564" y="137347"/>
                </a:cubicBezTo>
                <a:lnTo>
                  <a:pt x="2188564" y="686718"/>
                </a:lnTo>
                <a:cubicBezTo>
                  <a:pt x="2188564" y="762573"/>
                  <a:pt x="2127072" y="824065"/>
                  <a:pt x="2051217" y="824065"/>
                </a:cubicBezTo>
                <a:lnTo>
                  <a:pt x="137347" y="824065"/>
                </a:lnTo>
                <a:cubicBezTo>
                  <a:pt x="61492" y="824065"/>
                  <a:pt x="0" y="762573"/>
                  <a:pt x="0" y="686718"/>
                </a:cubicBezTo>
                <a:lnTo>
                  <a:pt x="0" y="137347"/>
                </a:lnTo>
                <a:close/>
              </a:path>
            </a:pathLst>
          </a:custGeom>
        </p:spPr>
        <p:style>
          <a:lnRef idx="2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1668" tIns="131668" rIns="131668" bIns="13166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BE" sz="2400" kern="1200" dirty="0" err="1" smtClean="0"/>
              <a:t>Refactoring</a:t>
            </a:r>
            <a:endParaRPr lang="fr-BE" sz="2400" kern="1200" dirty="0" smtClean="0"/>
          </a:p>
        </p:txBody>
      </p:sp>
      <p:sp>
        <p:nvSpPr>
          <p:cNvPr id="21" name="Freeform 20"/>
          <p:cNvSpPr/>
          <p:nvPr/>
        </p:nvSpPr>
        <p:spPr>
          <a:xfrm>
            <a:off x="1913476" y="1640686"/>
            <a:ext cx="4701819" cy="470181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77870" y="1750852"/>
                </a:moveTo>
                <a:arcTo wR="2350909" hR="2350909" stAng="11687285" swAng="824762"/>
              </a:path>
            </a:pathLst>
          </a:custGeom>
          <a:noFill/>
          <a:ln w="28575">
            <a:tailEnd type="arrow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Test OK"/>
          <p:cNvSpPr/>
          <p:nvPr/>
        </p:nvSpPr>
        <p:spPr>
          <a:xfrm>
            <a:off x="565228" y="3573017"/>
            <a:ext cx="2836647" cy="824065"/>
          </a:xfrm>
          <a:custGeom>
            <a:avLst/>
            <a:gdLst>
              <a:gd name="connsiteX0" fmla="*/ 0 w 2836647"/>
              <a:gd name="connsiteY0" fmla="*/ 137347 h 824065"/>
              <a:gd name="connsiteX1" fmla="*/ 137347 w 2836647"/>
              <a:gd name="connsiteY1" fmla="*/ 0 h 824065"/>
              <a:gd name="connsiteX2" fmla="*/ 2699300 w 2836647"/>
              <a:gd name="connsiteY2" fmla="*/ 0 h 824065"/>
              <a:gd name="connsiteX3" fmla="*/ 2836647 w 2836647"/>
              <a:gd name="connsiteY3" fmla="*/ 137347 h 824065"/>
              <a:gd name="connsiteX4" fmla="*/ 2836647 w 2836647"/>
              <a:gd name="connsiteY4" fmla="*/ 686718 h 824065"/>
              <a:gd name="connsiteX5" fmla="*/ 2699300 w 2836647"/>
              <a:gd name="connsiteY5" fmla="*/ 824065 h 824065"/>
              <a:gd name="connsiteX6" fmla="*/ 137347 w 2836647"/>
              <a:gd name="connsiteY6" fmla="*/ 824065 h 824065"/>
              <a:gd name="connsiteX7" fmla="*/ 0 w 2836647"/>
              <a:gd name="connsiteY7" fmla="*/ 686718 h 824065"/>
              <a:gd name="connsiteX8" fmla="*/ 0 w 2836647"/>
              <a:gd name="connsiteY8" fmla="*/ 137347 h 8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6647" h="824065">
                <a:moveTo>
                  <a:pt x="0" y="137347"/>
                </a:moveTo>
                <a:cubicBezTo>
                  <a:pt x="0" y="61492"/>
                  <a:pt x="61492" y="0"/>
                  <a:pt x="137347" y="0"/>
                </a:cubicBezTo>
                <a:lnTo>
                  <a:pt x="2699300" y="0"/>
                </a:lnTo>
                <a:cubicBezTo>
                  <a:pt x="2775155" y="0"/>
                  <a:pt x="2836647" y="61492"/>
                  <a:pt x="2836647" y="137347"/>
                </a:cubicBezTo>
                <a:lnTo>
                  <a:pt x="2836647" y="686718"/>
                </a:lnTo>
                <a:cubicBezTo>
                  <a:pt x="2836647" y="762573"/>
                  <a:pt x="2775155" y="824065"/>
                  <a:pt x="2699300" y="824065"/>
                </a:cubicBezTo>
                <a:lnTo>
                  <a:pt x="137347" y="824065"/>
                </a:lnTo>
                <a:cubicBezTo>
                  <a:pt x="61492" y="824065"/>
                  <a:pt x="0" y="762573"/>
                  <a:pt x="0" y="686718"/>
                </a:cubicBezTo>
                <a:lnTo>
                  <a:pt x="0" y="137347"/>
                </a:lnTo>
                <a:close/>
              </a:path>
            </a:pathLst>
          </a:custGeom>
        </p:spPr>
        <p:style>
          <a:lnRef idx="2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1668" tIns="131668" rIns="131668" bIns="13166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BE" sz="2400" kern="1200" dirty="0" smtClean="0"/>
              <a:t>Test passes</a:t>
            </a:r>
          </a:p>
        </p:txBody>
      </p:sp>
      <p:sp>
        <p:nvSpPr>
          <p:cNvPr id="19" name="Freeform 18"/>
          <p:cNvSpPr/>
          <p:nvPr/>
        </p:nvSpPr>
        <p:spPr>
          <a:xfrm>
            <a:off x="1996146" y="1425132"/>
            <a:ext cx="4701819" cy="470181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15369" y="3685249"/>
                </a:moveTo>
                <a:arcTo wR="2350909" hR="2350909" stAng="8725083" swAng="869532"/>
              </a:path>
            </a:pathLst>
          </a:custGeom>
          <a:noFill/>
          <a:ln w="28575">
            <a:tailEnd type="arrow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Implémentation"/>
          <p:cNvSpPr/>
          <p:nvPr/>
        </p:nvSpPr>
        <p:spPr>
          <a:xfrm>
            <a:off x="1540924" y="5266779"/>
            <a:ext cx="2761048" cy="824065"/>
          </a:xfrm>
          <a:custGeom>
            <a:avLst/>
            <a:gdLst>
              <a:gd name="connsiteX0" fmla="*/ 0 w 2761048"/>
              <a:gd name="connsiteY0" fmla="*/ 137347 h 824065"/>
              <a:gd name="connsiteX1" fmla="*/ 137347 w 2761048"/>
              <a:gd name="connsiteY1" fmla="*/ 0 h 824065"/>
              <a:gd name="connsiteX2" fmla="*/ 2623701 w 2761048"/>
              <a:gd name="connsiteY2" fmla="*/ 0 h 824065"/>
              <a:gd name="connsiteX3" fmla="*/ 2761048 w 2761048"/>
              <a:gd name="connsiteY3" fmla="*/ 137347 h 824065"/>
              <a:gd name="connsiteX4" fmla="*/ 2761048 w 2761048"/>
              <a:gd name="connsiteY4" fmla="*/ 686718 h 824065"/>
              <a:gd name="connsiteX5" fmla="*/ 2623701 w 2761048"/>
              <a:gd name="connsiteY5" fmla="*/ 824065 h 824065"/>
              <a:gd name="connsiteX6" fmla="*/ 137347 w 2761048"/>
              <a:gd name="connsiteY6" fmla="*/ 824065 h 824065"/>
              <a:gd name="connsiteX7" fmla="*/ 0 w 2761048"/>
              <a:gd name="connsiteY7" fmla="*/ 686718 h 824065"/>
              <a:gd name="connsiteX8" fmla="*/ 0 w 2761048"/>
              <a:gd name="connsiteY8" fmla="*/ 137347 h 8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1048" h="824065">
                <a:moveTo>
                  <a:pt x="0" y="137347"/>
                </a:moveTo>
                <a:cubicBezTo>
                  <a:pt x="0" y="61492"/>
                  <a:pt x="61492" y="0"/>
                  <a:pt x="137347" y="0"/>
                </a:cubicBezTo>
                <a:lnTo>
                  <a:pt x="2623701" y="0"/>
                </a:lnTo>
                <a:cubicBezTo>
                  <a:pt x="2699556" y="0"/>
                  <a:pt x="2761048" y="61492"/>
                  <a:pt x="2761048" y="137347"/>
                </a:cubicBezTo>
                <a:lnTo>
                  <a:pt x="2761048" y="686718"/>
                </a:lnTo>
                <a:cubicBezTo>
                  <a:pt x="2761048" y="762573"/>
                  <a:pt x="2699556" y="824065"/>
                  <a:pt x="2623701" y="824065"/>
                </a:cubicBezTo>
                <a:lnTo>
                  <a:pt x="137347" y="824065"/>
                </a:lnTo>
                <a:cubicBezTo>
                  <a:pt x="61492" y="824065"/>
                  <a:pt x="0" y="762573"/>
                  <a:pt x="0" y="686718"/>
                </a:cubicBezTo>
                <a:lnTo>
                  <a:pt x="0" y="137347"/>
                </a:lnTo>
                <a:close/>
              </a:path>
            </a:pathLst>
          </a:custGeom>
        </p:spPr>
        <p:style>
          <a:lnRef idx="2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1668" tIns="131668" rIns="131668" bIns="13166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BE" sz="2400" kern="1200" dirty="0" err="1" smtClean="0"/>
              <a:t>Implement</a:t>
            </a:r>
            <a:endParaRPr lang="fr-BE" sz="2400" kern="1200" dirty="0" smtClean="0"/>
          </a:p>
        </p:txBody>
      </p:sp>
      <p:sp>
        <p:nvSpPr>
          <p:cNvPr id="17" name="Freeform 16"/>
          <p:cNvSpPr/>
          <p:nvPr/>
        </p:nvSpPr>
        <p:spPr>
          <a:xfrm>
            <a:off x="2327146" y="1670040"/>
            <a:ext cx="4701819" cy="470181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055311" y="4593808"/>
                </a:moveTo>
                <a:arcTo wR="2350909" hR="2350909" stAng="4353879" swAng="2092266"/>
              </a:path>
            </a:pathLst>
          </a:custGeom>
          <a:noFill/>
          <a:ln w="28575">
            <a:tailEnd type="arrow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Test Echoue"/>
          <p:cNvSpPr/>
          <p:nvPr/>
        </p:nvSpPr>
        <p:spPr>
          <a:xfrm>
            <a:off x="5050424" y="5266786"/>
            <a:ext cx="2851949" cy="824065"/>
          </a:xfrm>
          <a:custGeom>
            <a:avLst/>
            <a:gdLst>
              <a:gd name="connsiteX0" fmla="*/ 0 w 2851949"/>
              <a:gd name="connsiteY0" fmla="*/ 137347 h 824065"/>
              <a:gd name="connsiteX1" fmla="*/ 137347 w 2851949"/>
              <a:gd name="connsiteY1" fmla="*/ 0 h 824065"/>
              <a:gd name="connsiteX2" fmla="*/ 2714602 w 2851949"/>
              <a:gd name="connsiteY2" fmla="*/ 0 h 824065"/>
              <a:gd name="connsiteX3" fmla="*/ 2851949 w 2851949"/>
              <a:gd name="connsiteY3" fmla="*/ 137347 h 824065"/>
              <a:gd name="connsiteX4" fmla="*/ 2851949 w 2851949"/>
              <a:gd name="connsiteY4" fmla="*/ 686718 h 824065"/>
              <a:gd name="connsiteX5" fmla="*/ 2714602 w 2851949"/>
              <a:gd name="connsiteY5" fmla="*/ 824065 h 824065"/>
              <a:gd name="connsiteX6" fmla="*/ 137347 w 2851949"/>
              <a:gd name="connsiteY6" fmla="*/ 824065 h 824065"/>
              <a:gd name="connsiteX7" fmla="*/ 0 w 2851949"/>
              <a:gd name="connsiteY7" fmla="*/ 686718 h 824065"/>
              <a:gd name="connsiteX8" fmla="*/ 0 w 2851949"/>
              <a:gd name="connsiteY8" fmla="*/ 137347 h 8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1949" h="824065">
                <a:moveTo>
                  <a:pt x="0" y="137347"/>
                </a:moveTo>
                <a:cubicBezTo>
                  <a:pt x="0" y="61492"/>
                  <a:pt x="61492" y="0"/>
                  <a:pt x="137347" y="0"/>
                </a:cubicBezTo>
                <a:lnTo>
                  <a:pt x="2714602" y="0"/>
                </a:lnTo>
                <a:cubicBezTo>
                  <a:pt x="2790457" y="0"/>
                  <a:pt x="2851949" y="61492"/>
                  <a:pt x="2851949" y="137347"/>
                </a:cubicBezTo>
                <a:lnTo>
                  <a:pt x="2851949" y="686718"/>
                </a:lnTo>
                <a:cubicBezTo>
                  <a:pt x="2851949" y="762573"/>
                  <a:pt x="2790457" y="824065"/>
                  <a:pt x="2714602" y="824065"/>
                </a:cubicBezTo>
                <a:lnTo>
                  <a:pt x="137347" y="824065"/>
                </a:lnTo>
                <a:cubicBezTo>
                  <a:pt x="61492" y="824065"/>
                  <a:pt x="0" y="762573"/>
                  <a:pt x="0" y="686718"/>
                </a:cubicBezTo>
                <a:lnTo>
                  <a:pt x="0" y="137347"/>
                </a:lnTo>
                <a:close/>
              </a:path>
            </a:pathLst>
          </a:custGeom>
        </p:spPr>
        <p:style>
          <a:lnRef idx="2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1668" tIns="131668" rIns="131668" bIns="131668" numCol="1" spcCol="1270" anchor="ctr" anchorCtr="0">
            <a:noAutofit/>
          </a:bodyPr>
          <a:lstStyle/>
          <a:p>
            <a:pPr lvl="0" algn="ctr" defTabSz="1066800">
              <a:spcBef>
                <a:spcPct val="0"/>
              </a:spcBef>
              <a:spcAft>
                <a:spcPts val="0"/>
              </a:spcAft>
            </a:pPr>
            <a:r>
              <a:rPr lang="fr-BE" sz="2400" dirty="0" smtClean="0"/>
              <a:t>Test compiles </a:t>
            </a:r>
          </a:p>
          <a:p>
            <a:pPr lvl="0" algn="ctr" defTabSz="1066800">
              <a:spcBef>
                <a:spcPct val="0"/>
              </a:spcBef>
              <a:spcAft>
                <a:spcPts val="0"/>
              </a:spcAft>
            </a:pPr>
            <a:r>
              <a:rPr lang="fr-BE" sz="2400" dirty="0" smtClean="0"/>
              <a:t>but </a:t>
            </a:r>
            <a:r>
              <a:rPr lang="fr-BE" sz="2400" dirty="0" err="1" smtClean="0"/>
              <a:t>fail</a:t>
            </a:r>
            <a:endParaRPr lang="fr-BE" sz="24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2800020" y="1324653"/>
            <a:ext cx="4701819" cy="470181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18446" y="3261163"/>
                </a:moveTo>
                <a:arcTo wR="2350909" hR="2350909" stAng="1366793" swAng="894700"/>
              </a:path>
            </a:pathLst>
          </a:custGeom>
          <a:noFill/>
          <a:ln w="28575">
            <a:tailEnd type="arrow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Ecriture API"/>
          <p:cNvSpPr/>
          <p:nvPr/>
        </p:nvSpPr>
        <p:spPr>
          <a:xfrm>
            <a:off x="6390206" y="3573017"/>
            <a:ext cx="2188564" cy="824065"/>
          </a:xfrm>
          <a:custGeom>
            <a:avLst/>
            <a:gdLst>
              <a:gd name="connsiteX0" fmla="*/ 0 w 2188564"/>
              <a:gd name="connsiteY0" fmla="*/ 137347 h 824065"/>
              <a:gd name="connsiteX1" fmla="*/ 137347 w 2188564"/>
              <a:gd name="connsiteY1" fmla="*/ 0 h 824065"/>
              <a:gd name="connsiteX2" fmla="*/ 2051217 w 2188564"/>
              <a:gd name="connsiteY2" fmla="*/ 0 h 824065"/>
              <a:gd name="connsiteX3" fmla="*/ 2188564 w 2188564"/>
              <a:gd name="connsiteY3" fmla="*/ 137347 h 824065"/>
              <a:gd name="connsiteX4" fmla="*/ 2188564 w 2188564"/>
              <a:gd name="connsiteY4" fmla="*/ 686718 h 824065"/>
              <a:gd name="connsiteX5" fmla="*/ 2051217 w 2188564"/>
              <a:gd name="connsiteY5" fmla="*/ 824065 h 824065"/>
              <a:gd name="connsiteX6" fmla="*/ 137347 w 2188564"/>
              <a:gd name="connsiteY6" fmla="*/ 824065 h 824065"/>
              <a:gd name="connsiteX7" fmla="*/ 0 w 2188564"/>
              <a:gd name="connsiteY7" fmla="*/ 686718 h 824065"/>
              <a:gd name="connsiteX8" fmla="*/ 0 w 2188564"/>
              <a:gd name="connsiteY8" fmla="*/ 137347 h 8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8564" h="824065">
                <a:moveTo>
                  <a:pt x="0" y="137347"/>
                </a:moveTo>
                <a:cubicBezTo>
                  <a:pt x="0" y="61492"/>
                  <a:pt x="61492" y="0"/>
                  <a:pt x="137347" y="0"/>
                </a:cubicBezTo>
                <a:lnTo>
                  <a:pt x="2051217" y="0"/>
                </a:lnTo>
                <a:cubicBezTo>
                  <a:pt x="2127072" y="0"/>
                  <a:pt x="2188564" y="61492"/>
                  <a:pt x="2188564" y="137347"/>
                </a:cubicBezTo>
                <a:lnTo>
                  <a:pt x="2188564" y="686718"/>
                </a:lnTo>
                <a:cubicBezTo>
                  <a:pt x="2188564" y="762573"/>
                  <a:pt x="2127072" y="824065"/>
                  <a:pt x="2051217" y="824065"/>
                </a:cubicBezTo>
                <a:lnTo>
                  <a:pt x="137347" y="824065"/>
                </a:lnTo>
                <a:cubicBezTo>
                  <a:pt x="61492" y="824065"/>
                  <a:pt x="0" y="762573"/>
                  <a:pt x="0" y="686718"/>
                </a:cubicBezTo>
                <a:lnTo>
                  <a:pt x="0" y="137347"/>
                </a:lnTo>
                <a:close/>
              </a:path>
            </a:pathLst>
          </a:custGeom>
        </p:spPr>
        <p:style>
          <a:lnRef idx="2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1668" tIns="131668" rIns="131668" bIns="13166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BE" sz="2400" kern="1200" dirty="0" err="1" smtClean="0"/>
              <a:t>Write</a:t>
            </a:r>
            <a:r>
              <a:rPr lang="fr-BE" sz="2400" kern="1200" dirty="0" smtClean="0"/>
              <a:t> </a:t>
            </a:r>
            <a:r>
              <a:rPr lang="fr-BE" sz="2400" kern="1200" dirty="0" err="1" smtClean="0"/>
              <a:t>needed</a:t>
            </a:r>
            <a:r>
              <a:rPr lang="fr-BE" sz="2400" kern="1200" dirty="0" smtClean="0"/>
              <a:t> API</a:t>
            </a:r>
            <a:endParaRPr lang="fr-BE" sz="24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2852744" y="1640686"/>
            <a:ext cx="4701819" cy="470181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416261" y="1227922"/>
                </a:moveTo>
                <a:arcTo wR="2350909" hR="2350909" stAng="19887953" swAng="824762"/>
              </a:path>
            </a:pathLst>
          </a:custGeom>
          <a:noFill/>
          <a:ln w="28575">
            <a:tailEnd type="arrow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Ne Compile Pas"/>
          <p:cNvSpPr/>
          <p:nvPr/>
        </p:nvSpPr>
        <p:spPr>
          <a:xfrm>
            <a:off x="5893823" y="1884862"/>
            <a:ext cx="2188564" cy="824065"/>
          </a:xfrm>
          <a:custGeom>
            <a:avLst/>
            <a:gdLst>
              <a:gd name="connsiteX0" fmla="*/ 0 w 2188564"/>
              <a:gd name="connsiteY0" fmla="*/ 137347 h 824065"/>
              <a:gd name="connsiteX1" fmla="*/ 137347 w 2188564"/>
              <a:gd name="connsiteY1" fmla="*/ 0 h 824065"/>
              <a:gd name="connsiteX2" fmla="*/ 2051217 w 2188564"/>
              <a:gd name="connsiteY2" fmla="*/ 0 h 824065"/>
              <a:gd name="connsiteX3" fmla="*/ 2188564 w 2188564"/>
              <a:gd name="connsiteY3" fmla="*/ 137347 h 824065"/>
              <a:gd name="connsiteX4" fmla="*/ 2188564 w 2188564"/>
              <a:gd name="connsiteY4" fmla="*/ 686718 h 824065"/>
              <a:gd name="connsiteX5" fmla="*/ 2051217 w 2188564"/>
              <a:gd name="connsiteY5" fmla="*/ 824065 h 824065"/>
              <a:gd name="connsiteX6" fmla="*/ 137347 w 2188564"/>
              <a:gd name="connsiteY6" fmla="*/ 824065 h 824065"/>
              <a:gd name="connsiteX7" fmla="*/ 0 w 2188564"/>
              <a:gd name="connsiteY7" fmla="*/ 686718 h 824065"/>
              <a:gd name="connsiteX8" fmla="*/ 0 w 2188564"/>
              <a:gd name="connsiteY8" fmla="*/ 137347 h 8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8564" h="824065">
                <a:moveTo>
                  <a:pt x="0" y="137347"/>
                </a:moveTo>
                <a:cubicBezTo>
                  <a:pt x="0" y="61492"/>
                  <a:pt x="61492" y="0"/>
                  <a:pt x="137347" y="0"/>
                </a:cubicBezTo>
                <a:lnTo>
                  <a:pt x="2051217" y="0"/>
                </a:lnTo>
                <a:cubicBezTo>
                  <a:pt x="2127072" y="0"/>
                  <a:pt x="2188564" y="61492"/>
                  <a:pt x="2188564" y="137347"/>
                </a:cubicBezTo>
                <a:lnTo>
                  <a:pt x="2188564" y="686718"/>
                </a:lnTo>
                <a:cubicBezTo>
                  <a:pt x="2188564" y="762573"/>
                  <a:pt x="2127072" y="824065"/>
                  <a:pt x="2051217" y="824065"/>
                </a:cubicBezTo>
                <a:lnTo>
                  <a:pt x="137347" y="824065"/>
                </a:lnTo>
                <a:cubicBezTo>
                  <a:pt x="61492" y="824065"/>
                  <a:pt x="0" y="762573"/>
                  <a:pt x="0" y="686718"/>
                </a:cubicBezTo>
                <a:lnTo>
                  <a:pt x="0" y="137347"/>
                </a:lnTo>
                <a:close/>
              </a:path>
            </a:pathLst>
          </a:custGeom>
        </p:spPr>
        <p:style>
          <a:lnRef idx="2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1668" tIns="131668" rIns="131668" bIns="13166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BE" sz="2400" kern="1200" dirty="0" smtClean="0"/>
              <a:t>It </a:t>
            </a:r>
            <a:r>
              <a:rPr lang="fr-BE" sz="2400" kern="1200" dirty="0" err="1" smtClean="0"/>
              <a:t>does</a:t>
            </a:r>
            <a:r>
              <a:rPr lang="fr-BE" sz="2400" kern="1200" dirty="0" smtClean="0"/>
              <a:t> not compile</a:t>
            </a:r>
            <a:endParaRPr lang="fr-BE" sz="24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2945596" y="1419082"/>
            <a:ext cx="4701819" cy="470181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068163" y="112087"/>
                </a:moveTo>
                <a:arcTo wR="2350909" hR="2350909" stAng="17265837" swAng="854207"/>
              </a:path>
            </a:pathLst>
          </a:custGeom>
          <a:noFill/>
          <a:ln w="28575">
            <a:tailEnd type="arrow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Ecriture Test"/>
          <p:cNvSpPr/>
          <p:nvPr/>
        </p:nvSpPr>
        <p:spPr>
          <a:xfrm>
            <a:off x="3639738" y="797781"/>
            <a:ext cx="2188564" cy="824065"/>
          </a:xfrm>
          <a:custGeom>
            <a:avLst/>
            <a:gdLst>
              <a:gd name="connsiteX0" fmla="*/ 0 w 2188564"/>
              <a:gd name="connsiteY0" fmla="*/ 137347 h 824065"/>
              <a:gd name="connsiteX1" fmla="*/ 137347 w 2188564"/>
              <a:gd name="connsiteY1" fmla="*/ 0 h 824065"/>
              <a:gd name="connsiteX2" fmla="*/ 2051217 w 2188564"/>
              <a:gd name="connsiteY2" fmla="*/ 0 h 824065"/>
              <a:gd name="connsiteX3" fmla="*/ 2188564 w 2188564"/>
              <a:gd name="connsiteY3" fmla="*/ 137347 h 824065"/>
              <a:gd name="connsiteX4" fmla="*/ 2188564 w 2188564"/>
              <a:gd name="connsiteY4" fmla="*/ 686718 h 824065"/>
              <a:gd name="connsiteX5" fmla="*/ 2051217 w 2188564"/>
              <a:gd name="connsiteY5" fmla="*/ 824065 h 824065"/>
              <a:gd name="connsiteX6" fmla="*/ 137347 w 2188564"/>
              <a:gd name="connsiteY6" fmla="*/ 824065 h 824065"/>
              <a:gd name="connsiteX7" fmla="*/ 0 w 2188564"/>
              <a:gd name="connsiteY7" fmla="*/ 686718 h 824065"/>
              <a:gd name="connsiteX8" fmla="*/ 0 w 2188564"/>
              <a:gd name="connsiteY8" fmla="*/ 137347 h 8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8564" h="824065">
                <a:moveTo>
                  <a:pt x="0" y="137347"/>
                </a:moveTo>
                <a:cubicBezTo>
                  <a:pt x="0" y="61492"/>
                  <a:pt x="61492" y="0"/>
                  <a:pt x="137347" y="0"/>
                </a:cubicBezTo>
                <a:lnTo>
                  <a:pt x="2051217" y="0"/>
                </a:lnTo>
                <a:cubicBezTo>
                  <a:pt x="2127072" y="0"/>
                  <a:pt x="2188564" y="61492"/>
                  <a:pt x="2188564" y="137347"/>
                </a:cubicBezTo>
                <a:lnTo>
                  <a:pt x="2188564" y="686718"/>
                </a:lnTo>
                <a:cubicBezTo>
                  <a:pt x="2188564" y="762573"/>
                  <a:pt x="2127072" y="824065"/>
                  <a:pt x="2051217" y="824065"/>
                </a:cubicBezTo>
                <a:lnTo>
                  <a:pt x="137347" y="824065"/>
                </a:lnTo>
                <a:cubicBezTo>
                  <a:pt x="61492" y="824065"/>
                  <a:pt x="0" y="762573"/>
                  <a:pt x="0" y="686718"/>
                </a:cubicBezTo>
                <a:lnTo>
                  <a:pt x="0" y="137347"/>
                </a:lnTo>
                <a:close/>
              </a:path>
            </a:pathLst>
          </a:custGeom>
        </p:spPr>
        <p:style>
          <a:lnRef idx="2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1668" tIns="131668" rIns="131668" bIns="13166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BE" sz="2400" kern="1200" dirty="0" err="1" smtClean="0"/>
              <a:t>Write</a:t>
            </a:r>
            <a:r>
              <a:rPr lang="fr-BE" sz="2400" kern="1200" dirty="0" smtClean="0"/>
              <a:t> a test</a:t>
            </a:r>
            <a:endParaRPr lang="fr-BE" sz="2400" kern="1200" dirty="0"/>
          </a:p>
        </p:txBody>
      </p:sp>
      <p:pic>
        <p:nvPicPr>
          <p:cNvPr id="5122" name="Red" descr="D:\Downloads\Icones\IconExperience\48x48\shadow\bullet_ball_glass_r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8838" y="5373216"/>
            <a:ext cx="617538" cy="61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Green" descr="D:\Downloads\Icones\IconExperience\48x48\shadow\bullet_ball_glass_gre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4342" y="3675559"/>
            <a:ext cx="617538" cy="61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 rot="18777451">
            <a:off x="1418350" y="1265028"/>
            <a:ext cx="2243073" cy="2197168"/>
            <a:chOff x="641368" y="812233"/>
            <a:chExt cx="2367918" cy="2367918"/>
          </a:xfrm>
        </p:grpSpPr>
        <p:sp>
          <p:nvSpPr>
            <p:cNvPr id="25" name="Circular Arrow 24"/>
            <p:cNvSpPr/>
            <p:nvPr/>
          </p:nvSpPr>
          <p:spPr>
            <a:xfrm>
              <a:off x="641368" y="812233"/>
              <a:ext cx="2367918" cy="2367918"/>
            </a:xfrm>
            <a:prstGeom prst="circularArrow">
              <a:avLst>
                <a:gd name="adj1" fmla="val 5310"/>
                <a:gd name="adj2" fmla="val 343918"/>
                <a:gd name="adj3" fmla="val 12695751"/>
                <a:gd name="adj4" fmla="val 18075192"/>
                <a:gd name="adj5" fmla="val 6195"/>
              </a:avLst>
            </a:prstGeom>
          </p:spPr>
          <p:style>
            <a:lnRef idx="0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Freeform 25"/>
            <p:cNvSpPr/>
            <p:nvPr/>
          </p:nvSpPr>
          <p:spPr>
            <a:xfrm>
              <a:off x="1041961" y="908720"/>
              <a:ext cx="1566731" cy="783365"/>
            </a:xfrm>
            <a:custGeom>
              <a:avLst/>
              <a:gdLst>
                <a:gd name="connsiteX0" fmla="*/ 0 w 1566731"/>
                <a:gd name="connsiteY0" fmla="*/ 130563 h 783365"/>
                <a:gd name="connsiteX1" fmla="*/ 130563 w 1566731"/>
                <a:gd name="connsiteY1" fmla="*/ 0 h 783365"/>
                <a:gd name="connsiteX2" fmla="*/ 1436168 w 1566731"/>
                <a:gd name="connsiteY2" fmla="*/ 0 h 783365"/>
                <a:gd name="connsiteX3" fmla="*/ 1566731 w 1566731"/>
                <a:gd name="connsiteY3" fmla="*/ 130563 h 783365"/>
                <a:gd name="connsiteX4" fmla="*/ 1566731 w 1566731"/>
                <a:gd name="connsiteY4" fmla="*/ 652802 h 783365"/>
                <a:gd name="connsiteX5" fmla="*/ 1436168 w 1566731"/>
                <a:gd name="connsiteY5" fmla="*/ 783365 h 783365"/>
                <a:gd name="connsiteX6" fmla="*/ 130563 w 1566731"/>
                <a:gd name="connsiteY6" fmla="*/ 783365 h 783365"/>
                <a:gd name="connsiteX7" fmla="*/ 0 w 1566731"/>
                <a:gd name="connsiteY7" fmla="*/ 652802 h 783365"/>
                <a:gd name="connsiteX8" fmla="*/ 0 w 1566731"/>
                <a:gd name="connsiteY8" fmla="*/ 130563 h 78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6731" h="783365">
                  <a:moveTo>
                    <a:pt x="0" y="130563"/>
                  </a:moveTo>
                  <a:cubicBezTo>
                    <a:pt x="0" y="58455"/>
                    <a:pt x="58455" y="0"/>
                    <a:pt x="130563" y="0"/>
                  </a:cubicBezTo>
                  <a:lnTo>
                    <a:pt x="1436168" y="0"/>
                  </a:lnTo>
                  <a:cubicBezTo>
                    <a:pt x="1508276" y="0"/>
                    <a:pt x="1566731" y="58455"/>
                    <a:pt x="1566731" y="130563"/>
                  </a:cubicBezTo>
                  <a:lnTo>
                    <a:pt x="1566731" y="652802"/>
                  </a:lnTo>
                  <a:cubicBezTo>
                    <a:pt x="1566731" y="724910"/>
                    <a:pt x="1508276" y="783365"/>
                    <a:pt x="1436168" y="783365"/>
                  </a:cubicBezTo>
                  <a:lnTo>
                    <a:pt x="130563" y="783365"/>
                  </a:lnTo>
                  <a:cubicBezTo>
                    <a:pt x="58455" y="783365"/>
                    <a:pt x="0" y="724910"/>
                    <a:pt x="0" y="652802"/>
                  </a:cubicBezTo>
                  <a:lnTo>
                    <a:pt x="0" y="130563"/>
                  </a:lnTo>
                  <a:close/>
                </a:path>
              </a:pathLst>
            </a:custGeom>
          </p:spPr>
          <p:style>
            <a:ln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441" tIns="114441" rIns="114441" bIns="114441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kern="1200" dirty="0" err="1" smtClean="0"/>
                <a:t>Refactoring</a:t>
              </a:r>
              <a:r>
                <a:rPr lang="fr-BE" kern="1200" dirty="0" smtClean="0"/>
                <a:t> of tests</a:t>
              </a:r>
              <a:endParaRPr lang="fr-BE" kern="1200" dirty="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041961" y="2301370"/>
              <a:ext cx="1566731" cy="783365"/>
            </a:xfrm>
            <a:custGeom>
              <a:avLst/>
              <a:gdLst>
                <a:gd name="connsiteX0" fmla="*/ 0 w 1566731"/>
                <a:gd name="connsiteY0" fmla="*/ 130563 h 783365"/>
                <a:gd name="connsiteX1" fmla="*/ 130563 w 1566731"/>
                <a:gd name="connsiteY1" fmla="*/ 0 h 783365"/>
                <a:gd name="connsiteX2" fmla="*/ 1436168 w 1566731"/>
                <a:gd name="connsiteY2" fmla="*/ 0 h 783365"/>
                <a:gd name="connsiteX3" fmla="*/ 1566731 w 1566731"/>
                <a:gd name="connsiteY3" fmla="*/ 130563 h 783365"/>
                <a:gd name="connsiteX4" fmla="*/ 1566731 w 1566731"/>
                <a:gd name="connsiteY4" fmla="*/ 652802 h 783365"/>
                <a:gd name="connsiteX5" fmla="*/ 1436168 w 1566731"/>
                <a:gd name="connsiteY5" fmla="*/ 783365 h 783365"/>
                <a:gd name="connsiteX6" fmla="*/ 130563 w 1566731"/>
                <a:gd name="connsiteY6" fmla="*/ 783365 h 783365"/>
                <a:gd name="connsiteX7" fmla="*/ 0 w 1566731"/>
                <a:gd name="connsiteY7" fmla="*/ 652802 h 783365"/>
                <a:gd name="connsiteX8" fmla="*/ 0 w 1566731"/>
                <a:gd name="connsiteY8" fmla="*/ 130563 h 78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6731" h="783365">
                  <a:moveTo>
                    <a:pt x="0" y="130563"/>
                  </a:moveTo>
                  <a:cubicBezTo>
                    <a:pt x="0" y="58455"/>
                    <a:pt x="58455" y="0"/>
                    <a:pt x="130563" y="0"/>
                  </a:cubicBezTo>
                  <a:lnTo>
                    <a:pt x="1436168" y="0"/>
                  </a:lnTo>
                  <a:cubicBezTo>
                    <a:pt x="1508276" y="0"/>
                    <a:pt x="1566731" y="58455"/>
                    <a:pt x="1566731" y="130563"/>
                  </a:cubicBezTo>
                  <a:lnTo>
                    <a:pt x="1566731" y="652802"/>
                  </a:lnTo>
                  <a:cubicBezTo>
                    <a:pt x="1566731" y="724910"/>
                    <a:pt x="1508276" y="783365"/>
                    <a:pt x="1436168" y="783365"/>
                  </a:cubicBezTo>
                  <a:lnTo>
                    <a:pt x="130563" y="783365"/>
                  </a:lnTo>
                  <a:cubicBezTo>
                    <a:pt x="58455" y="783365"/>
                    <a:pt x="0" y="724910"/>
                    <a:pt x="0" y="652802"/>
                  </a:cubicBezTo>
                  <a:lnTo>
                    <a:pt x="0" y="130563"/>
                  </a:lnTo>
                  <a:close/>
                </a:path>
              </a:pathLst>
            </a:custGeom>
          </p:spPr>
          <p:style>
            <a:ln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441" tIns="114441" rIns="114441" bIns="114441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kern="1200" dirty="0" err="1" smtClean="0"/>
                <a:t>Refactoring</a:t>
              </a:r>
              <a:r>
                <a:rPr lang="fr-BE" kern="1200" dirty="0" smtClean="0"/>
                <a:t> </a:t>
              </a:r>
              <a:r>
                <a:rPr lang="fr-BE" dirty="0" smtClean="0"/>
                <a:t>of</a:t>
              </a:r>
              <a:r>
                <a:rPr lang="fr-BE" kern="1200" dirty="0" smtClean="0"/>
                <a:t> code</a:t>
              </a:r>
              <a:endParaRPr lang="fr-BE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0965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0" grpId="0" animBg="1"/>
      <p:bldP spid="18" grpId="0" animBg="1"/>
      <p:bldP spid="16" grpId="0" animBg="1"/>
      <p:bldP spid="14" grpId="0" animBg="1"/>
      <p:bldP spid="12" grpId="0" animBg="1"/>
    </p:bldLst>
  </p:timing>
</p:sld>
</file>

<file path=ppt/theme/theme1.xml><?xml version="1.0" encoding="utf-8"?>
<a:theme xmlns:a="http://schemas.openxmlformats.org/drawingml/2006/main" name="DotNetHub - 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DotNetHub - v2</Template>
  <TotalTime>20981</TotalTime>
  <Words>532</Words>
  <Application>Microsoft Office PowerPoint</Application>
  <PresentationFormat>On-screen Show (4:3)</PresentationFormat>
  <Paragraphs>137</Paragraphs>
  <Slides>14</Slides>
  <Notes>12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DotNetHub - v2</vt:lpstr>
      <vt:lpstr>TDD by example</vt:lpstr>
      <vt:lpstr>PowerPoint Presentation</vt:lpstr>
      <vt:lpstr>Our developer life</vt:lpstr>
      <vt:lpstr>Our developer life</vt:lpstr>
      <vt:lpstr>Our developer life</vt:lpstr>
      <vt:lpstr>Tests are a validation tool…</vt:lpstr>
      <vt:lpstr>…but also a documentation tool…</vt:lpstr>
      <vt:lpstr>…and a design tool</vt:lpstr>
      <vt:lpstr>The « Test Driven Development » Cycle</vt:lpstr>
      <vt:lpstr>Code coverage, myth or reality ?</vt:lpstr>
      <vt:lpstr>Code coverage, myth or reality ?</vt:lpstr>
      <vt:lpstr>Improve the feedback</vt:lpstr>
      <vt:lpstr>PowerPoint Presentation</vt:lpstr>
      <vt:lpstr>Conclusion</vt:lpstr>
    </vt:vector>
  </TitlesOfParts>
  <Company>DotNetHub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Pierre-Emmanuel Dautreppe</dc:creator>
  <cp:lastModifiedBy>Pierre-Emmanuel Dautreppe</cp:lastModifiedBy>
  <cp:revision>224</cp:revision>
  <cp:lastPrinted>2010-09-20T11:32:30Z</cp:lastPrinted>
  <dcterms:created xsi:type="dcterms:W3CDTF">2010-08-09T06:09:47Z</dcterms:created>
  <dcterms:modified xsi:type="dcterms:W3CDTF">2012-10-29T10:48:49Z</dcterms:modified>
</cp:coreProperties>
</file>