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7" r:id="rId3"/>
    <p:sldId id="278" r:id="rId4"/>
    <p:sldId id="281" r:id="rId5"/>
    <p:sldId id="280" r:id="rId6"/>
    <p:sldId id="279" r:id="rId7"/>
    <p:sldId id="290" r:id="rId8"/>
    <p:sldId id="291" r:id="rId9"/>
    <p:sldId id="262" r:id="rId10"/>
    <p:sldId id="263" r:id="rId11"/>
    <p:sldId id="282" r:id="rId12"/>
    <p:sldId id="283" r:id="rId13"/>
    <p:sldId id="284" r:id="rId14"/>
    <p:sldId id="292" r:id="rId15"/>
    <p:sldId id="285" r:id="rId16"/>
    <p:sldId id="286" r:id="rId17"/>
    <p:sldId id="266" r:id="rId18"/>
    <p:sldId id="267" r:id="rId19"/>
    <p:sldId id="276" r:id="rId20"/>
    <p:sldId id="287" r:id="rId21"/>
    <p:sldId id="288" r:id="rId22"/>
    <p:sldId id="289" r:id="rId23"/>
    <p:sldId id="272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ACE1"/>
    <a:srgbClr val="E2161C"/>
    <a:srgbClr val="7F736D"/>
    <a:srgbClr val="96C459"/>
    <a:srgbClr val="FCB2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171" autoAdjust="0"/>
  </p:normalViewPr>
  <p:slideViewPr>
    <p:cSldViewPr>
      <p:cViewPr>
        <p:scale>
          <a:sx n="75" d="100"/>
          <a:sy n="75" d="100"/>
        </p:scale>
        <p:origin x="-142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844A5E-EA70-4501-8C0B-FE3E166C3166}" type="doc">
      <dgm:prSet loTypeId="urn:microsoft.com/office/officeart/2005/8/layout/architecture+Icon" loCatId="list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08929E2-563B-45E5-9020-1B7836D1D816}">
      <dgm:prSet phldrT="[Text]"/>
      <dgm:spPr/>
      <dgm:t>
        <a:bodyPr/>
        <a:lstStyle/>
        <a:p>
          <a:r>
            <a:rPr lang="nl-BE" dirty="0" smtClean="0"/>
            <a:t>Llorem</a:t>
          </a:r>
          <a:endParaRPr lang="en-US" dirty="0"/>
        </a:p>
      </dgm:t>
    </dgm:pt>
    <dgm:pt modelId="{F904C5E2-A688-443A-A926-5C60C56B691A}" type="parTrans" cxnId="{8C944415-AB25-494B-BF0A-B6A1CC044ECC}">
      <dgm:prSet/>
      <dgm:spPr/>
      <dgm:t>
        <a:bodyPr/>
        <a:lstStyle/>
        <a:p>
          <a:endParaRPr lang="en-US"/>
        </a:p>
      </dgm:t>
    </dgm:pt>
    <dgm:pt modelId="{4D2A7D92-0664-4A92-997D-86CA02429A44}" type="sibTrans" cxnId="{8C944415-AB25-494B-BF0A-B6A1CC044ECC}">
      <dgm:prSet/>
      <dgm:spPr/>
      <dgm:t>
        <a:bodyPr/>
        <a:lstStyle/>
        <a:p>
          <a:endParaRPr lang="en-US"/>
        </a:p>
      </dgm:t>
    </dgm:pt>
    <dgm:pt modelId="{411F2F3A-5DF5-4AD4-8B99-C3DCD9F4F5F2}">
      <dgm:prSet phldrT="[Text]"/>
      <dgm:spPr/>
      <dgm:t>
        <a:bodyPr/>
        <a:lstStyle/>
        <a:p>
          <a:r>
            <a:rPr lang="nl-BE" dirty="0" smtClean="0"/>
            <a:t>Ipsum</a:t>
          </a:r>
          <a:endParaRPr lang="en-US" dirty="0"/>
        </a:p>
      </dgm:t>
    </dgm:pt>
    <dgm:pt modelId="{14B2A402-1A60-4258-8A62-75BC695C0E3E}" type="parTrans" cxnId="{B5FAE94A-9892-4ADD-8161-EF216B6E0928}">
      <dgm:prSet/>
      <dgm:spPr/>
      <dgm:t>
        <a:bodyPr/>
        <a:lstStyle/>
        <a:p>
          <a:endParaRPr lang="en-US"/>
        </a:p>
      </dgm:t>
    </dgm:pt>
    <dgm:pt modelId="{893DEC2B-28BA-4C50-A081-A3B28FD877A7}" type="sibTrans" cxnId="{B5FAE94A-9892-4ADD-8161-EF216B6E0928}">
      <dgm:prSet/>
      <dgm:spPr/>
      <dgm:t>
        <a:bodyPr/>
        <a:lstStyle/>
        <a:p>
          <a:endParaRPr lang="en-US"/>
        </a:p>
      </dgm:t>
    </dgm:pt>
    <dgm:pt modelId="{8E042935-3B64-4D04-9D00-A84A0922298D}">
      <dgm:prSet phldrT="[Text]"/>
      <dgm:spPr/>
      <dgm:t>
        <a:bodyPr/>
        <a:lstStyle/>
        <a:p>
          <a:r>
            <a:rPr lang="nl-BE" dirty="0" smtClean="0"/>
            <a:t>Dolor</a:t>
          </a:r>
          <a:endParaRPr lang="en-US" dirty="0"/>
        </a:p>
      </dgm:t>
    </dgm:pt>
    <dgm:pt modelId="{A85FEABF-26C4-430F-8221-1E27601C2775}" type="parTrans" cxnId="{B8F73BA4-C961-4923-BAB6-4994913E20B1}">
      <dgm:prSet/>
      <dgm:spPr/>
      <dgm:t>
        <a:bodyPr/>
        <a:lstStyle/>
        <a:p>
          <a:endParaRPr lang="en-US"/>
        </a:p>
      </dgm:t>
    </dgm:pt>
    <dgm:pt modelId="{B63784A6-E3BB-4F32-8D69-C2387BFCC006}" type="sibTrans" cxnId="{B8F73BA4-C961-4923-BAB6-4994913E20B1}">
      <dgm:prSet/>
      <dgm:spPr/>
      <dgm:t>
        <a:bodyPr/>
        <a:lstStyle/>
        <a:p>
          <a:endParaRPr lang="en-US"/>
        </a:p>
      </dgm:t>
    </dgm:pt>
    <dgm:pt modelId="{AED97932-DF26-4B9D-923F-2BBC374136D7}">
      <dgm:prSet phldrT="[Text]"/>
      <dgm:spPr/>
      <dgm:t>
        <a:bodyPr/>
        <a:lstStyle/>
        <a:p>
          <a:r>
            <a:rPr lang="nl-BE" dirty="0" smtClean="0"/>
            <a:t>Sit</a:t>
          </a:r>
          <a:endParaRPr lang="en-US" dirty="0"/>
        </a:p>
      </dgm:t>
    </dgm:pt>
    <dgm:pt modelId="{57C94E68-36FC-448C-8FAC-E1358B51A3B0}" type="parTrans" cxnId="{391065A4-497D-4908-AA76-2A34907CFCEA}">
      <dgm:prSet/>
      <dgm:spPr/>
      <dgm:t>
        <a:bodyPr/>
        <a:lstStyle/>
        <a:p>
          <a:endParaRPr lang="en-US"/>
        </a:p>
      </dgm:t>
    </dgm:pt>
    <dgm:pt modelId="{E845C1BC-9D52-4848-967D-F43EA4E1ABB2}" type="sibTrans" cxnId="{391065A4-497D-4908-AA76-2A34907CFCEA}">
      <dgm:prSet/>
      <dgm:spPr/>
      <dgm:t>
        <a:bodyPr/>
        <a:lstStyle/>
        <a:p>
          <a:endParaRPr lang="en-US"/>
        </a:p>
      </dgm:t>
    </dgm:pt>
    <dgm:pt modelId="{9ACA120D-50A1-40B4-A5E8-AAC0C3A4362C}">
      <dgm:prSet phldrT="[Text]"/>
      <dgm:spPr/>
      <dgm:t>
        <a:bodyPr/>
        <a:lstStyle/>
        <a:p>
          <a:r>
            <a:rPr lang="nl-BE" dirty="0" smtClean="0"/>
            <a:t>Amet</a:t>
          </a:r>
          <a:endParaRPr lang="en-US" dirty="0"/>
        </a:p>
      </dgm:t>
    </dgm:pt>
    <dgm:pt modelId="{69F9038A-B5F4-4D9B-91C3-7D92537984DE}" type="parTrans" cxnId="{40E1CE03-3477-4A9F-9390-BB7488755C73}">
      <dgm:prSet/>
      <dgm:spPr/>
      <dgm:t>
        <a:bodyPr/>
        <a:lstStyle/>
        <a:p>
          <a:endParaRPr lang="en-US"/>
        </a:p>
      </dgm:t>
    </dgm:pt>
    <dgm:pt modelId="{65AEF3FC-BB59-4C5A-B77F-798F8ACF913A}" type="sibTrans" cxnId="{40E1CE03-3477-4A9F-9390-BB7488755C73}">
      <dgm:prSet/>
      <dgm:spPr/>
      <dgm:t>
        <a:bodyPr/>
        <a:lstStyle/>
        <a:p>
          <a:endParaRPr lang="en-US"/>
        </a:p>
      </dgm:t>
    </dgm:pt>
    <dgm:pt modelId="{4788DCBB-3B32-49D6-AF47-C4D53D107947}" type="pres">
      <dgm:prSet presAssocID="{72844A5E-EA70-4501-8C0B-FE3E166C31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BE"/>
        </a:p>
      </dgm:t>
    </dgm:pt>
    <dgm:pt modelId="{520BD0BB-8D80-4CC7-9D31-0914ED5189DE}" type="pres">
      <dgm:prSet presAssocID="{608929E2-563B-45E5-9020-1B7836D1D816}" presName="vertOne" presStyleCnt="0"/>
      <dgm:spPr/>
    </dgm:pt>
    <dgm:pt modelId="{FB627002-571A-4639-A378-7B63D977A8F6}" type="pres">
      <dgm:prSet presAssocID="{608929E2-563B-45E5-9020-1B7836D1D81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D7E34E0-EBFD-4ADE-A4EA-BDB28EBB959C}" type="pres">
      <dgm:prSet presAssocID="{608929E2-563B-45E5-9020-1B7836D1D816}" presName="parTransOne" presStyleCnt="0"/>
      <dgm:spPr/>
    </dgm:pt>
    <dgm:pt modelId="{F2D52268-721F-484E-A546-9127DF2D1863}" type="pres">
      <dgm:prSet presAssocID="{608929E2-563B-45E5-9020-1B7836D1D816}" presName="horzOne" presStyleCnt="0"/>
      <dgm:spPr/>
    </dgm:pt>
    <dgm:pt modelId="{0C145E20-A941-478E-8D9C-72162248E974}" type="pres">
      <dgm:prSet presAssocID="{411F2F3A-5DF5-4AD4-8B99-C3DCD9F4F5F2}" presName="vertTwo" presStyleCnt="0"/>
      <dgm:spPr/>
    </dgm:pt>
    <dgm:pt modelId="{F4356A01-8105-4CA7-A12F-B25EFB298830}" type="pres">
      <dgm:prSet presAssocID="{411F2F3A-5DF5-4AD4-8B99-C3DCD9F4F5F2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A3FEA6E-1075-4985-BD90-93E0E032462E}" type="pres">
      <dgm:prSet presAssocID="{411F2F3A-5DF5-4AD4-8B99-C3DCD9F4F5F2}" presName="horzTwo" presStyleCnt="0"/>
      <dgm:spPr/>
    </dgm:pt>
    <dgm:pt modelId="{C01C484F-1AC9-49E6-9802-3FF1D4ECCD4B}" type="pres">
      <dgm:prSet presAssocID="{4D2A7D92-0664-4A92-997D-86CA02429A44}" presName="sibSpaceOne" presStyleCnt="0"/>
      <dgm:spPr/>
    </dgm:pt>
    <dgm:pt modelId="{A53990F1-DE23-446C-9068-07C8E4008ABD}" type="pres">
      <dgm:prSet presAssocID="{8E042935-3B64-4D04-9D00-A84A0922298D}" presName="vertOne" presStyleCnt="0"/>
      <dgm:spPr/>
    </dgm:pt>
    <dgm:pt modelId="{99811B74-F728-45EC-8BAD-5D63972E8B3C}" type="pres">
      <dgm:prSet presAssocID="{8E042935-3B64-4D04-9D00-A84A0922298D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A6172CD-8158-446B-B772-1A6F6789CF31}" type="pres">
      <dgm:prSet presAssocID="{8E042935-3B64-4D04-9D00-A84A0922298D}" presName="parTransOne" presStyleCnt="0"/>
      <dgm:spPr/>
    </dgm:pt>
    <dgm:pt modelId="{C05DFBC6-CEC6-464B-8397-D5F9E70373AA}" type="pres">
      <dgm:prSet presAssocID="{8E042935-3B64-4D04-9D00-A84A0922298D}" presName="horzOne" presStyleCnt="0"/>
      <dgm:spPr/>
    </dgm:pt>
    <dgm:pt modelId="{06ED1852-2D7F-4B5F-BE01-01170C3A320E}" type="pres">
      <dgm:prSet presAssocID="{AED97932-DF26-4B9D-923F-2BBC374136D7}" presName="vertTwo" presStyleCnt="0"/>
      <dgm:spPr/>
    </dgm:pt>
    <dgm:pt modelId="{EC8DE046-AF18-4CF3-99D1-3F6D49744F1E}" type="pres">
      <dgm:prSet presAssocID="{AED97932-DF26-4B9D-923F-2BBC374136D7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83799A5-0E98-487A-8DD1-83DA2B045D83}" type="pres">
      <dgm:prSet presAssocID="{AED97932-DF26-4B9D-923F-2BBC374136D7}" presName="horzTwo" presStyleCnt="0"/>
      <dgm:spPr/>
    </dgm:pt>
    <dgm:pt modelId="{538706AC-792E-4F99-8500-3E431C94E3C9}" type="pres">
      <dgm:prSet presAssocID="{E845C1BC-9D52-4848-967D-F43EA4E1ABB2}" presName="sibSpaceTwo" presStyleCnt="0"/>
      <dgm:spPr/>
    </dgm:pt>
    <dgm:pt modelId="{BA405955-C6CE-47E2-AC00-FF44C2C9CFC7}" type="pres">
      <dgm:prSet presAssocID="{9ACA120D-50A1-40B4-A5E8-AAC0C3A4362C}" presName="vertTwo" presStyleCnt="0"/>
      <dgm:spPr/>
    </dgm:pt>
    <dgm:pt modelId="{978500E4-B844-457C-9090-E7BCBF8DC355}" type="pres">
      <dgm:prSet presAssocID="{9ACA120D-50A1-40B4-A5E8-AAC0C3A4362C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B310F38-52BC-44C6-9499-31DA83F4A535}" type="pres">
      <dgm:prSet presAssocID="{9ACA120D-50A1-40B4-A5E8-AAC0C3A4362C}" presName="horzTwo" presStyleCnt="0"/>
      <dgm:spPr/>
    </dgm:pt>
  </dgm:ptLst>
  <dgm:cxnLst>
    <dgm:cxn modelId="{ADC77422-B266-45F0-95F0-3F5BAEC0A5D8}" type="presOf" srcId="{72844A5E-EA70-4501-8C0B-FE3E166C3166}" destId="{4788DCBB-3B32-49D6-AF47-C4D53D107947}" srcOrd="0" destOrd="0" presId="urn:microsoft.com/office/officeart/2005/8/layout/architecture+Icon"/>
    <dgm:cxn modelId="{B5FAE94A-9892-4ADD-8161-EF216B6E0928}" srcId="{608929E2-563B-45E5-9020-1B7836D1D816}" destId="{411F2F3A-5DF5-4AD4-8B99-C3DCD9F4F5F2}" srcOrd="0" destOrd="0" parTransId="{14B2A402-1A60-4258-8A62-75BC695C0E3E}" sibTransId="{893DEC2B-28BA-4C50-A081-A3B28FD877A7}"/>
    <dgm:cxn modelId="{40E1CE03-3477-4A9F-9390-BB7488755C73}" srcId="{8E042935-3B64-4D04-9D00-A84A0922298D}" destId="{9ACA120D-50A1-40B4-A5E8-AAC0C3A4362C}" srcOrd="1" destOrd="0" parTransId="{69F9038A-B5F4-4D9B-91C3-7D92537984DE}" sibTransId="{65AEF3FC-BB59-4C5A-B77F-798F8ACF913A}"/>
    <dgm:cxn modelId="{5803A446-6AEC-4BF4-AC21-8862B98B2E1F}" type="presOf" srcId="{8E042935-3B64-4D04-9D00-A84A0922298D}" destId="{99811B74-F728-45EC-8BAD-5D63972E8B3C}" srcOrd="0" destOrd="0" presId="urn:microsoft.com/office/officeart/2005/8/layout/architecture+Icon"/>
    <dgm:cxn modelId="{3A11FD44-BDA3-483B-8650-F24CB4EA7B73}" type="presOf" srcId="{9ACA120D-50A1-40B4-A5E8-AAC0C3A4362C}" destId="{978500E4-B844-457C-9090-E7BCBF8DC355}" srcOrd="0" destOrd="0" presId="urn:microsoft.com/office/officeart/2005/8/layout/architecture+Icon"/>
    <dgm:cxn modelId="{B8F73BA4-C961-4923-BAB6-4994913E20B1}" srcId="{72844A5E-EA70-4501-8C0B-FE3E166C3166}" destId="{8E042935-3B64-4D04-9D00-A84A0922298D}" srcOrd="1" destOrd="0" parTransId="{A85FEABF-26C4-430F-8221-1E27601C2775}" sibTransId="{B63784A6-E3BB-4F32-8D69-C2387BFCC006}"/>
    <dgm:cxn modelId="{8C944415-AB25-494B-BF0A-B6A1CC044ECC}" srcId="{72844A5E-EA70-4501-8C0B-FE3E166C3166}" destId="{608929E2-563B-45E5-9020-1B7836D1D816}" srcOrd="0" destOrd="0" parTransId="{F904C5E2-A688-443A-A926-5C60C56B691A}" sibTransId="{4D2A7D92-0664-4A92-997D-86CA02429A44}"/>
    <dgm:cxn modelId="{5B1BB2CD-BE46-4778-8236-2CD8ECA9B43E}" type="presOf" srcId="{411F2F3A-5DF5-4AD4-8B99-C3DCD9F4F5F2}" destId="{F4356A01-8105-4CA7-A12F-B25EFB298830}" srcOrd="0" destOrd="0" presId="urn:microsoft.com/office/officeart/2005/8/layout/architecture+Icon"/>
    <dgm:cxn modelId="{5B8C31A1-FA31-4F01-A629-1A89F745CA63}" type="presOf" srcId="{608929E2-563B-45E5-9020-1B7836D1D816}" destId="{FB627002-571A-4639-A378-7B63D977A8F6}" srcOrd="0" destOrd="0" presId="urn:microsoft.com/office/officeart/2005/8/layout/architecture+Icon"/>
    <dgm:cxn modelId="{391065A4-497D-4908-AA76-2A34907CFCEA}" srcId="{8E042935-3B64-4D04-9D00-A84A0922298D}" destId="{AED97932-DF26-4B9D-923F-2BBC374136D7}" srcOrd="0" destOrd="0" parTransId="{57C94E68-36FC-448C-8FAC-E1358B51A3B0}" sibTransId="{E845C1BC-9D52-4848-967D-F43EA4E1ABB2}"/>
    <dgm:cxn modelId="{0A021E4B-77A3-4F15-A64D-5E7DFD31E55B}" type="presOf" srcId="{AED97932-DF26-4B9D-923F-2BBC374136D7}" destId="{EC8DE046-AF18-4CF3-99D1-3F6D49744F1E}" srcOrd="0" destOrd="0" presId="urn:microsoft.com/office/officeart/2005/8/layout/architecture+Icon"/>
    <dgm:cxn modelId="{B72CBCFD-D0D4-48EC-8C07-2754651C1CEC}" type="presParOf" srcId="{4788DCBB-3B32-49D6-AF47-C4D53D107947}" destId="{520BD0BB-8D80-4CC7-9D31-0914ED5189DE}" srcOrd="0" destOrd="0" presId="urn:microsoft.com/office/officeart/2005/8/layout/architecture+Icon"/>
    <dgm:cxn modelId="{535C3C2E-F4B5-4AEA-B2C1-5C2196BE263B}" type="presParOf" srcId="{520BD0BB-8D80-4CC7-9D31-0914ED5189DE}" destId="{FB627002-571A-4639-A378-7B63D977A8F6}" srcOrd="0" destOrd="0" presId="urn:microsoft.com/office/officeart/2005/8/layout/architecture+Icon"/>
    <dgm:cxn modelId="{5B1569F2-F374-4720-8DE1-D78C44FA2217}" type="presParOf" srcId="{520BD0BB-8D80-4CC7-9D31-0914ED5189DE}" destId="{7D7E34E0-EBFD-4ADE-A4EA-BDB28EBB959C}" srcOrd="1" destOrd="0" presId="urn:microsoft.com/office/officeart/2005/8/layout/architecture+Icon"/>
    <dgm:cxn modelId="{B74EFC17-6CA6-41EB-A249-E5E8A0D34376}" type="presParOf" srcId="{520BD0BB-8D80-4CC7-9D31-0914ED5189DE}" destId="{F2D52268-721F-484E-A546-9127DF2D1863}" srcOrd="2" destOrd="0" presId="urn:microsoft.com/office/officeart/2005/8/layout/architecture+Icon"/>
    <dgm:cxn modelId="{DE97EEC7-4B6F-4C91-8615-BB444608C975}" type="presParOf" srcId="{F2D52268-721F-484E-A546-9127DF2D1863}" destId="{0C145E20-A941-478E-8D9C-72162248E974}" srcOrd="0" destOrd="0" presId="urn:microsoft.com/office/officeart/2005/8/layout/architecture+Icon"/>
    <dgm:cxn modelId="{A4962C70-698D-44C0-8723-3C4B164D9B91}" type="presParOf" srcId="{0C145E20-A941-478E-8D9C-72162248E974}" destId="{F4356A01-8105-4CA7-A12F-B25EFB298830}" srcOrd="0" destOrd="0" presId="urn:microsoft.com/office/officeart/2005/8/layout/architecture+Icon"/>
    <dgm:cxn modelId="{8E6CA756-6778-4A4E-B773-EB81257DDA62}" type="presParOf" srcId="{0C145E20-A941-478E-8D9C-72162248E974}" destId="{AA3FEA6E-1075-4985-BD90-93E0E032462E}" srcOrd="1" destOrd="0" presId="urn:microsoft.com/office/officeart/2005/8/layout/architecture+Icon"/>
    <dgm:cxn modelId="{543BE0F6-CC69-44DF-A78A-1509EC50332B}" type="presParOf" srcId="{4788DCBB-3B32-49D6-AF47-C4D53D107947}" destId="{C01C484F-1AC9-49E6-9802-3FF1D4ECCD4B}" srcOrd="1" destOrd="0" presId="urn:microsoft.com/office/officeart/2005/8/layout/architecture+Icon"/>
    <dgm:cxn modelId="{2FA13FFD-352A-4A3F-A781-395FC321121C}" type="presParOf" srcId="{4788DCBB-3B32-49D6-AF47-C4D53D107947}" destId="{A53990F1-DE23-446C-9068-07C8E4008ABD}" srcOrd="2" destOrd="0" presId="urn:microsoft.com/office/officeart/2005/8/layout/architecture+Icon"/>
    <dgm:cxn modelId="{FC6E098C-11DD-4C22-BAFC-D83470F4BEA7}" type="presParOf" srcId="{A53990F1-DE23-446C-9068-07C8E4008ABD}" destId="{99811B74-F728-45EC-8BAD-5D63972E8B3C}" srcOrd="0" destOrd="0" presId="urn:microsoft.com/office/officeart/2005/8/layout/architecture+Icon"/>
    <dgm:cxn modelId="{E0581C37-2CE5-4CC3-BF9C-419D96D46708}" type="presParOf" srcId="{A53990F1-DE23-446C-9068-07C8E4008ABD}" destId="{9A6172CD-8158-446B-B772-1A6F6789CF31}" srcOrd="1" destOrd="0" presId="urn:microsoft.com/office/officeart/2005/8/layout/architecture+Icon"/>
    <dgm:cxn modelId="{369A8781-77AE-4C95-BDC1-9C6A115615D2}" type="presParOf" srcId="{A53990F1-DE23-446C-9068-07C8E4008ABD}" destId="{C05DFBC6-CEC6-464B-8397-D5F9E70373AA}" srcOrd="2" destOrd="0" presId="urn:microsoft.com/office/officeart/2005/8/layout/architecture+Icon"/>
    <dgm:cxn modelId="{2D3DD971-0199-4674-9DC5-11B5F4E0FD79}" type="presParOf" srcId="{C05DFBC6-CEC6-464B-8397-D5F9E70373AA}" destId="{06ED1852-2D7F-4B5F-BE01-01170C3A320E}" srcOrd="0" destOrd="0" presId="urn:microsoft.com/office/officeart/2005/8/layout/architecture+Icon"/>
    <dgm:cxn modelId="{AA83FE7B-A5C7-4A69-8133-77F5E9B4BB62}" type="presParOf" srcId="{06ED1852-2D7F-4B5F-BE01-01170C3A320E}" destId="{EC8DE046-AF18-4CF3-99D1-3F6D49744F1E}" srcOrd="0" destOrd="0" presId="urn:microsoft.com/office/officeart/2005/8/layout/architecture+Icon"/>
    <dgm:cxn modelId="{EEA4AB29-47B0-4EAC-ABCF-B13616C48226}" type="presParOf" srcId="{06ED1852-2D7F-4B5F-BE01-01170C3A320E}" destId="{183799A5-0E98-487A-8DD1-83DA2B045D83}" srcOrd="1" destOrd="0" presId="urn:microsoft.com/office/officeart/2005/8/layout/architecture+Icon"/>
    <dgm:cxn modelId="{E2D448E2-D412-4232-A679-DFDA783E478F}" type="presParOf" srcId="{C05DFBC6-CEC6-464B-8397-D5F9E70373AA}" destId="{538706AC-792E-4F99-8500-3E431C94E3C9}" srcOrd="1" destOrd="0" presId="urn:microsoft.com/office/officeart/2005/8/layout/architecture+Icon"/>
    <dgm:cxn modelId="{F90713E7-94C0-4917-AAF6-DB904D431E89}" type="presParOf" srcId="{C05DFBC6-CEC6-464B-8397-D5F9E70373AA}" destId="{BA405955-C6CE-47E2-AC00-FF44C2C9CFC7}" srcOrd="2" destOrd="0" presId="urn:microsoft.com/office/officeart/2005/8/layout/architecture+Icon"/>
    <dgm:cxn modelId="{089B4A26-F1B5-49EB-ADA1-67A71E9E5E32}" type="presParOf" srcId="{BA405955-C6CE-47E2-AC00-FF44C2C9CFC7}" destId="{978500E4-B844-457C-9090-E7BCBF8DC355}" srcOrd="0" destOrd="0" presId="urn:microsoft.com/office/officeart/2005/8/layout/architecture+Icon"/>
    <dgm:cxn modelId="{50B38C0D-FA5B-4EDC-B9F5-4B598A2E6AFF}" type="presParOf" srcId="{BA405955-C6CE-47E2-AC00-FF44C2C9CFC7}" destId="{6B310F38-52BC-44C6-9499-31DA83F4A535}" srcOrd="1" destOrd="0" presId="urn:microsoft.com/office/officeart/2005/8/layout/architecture+Icon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+Icon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91C2-A984-401C-BE13-E828E9352964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74BEB-FAC1-46A3-8D4B-30E3765E0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8766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 </a:t>
            </a:r>
            <a:r>
              <a:rPr lang="fr-BE" dirty="0" err="1" smtClean="0"/>
              <a:t>guess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hard to talk about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.. I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, live…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258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XNA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benefits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thanks</a:t>
            </a:r>
            <a:r>
              <a:rPr lang="fr-BE" baseline="0" dirty="0" smtClean="0"/>
              <a:t> to WP7</a:t>
            </a:r>
          </a:p>
          <a:p>
            <a:r>
              <a:rPr lang="fr-BE" baseline="0" dirty="0" err="1" smtClean="0"/>
              <a:t>Awesome</a:t>
            </a:r>
            <a:r>
              <a:rPr lang="fr-BE" baseline="0" dirty="0" smtClean="0"/>
              <a:t> 3D </a:t>
            </a:r>
            <a:r>
              <a:rPr lang="fr-BE" baseline="0" dirty="0" err="1" smtClean="0"/>
              <a:t>capabilities</a:t>
            </a:r>
            <a:endParaRPr lang="fr-BE" baseline="0" dirty="0" smtClean="0"/>
          </a:p>
          <a:p>
            <a:r>
              <a:rPr lang="fr-BE" baseline="0" dirty="0" err="1" smtClean="0"/>
              <a:t>Trused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apps</a:t>
            </a:r>
            <a:r>
              <a:rPr lang="fr-BE" baseline="0" dirty="0" smtClean="0"/>
              <a:t>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fr-BE" baseline="0" dirty="0" smtClean="0"/>
              <a:t>In browser -&gt; Keyboard on </a:t>
            </a:r>
            <a:r>
              <a:rPr lang="fr-BE" baseline="0" dirty="0" err="1" smtClean="0"/>
              <a:t>fullscreen</a:t>
            </a:r>
            <a:endParaRPr lang="fr-BE" baseline="0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fr-BE" baseline="0" dirty="0" smtClean="0"/>
              <a:t>Out of browser -&gt; </a:t>
            </a:r>
            <a:r>
              <a:rPr lang="en-US" dirty="0" smtClean="0"/>
              <a:t>access the broader file system outside of the user’s “My Documents” type areas on the disk.  </a:t>
            </a:r>
            <a:endParaRPr lang="fr-BE" dirty="0" smtClean="0"/>
          </a:p>
          <a:p>
            <a:pPr marL="628650" lvl="1" indent="-171450">
              <a:buFont typeface="Arial" pitchFamily="34" charset="0"/>
              <a:buChar char="•"/>
            </a:pPr>
            <a:endParaRPr lang="fr-BE" dirty="0" smtClean="0"/>
          </a:p>
          <a:p>
            <a:pPr marL="0" lvl="0" indent="0">
              <a:buFont typeface="Arial" pitchFamily="34" charset="0"/>
              <a:buNone/>
            </a:pPr>
            <a:r>
              <a:rPr lang="fr-BE" dirty="0" smtClean="0"/>
              <a:t>FOR RELEASE</a:t>
            </a:r>
            <a:endParaRPr lang="en-US" dirty="0" smtClean="0"/>
          </a:p>
          <a:p>
            <a:pPr marL="0" lvl="0" indent="0">
              <a:buFont typeface="Arial" pitchFamily="34" charset="0"/>
              <a:buNone/>
            </a:pPr>
            <a:r>
              <a:rPr lang="en-US" dirty="0" smtClean="0"/>
              <a:t>Vector printing </a:t>
            </a:r>
          </a:p>
          <a:p>
            <a:pPr marL="0" lvl="0" indent="0">
              <a:buFont typeface="Arial" pitchFamily="34" charset="0"/>
              <a:buNone/>
            </a:pPr>
            <a:r>
              <a:rPr lang="en-US" dirty="0" smtClean="0"/>
              <a:t>Power awareness</a:t>
            </a:r>
          </a:p>
          <a:p>
            <a:pPr marL="0" lvl="0" indent="0">
              <a:buFont typeface="Arial" pitchFamily="34" charset="0"/>
              <a:buNone/>
            </a:pPr>
            <a:r>
              <a:rPr lang="en-US" dirty="0" smtClean="0"/>
              <a:t>64-bit plugin support</a:t>
            </a:r>
          </a:p>
          <a:p>
            <a:pPr marL="0" lvl="0" indent="0">
              <a:buFont typeface="Arial" pitchFamily="34" charset="0"/>
              <a:buNone/>
            </a:pPr>
            <a:r>
              <a:rPr lang="en-US" dirty="0" err="1" smtClean="0"/>
              <a:t>PivotViewer</a:t>
            </a:r>
            <a:r>
              <a:rPr lang="en-US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501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We’re</a:t>
            </a:r>
            <a:r>
              <a:rPr lang="fr-BE" dirty="0" smtClean="0"/>
              <a:t> </a:t>
            </a:r>
            <a:r>
              <a:rPr lang="fr-BE" dirty="0" err="1" smtClean="0"/>
              <a:t>going</a:t>
            </a:r>
            <a:r>
              <a:rPr lang="fr-BE" dirty="0" smtClean="0"/>
              <a:t> to </a:t>
            </a:r>
            <a:r>
              <a:rPr lang="fr-BE" dirty="0" err="1" smtClean="0"/>
              <a:t>publish</a:t>
            </a:r>
            <a:r>
              <a:rPr lang="fr-BE" baseline="0" dirty="0" smtClean="0"/>
              <a:t> the code on </a:t>
            </a:r>
            <a:r>
              <a:rPr lang="fr-BE" baseline="0" dirty="0" err="1" smtClean="0"/>
              <a:t>github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feel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adding</a:t>
            </a:r>
            <a:r>
              <a:rPr lang="fr-BE" baseline="0" dirty="0" smtClean="0"/>
              <a:t> a new </a:t>
            </a:r>
            <a:r>
              <a:rPr lang="fr-BE" baseline="0" dirty="0" err="1" smtClean="0"/>
              <a:t>feature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having</a:t>
            </a:r>
            <a:r>
              <a:rPr lang="fr-BE" baseline="0" dirty="0" smtClean="0"/>
              <a:t> a look </a:t>
            </a:r>
            <a:r>
              <a:rPr lang="fr-BE" baseline="0" dirty="0" err="1" smtClean="0"/>
              <a:t>at</a:t>
            </a:r>
            <a:r>
              <a:rPr lang="fr-BE" baseline="0" dirty="0" smtClean="0"/>
              <a:t> the code. </a:t>
            </a:r>
          </a:p>
          <a:p>
            <a:r>
              <a:rPr lang="fr-BE" baseline="0" dirty="0" err="1" smtClean="0"/>
              <a:t>Feel</a:t>
            </a:r>
            <a:r>
              <a:rPr lang="fr-BE" baseline="0" dirty="0" smtClean="0"/>
              <a:t> free !!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4633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We’ll</a:t>
            </a:r>
            <a:r>
              <a:rPr lang="fr-BE" dirty="0" smtClean="0"/>
              <a:t> </a:t>
            </a:r>
            <a:r>
              <a:rPr lang="fr-BE" dirty="0" err="1" smtClean="0"/>
              <a:t>stay</a:t>
            </a:r>
            <a:r>
              <a:rPr lang="fr-BE" dirty="0" smtClean="0"/>
              <a:t> </a:t>
            </a:r>
            <a:r>
              <a:rPr lang="fr-BE" dirty="0" err="1" smtClean="0"/>
              <a:t>around</a:t>
            </a:r>
            <a:r>
              <a:rPr lang="fr-BE" dirty="0" smtClean="0"/>
              <a:t> for a bit </a:t>
            </a:r>
            <a:r>
              <a:rPr lang="fr-BE" dirty="0" err="1" smtClean="0"/>
              <a:t>so</a:t>
            </a:r>
            <a:r>
              <a:rPr lang="fr-BE" baseline="0" dirty="0" smtClean="0"/>
              <a:t>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feel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you’d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to talk a bit…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62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 </a:t>
            </a:r>
            <a:r>
              <a:rPr lang="fr-BE" dirty="0" err="1" smtClean="0"/>
              <a:t>guess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hard to talk about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.. I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, live…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25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 </a:t>
            </a:r>
            <a:r>
              <a:rPr lang="fr-BE" dirty="0" err="1" smtClean="0"/>
              <a:t>guess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hard to talk about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.. I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, live…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25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 </a:t>
            </a:r>
            <a:r>
              <a:rPr lang="fr-BE" dirty="0" err="1" smtClean="0"/>
              <a:t>guess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too</a:t>
            </a:r>
            <a:r>
              <a:rPr lang="fr-BE" baseline="0" dirty="0" smtClean="0"/>
              <a:t> hard to talk about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slide</a:t>
            </a:r>
            <a:r>
              <a:rPr lang="fr-BE" baseline="0" dirty="0" smtClean="0"/>
              <a:t>.. I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, live…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25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On of the first </a:t>
            </a:r>
            <a:r>
              <a:rPr lang="fr-BE" dirty="0" err="1" smtClean="0"/>
              <a:t>things</a:t>
            </a:r>
            <a:r>
              <a:rPr lang="fr-BE" dirty="0" smtClean="0"/>
              <a:t> </a:t>
            </a:r>
            <a:r>
              <a:rPr lang="fr-BE" dirty="0" err="1" smtClean="0"/>
              <a:t>we’d</a:t>
            </a:r>
            <a:r>
              <a:rPr lang="fr-BE" dirty="0" smtClean="0"/>
              <a:t> </a:t>
            </a:r>
            <a:r>
              <a:rPr lang="fr-BE" dirty="0" err="1" smtClean="0"/>
              <a:t>like</a:t>
            </a:r>
            <a:r>
              <a:rPr lang="fr-BE" dirty="0" smtClean="0"/>
              <a:t> to </a:t>
            </a:r>
            <a:r>
              <a:rPr lang="fr-BE" dirty="0" err="1" smtClean="0"/>
              <a:t>say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plan to do a </a:t>
            </a:r>
            <a:r>
              <a:rPr lang="fr-BE" baseline="0" dirty="0" err="1" smtClean="0"/>
              <a:t>demo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dangerous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create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a abstract…</a:t>
            </a:r>
          </a:p>
          <a:p>
            <a:endParaRPr lang="fr-BE" baseline="0" dirty="0" smtClean="0"/>
          </a:p>
          <a:p>
            <a:r>
              <a:rPr lang="fr-BE" baseline="0" dirty="0" smtClean="0"/>
              <a:t>[CLICK]</a:t>
            </a:r>
          </a:p>
          <a:p>
            <a:endParaRPr lang="fr-BE" baseline="0" dirty="0" smtClean="0"/>
          </a:p>
          <a:p>
            <a:r>
              <a:rPr lang="fr-BE" dirty="0" err="1" smtClean="0"/>
              <a:t>Buzzwords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kills</a:t>
            </a:r>
            <a:r>
              <a:rPr lang="fr-BE" baseline="0" dirty="0" smtClean="0"/>
              <a:t>…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almost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killed</a:t>
            </a:r>
            <a:r>
              <a:rPr lang="fr-BE" baseline="0" dirty="0" smtClean="0"/>
              <a:t> Steve </a:t>
            </a:r>
            <a:r>
              <a:rPr lang="fr-BE" baseline="0" dirty="0" err="1" smtClean="0"/>
              <a:t>because</a:t>
            </a:r>
            <a:r>
              <a:rPr lang="fr-BE" baseline="0" dirty="0" smtClean="0"/>
              <a:t> of a </a:t>
            </a:r>
            <a:r>
              <a:rPr lang="fr-BE" baseline="0" dirty="0" err="1" smtClean="0"/>
              <a:t>lack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sleep</a:t>
            </a:r>
            <a:r>
              <a:rPr lang="fr-BE" baseline="0" dirty="0" smtClean="0"/>
              <a:t>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008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The simple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you’re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choice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does</a:t>
            </a:r>
            <a:r>
              <a:rPr lang="fr-BE" baseline="0" dirty="0" smtClean="0"/>
              <a:t> not </a:t>
            </a:r>
            <a:r>
              <a:rPr lang="fr-BE" baseline="0" dirty="0" err="1" smtClean="0"/>
              <a:t>mean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make</a:t>
            </a:r>
            <a:r>
              <a:rPr lang="fr-BE" baseline="0" dirty="0" smtClean="0"/>
              <a:t> a point about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technology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The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means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made a </a:t>
            </a:r>
            <a:r>
              <a:rPr lang="fr-BE" baseline="0" dirty="0" err="1" smtClean="0"/>
              <a:t>choice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I </a:t>
            </a:r>
            <a:r>
              <a:rPr lang="fr-BE" baseline="0" dirty="0" err="1" smtClean="0"/>
              <a:t>guess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used</a:t>
            </a:r>
            <a:r>
              <a:rPr lang="fr-BE" baseline="0" dirty="0" smtClean="0"/>
              <a:t> HTML5 and </a:t>
            </a:r>
            <a:r>
              <a:rPr lang="fr-BE" baseline="0" dirty="0" err="1" smtClean="0"/>
              <a:t>Javascript</a:t>
            </a:r>
            <a:r>
              <a:rPr lang="fr-BE" baseline="0" dirty="0" smtClean="0"/>
              <a:t> and a </a:t>
            </a:r>
            <a:r>
              <a:rPr lang="fr-BE" baseline="0" dirty="0" err="1" smtClean="0"/>
              <a:t>SqlServer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well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built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iPad</a:t>
            </a:r>
            <a:r>
              <a:rPr lang="fr-BE" baseline="0" dirty="0" smtClean="0"/>
              <a:t> client </a:t>
            </a:r>
            <a:r>
              <a:rPr lang="fr-BE" baseline="0" dirty="0" err="1" smtClean="0"/>
              <a:t>consuming</a:t>
            </a:r>
            <a:r>
              <a:rPr lang="fr-BE" baseline="0" dirty="0" smtClean="0"/>
              <a:t> Ruby and </a:t>
            </a:r>
            <a:r>
              <a:rPr lang="fr-BE" baseline="0" dirty="0" err="1" smtClean="0"/>
              <a:t>MySql</a:t>
            </a:r>
            <a:r>
              <a:rPr lang="fr-BE" baseline="0" dirty="0" smtClean="0"/>
              <a:t> on the </a:t>
            </a:r>
            <a:r>
              <a:rPr lang="fr-BE" baseline="0" dirty="0" err="1" smtClean="0"/>
              <a:t>backend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probably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wouldn’t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talking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today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908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 : Web as a distributed hypermedia application whose</a:t>
            </a:r>
            <a:r>
              <a:rPr lang="en-US" baseline="0" dirty="0" smtClean="0"/>
              <a:t> linked resources communicate by exchanging representations of resource state.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Architectural</a:t>
            </a:r>
            <a:r>
              <a:rPr lang="en-US" baseline="0" dirty="0" smtClean="0"/>
              <a:t> Style : from Roy Fielding’s thesis, framework of constraints &amp; set of guiding principles</a:t>
            </a:r>
            <a:r>
              <a:rPr lang="en-GB" baseline="0" dirty="0" smtClean="0"/>
              <a:t>. Developed in // to the HTTP 1.1 protocol.</a:t>
            </a:r>
            <a:endParaRPr lang="en-US" dirty="0" smtClean="0"/>
          </a:p>
          <a:p>
            <a:r>
              <a:rPr lang="en-US" dirty="0" smtClean="0"/>
              <a:t>Resources : Fundamental</a:t>
            </a:r>
            <a:r>
              <a:rPr lang="en-US" baseline="0" dirty="0" smtClean="0"/>
              <a:t> building block on the web =&gt; “resource-oriented”.</a:t>
            </a:r>
          </a:p>
          <a:p>
            <a:r>
              <a:rPr lang="en-US" baseline="0" dirty="0" smtClean="0"/>
              <a:t>                  Abstraction of useful pieces of information (“information resource”) exposed to the web.</a:t>
            </a:r>
          </a:p>
          <a:p>
            <a:r>
              <a:rPr lang="en-US" baseline="0" dirty="0" smtClean="0"/>
              <a:t>Identifiers : URIs =&gt; Identify &amp; locate Resources. Uri *- Resource</a:t>
            </a:r>
          </a:p>
          <a:p>
            <a:r>
              <a:rPr lang="en-US" baseline="0" dirty="0" smtClean="0"/>
              <a:t>                  1 Resource can be identifier by many Uris (1 resource can be identified in different ways)</a:t>
            </a:r>
          </a:p>
          <a:p>
            <a:r>
              <a:rPr lang="en-US" baseline="0" dirty="0" smtClean="0"/>
              <a:t>Representations : Formats (transformation / view at one point in time) in which the resource is exposed for consumption to clients.</a:t>
            </a:r>
          </a:p>
          <a:p>
            <a:r>
              <a:rPr lang="en-US" baseline="0" dirty="0" smtClean="0"/>
              <a:t>	       Resource *- Representation  / Uri *- Representation</a:t>
            </a:r>
          </a:p>
          <a:p>
            <a:r>
              <a:rPr lang="en-US" baseline="0" dirty="0" smtClean="0"/>
              <a:t>Uniform interface : small number of verbs with well-defined &amp; widely accepted semantics + standard return codes, are sufficient to meet the needs of most distributed apps.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Hypermedia</a:t>
            </a:r>
            <a:r>
              <a:rPr lang="en-US" baseline="0" dirty="0" smtClean="0"/>
              <a:t> : Resources representation contains links that the client can use to progress to related resources or to make the resource transition to other states.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“workflow” is dynamic, not known in advance.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HATEOS : consequence of following the constraints &amp; principles of REST, and leveraging Hypermedia … “Hypermedia as the engine of Application State”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Richardson</a:t>
            </a:r>
            <a:r>
              <a:rPr lang="en-US" baseline="0" dirty="0" smtClean="0"/>
              <a:t> Maturity Model indicates a level of “Web-friendliness”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0 – Single URI, 1 HTTP verb (POST) =&gt; SOAP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– Multiple URIs, 1 HTTP verb (GET) =&gt; GET with side-effects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2 – Multiple URIs &amp; HTTP verbs + return codes =&gt; CRUD services / REST APIs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3 – Hypermedia / HATEOS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74BEB-FAC1-46A3-8D4B-30E3765E04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36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54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66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557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0673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9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2161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420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87624" y="4653136"/>
            <a:ext cx="7772400" cy="792087"/>
          </a:xfrm>
        </p:spPr>
        <p:txBody>
          <a:bodyPr anchor="b">
            <a:noAutofit/>
          </a:bodyPr>
          <a:lstStyle>
            <a:lvl1pPr marL="0" indent="0" algn="r">
              <a:buNone/>
              <a:defRPr sz="6600" b="1">
                <a:solidFill>
                  <a:srgbClr val="31ACE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770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7016" y="4811668"/>
            <a:ext cx="31293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smtClean="0">
                <a:solidFill>
                  <a:srgbClr val="E2161C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xmlns="" val="3283624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084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104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709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02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07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7F736D">
                <a:lumMod val="22000"/>
                <a:lumOff val="7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2896" y="6525344"/>
            <a:ext cx="2133600" cy="2111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36D"/>
                </a:solidFill>
              </a:defRPr>
            </a:lvl1pPr>
          </a:lstStyle>
          <a:p>
            <a:fld id="{18156307-8688-4F03-A7E4-E55529BF0399}" type="datetimeFigureOut">
              <a:rPr lang="en-US" smtClean="0"/>
              <a:pPr/>
              <a:t>6/22/2011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6356351"/>
            <a:ext cx="2133600" cy="168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36D"/>
                </a:solidFill>
              </a:defRPr>
            </a:lvl1pPr>
          </a:lstStyle>
          <a:p>
            <a:fld id="{0ECD6A29-C246-47C4-99F6-30C7F8B97B0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gill\Desktop\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615" y="6237312"/>
            <a:ext cx="1458057" cy="4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ill\Desktop\MIC3073_logo2011jubilee_vect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9800" y="-1683568"/>
            <a:ext cx="373794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0899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rgbClr val="7F736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rgbClr val="E2161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FCB21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31ACE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96C4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email.microsoftemail.com/lib/fef41d767d6606/m/11/BUILD+Windows.ics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edis.i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6172216" cy="1113405"/>
          </a:xfrm>
        </p:spPr>
        <p:txBody>
          <a:bodyPr/>
          <a:lstStyle/>
          <a:p>
            <a:r>
              <a:rPr lang="en-US" dirty="0"/>
              <a:t>Rewrite Twitter in an hour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050" y="6215082"/>
            <a:ext cx="6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>
                <a:solidFill>
                  <a:srgbClr val="7F736D"/>
                </a:solidFill>
              </a:rPr>
              <a:t>Steve Degosserie &amp; Georges Legros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 descr="T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857364"/>
            <a:ext cx="3714776" cy="381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6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Disclaimer</a:t>
            </a:r>
            <a:r>
              <a:rPr lang="fr-BE" dirty="0" smtClean="0"/>
              <a:t> (part2)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err="1" smtClean="0"/>
              <a:t>Technology</a:t>
            </a:r>
            <a:r>
              <a:rPr lang="fr-BE" dirty="0" smtClean="0"/>
              <a:t> </a:t>
            </a:r>
            <a:r>
              <a:rPr lang="fr-BE" dirty="0" err="1" smtClean="0"/>
              <a:t>choice</a:t>
            </a:r>
            <a:endParaRPr lang="fr-BE" dirty="0" smtClean="0"/>
          </a:p>
          <a:p>
            <a:pPr lvl="1"/>
            <a:r>
              <a:rPr lang="en-US" dirty="0"/>
              <a:t>WCF Web APIs </a:t>
            </a:r>
          </a:p>
          <a:p>
            <a:pPr lvl="1"/>
            <a:r>
              <a:rPr lang="en-US" dirty="0" smtClean="0"/>
              <a:t>Silverlight 5</a:t>
            </a:r>
          </a:p>
          <a:p>
            <a:pPr lvl="1"/>
            <a:r>
              <a:rPr lang="en-US" dirty="0" err="1" smtClean="0"/>
              <a:t>NoSQL</a:t>
            </a:r>
            <a:r>
              <a:rPr lang="en-US" dirty="0" smtClean="0"/>
              <a:t> </a:t>
            </a:r>
            <a:r>
              <a:rPr lang="en-US" dirty="0"/>
              <a:t>key-value store (</a:t>
            </a:r>
            <a:r>
              <a:rPr lang="en-US" dirty="0" err="1" smtClean="0"/>
              <a:t>Redis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8852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our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platform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Tchatty</a:t>
            </a:r>
            <a:r>
              <a:rPr lang="nl-BE" dirty="0" smtClean="0"/>
              <a:t> Birds </a:t>
            </a:r>
            <a:r>
              <a:rPr lang="nl-BE" dirty="0" err="1" smtClean="0"/>
              <a:t>Overview</a:t>
            </a:r>
            <a:endParaRPr lang="en-US" dirty="0"/>
          </a:p>
        </p:txBody>
      </p:sp>
      <p:pic>
        <p:nvPicPr>
          <p:cNvPr id="7" name="Picture 6" descr="T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57166"/>
            <a:ext cx="3643338" cy="37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5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WCF Web APIs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18884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New WCF stack for building REST services</a:t>
            </a:r>
          </a:p>
          <a:p>
            <a:r>
              <a:rPr lang="en-US" dirty="0" smtClean="0"/>
              <a:t>Current version is “Preview 4” on </a:t>
            </a:r>
            <a:r>
              <a:rPr lang="en-US" dirty="0" err="1" smtClean="0"/>
              <a:t>CodePlex</a:t>
            </a:r>
            <a:endParaRPr lang="en-US" dirty="0" smtClean="0"/>
          </a:p>
          <a:p>
            <a:r>
              <a:rPr lang="en-US" dirty="0" smtClean="0"/>
              <a:t>@</a:t>
            </a:r>
            <a:r>
              <a:rPr lang="en-US" dirty="0" err="1" smtClean="0"/>
              <a:t>gblock</a:t>
            </a:r>
            <a:r>
              <a:rPr lang="en-US" dirty="0" smtClean="0"/>
              <a:t> – PM on WCF Team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61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REST in a nutshell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as a Platform for Building Distributed Systems</a:t>
            </a:r>
          </a:p>
          <a:p>
            <a:r>
              <a:rPr lang="en-US" dirty="0" smtClean="0"/>
              <a:t>The REST “architectural style</a:t>
            </a:r>
            <a:r>
              <a:rPr lang="en-US" dirty="0" smtClean="0"/>
              <a:t>”</a:t>
            </a:r>
            <a:endParaRPr lang="en-US" dirty="0" smtClean="0"/>
          </a:p>
          <a:p>
            <a:r>
              <a:rPr lang="fr-BE" dirty="0" smtClean="0"/>
              <a:t>Resources, Identifiers, </a:t>
            </a:r>
            <a:r>
              <a:rPr lang="fr-BE" dirty="0" smtClean="0"/>
              <a:t>Representations</a:t>
            </a:r>
          </a:p>
          <a:p>
            <a:r>
              <a:rPr lang="fr-BE" dirty="0" smtClean="0"/>
              <a:t>Uniform interface</a:t>
            </a:r>
          </a:p>
          <a:p>
            <a:r>
              <a:rPr lang="fr-BE" dirty="0" smtClean="0"/>
              <a:t>Hypermedia &amp; HATEOS</a:t>
            </a:r>
          </a:p>
          <a:p>
            <a:r>
              <a:rPr lang="fr-BE" dirty="0" smtClean="0"/>
              <a:t>Richardson Maturity model</a:t>
            </a: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39643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RESTful systems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as an Application Platform</a:t>
            </a:r>
          </a:p>
          <a:p>
            <a:r>
              <a:rPr lang="en-US" dirty="0" smtClean="0"/>
              <a:t>Scalability &amp; Performance</a:t>
            </a:r>
            <a:endParaRPr lang="en-US" dirty="0" smtClean="0"/>
          </a:p>
          <a:p>
            <a:r>
              <a:rPr lang="fr-BE" dirty="0" smtClean="0"/>
              <a:t>Loose Coupling</a:t>
            </a:r>
            <a:endParaRPr lang="fr-BE" dirty="0" smtClean="0"/>
          </a:p>
          <a:p>
            <a:r>
              <a:rPr lang="fr-BE" dirty="0" smtClean="0"/>
              <a:t>Richness</a:t>
            </a:r>
          </a:p>
          <a:p>
            <a:r>
              <a:rPr lang="fr-BE" dirty="0" smtClean="0"/>
              <a:t>Evolve-ability</a:t>
            </a:r>
          </a:p>
          <a:p>
            <a:r>
              <a:rPr lang="fr-BE" dirty="0" smtClean="0"/>
              <a:t>Richardson Maturity Model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396437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REST </a:t>
            </a:r>
            <a:r>
              <a:rPr lang="fr-BE" dirty="0" smtClean="0"/>
              <a:t>Services, practically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804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“Outside-In” design guided by acceptance tests</a:t>
            </a:r>
          </a:p>
          <a:p>
            <a:r>
              <a:rPr lang="en-US" dirty="0" smtClean="0"/>
              <a:t>Resources </a:t>
            </a:r>
            <a:r>
              <a:rPr lang="en-US" dirty="0" smtClean="0"/>
              <a:t>&amp; Resource Builders</a:t>
            </a:r>
          </a:p>
          <a:p>
            <a:r>
              <a:rPr lang="en-US" dirty="0" smtClean="0"/>
              <a:t>Separation from Models &amp; Repositories</a:t>
            </a:r>
          </a:p>
          <a:p>
            <a:r>
              <a:rPr lang="en-US" dirty="0" smtClean="0"/>
              <a:t>HTTP Status Codes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491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Silverlight &amp; REST services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Browser </a:t>
            </a:r>
            <a:r>
              <a:rPr lang="en-US" dirty="0" err="1" smtClean="0"/>
              <a:t>vs</a:t>
            </a:r>
            <a:r>
              <a:rPr lang="en-US" dirty="0" smtClean="0"/>
              <a:t> Client </a:t>
            </a:r>
            <a:r>
              <a:rPr lang="en-US" dirty="0" smtClean="0"/>
              <a:t>HTTP </a:t>
            </a:r>
            <a:r>
              <a:rPr lang="en-US" dirty="0" smtClean="0"/>
              <a:t>stack caveats</a:t>
            </a:r>
            <a:endParaRPr lang="en-US" dirty="0" smtClean="0"/>
          </a:p>
          <a:p>
            <a:r>
              <a:rPr lang="en-US" dirty="0" smtClean="0"/>
              <a:t>Authentication options</a:t>
            </a:r>
            <a:endParaRPr lang="en-US" dirty="0" smtClean="0"/>
          </a:p>
          <a:p>
            <a:r>
              <a:rPr lang="en-US" dirty="0" smtClean="0"/>
              <a:t>Growing a Client </a:t>
            </a:r>
            <a:r>
              <a:rPr lang="en-US" dirty="0" smtClean="0"/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xmlns="" val="25847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Silverlight 5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Custom </a:t>
            </a:r>
            <a:r>
              <a:rPr lang="fr-BE" dirty="0" err="1" smtClean="0"/>
              <a:t>Markup</a:t>
            </a:r>
            <a:r>
              <a:rPr lang="fr-BE" dirty="0" smtClean="0"/>
              <a:t> Extensions</a:t>
            </a:r>
          </a:p>
          <a:p>
            <a:r>
              <a:rPr lang="fr-BE" dirty="0" smtClean="0"/>
              <a:t>Data </a:t>
            </a:r>
            <a:r>
              <a:rPr lang="fr-BE" dirty="0" err="1" smtClean="0"/>
              <a:t>Binding</a:t>
            </a:r>
            <a:endParaRPr lang="fr-BE" dirty="0" smtClean="0"/>
          </a:p>
          <a:p>
            <a:r>
              <a:rPr lang="fr-BE" dirty="0" err="1" smtClean="0"/>
              <a:t>SoundEffect</a:t>
            </a:r>
            <a:endParaRPr lang="fr-BE" dirty="0" smtClean="0"/>
          </a:p>
          <a:p>
            <a:r>
              <a:rPr lang="fr-BE" dirty="0" smtClean="0"/>
              <a:t>Click Count</a:t>
            </a:r>
          </a:p>
          <a:p>
            <a:r>
              <a:rPr lang="fr-BE" dirty="0" smtClean="0"/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xmlns="" val="35069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Silverlight 5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Custom </a:t>
            </a:r>
            <a:r>
              <a:rPr lang="fr-BE" dirty="0" err="1" smtClean="0"/>
              <a:t>Markup</a:t>
            </a:r>
            <a:r>
              <a:rPr lang="fr-BE" dirty="0" smtClean="0"/>
              <a:t> Extensions</a:t>
            </a:r>
          </a:p>
          <a:p>
            <a:pPr marL="0" indent="0">
              <a:buNone/>
            </a:pPr>
            <a:endParaRPr lang="fr-BE" dirty="0"/>
          </a:p>
          <a:p>
            <a:pPr lvl="1"/>
            <a:r>
              <a:rPr lang="fr-BE" dirty="0" err="1" smtClean="0"/>
              <a:t>Endless</a:t>
            </a:r>
            <a:r>
              <a:rPr lang="fr-BE" dirty="0" smtClean="0"/>
              <a:t> </a:t>
            </a:r>
            <a:r>
              <a:rPr lang="fr-BE" dirty="0" err="1" smtClean="0"/>
              <a:t>possibilities</a:t>
            </a:r>
            <a:endParaRPr lang="fr-BE" dirty="0" smtClean="0"/>
          </a:p>
          <a:p>
            <a:pPr lvl="2"/>
            <a:r>
              <a:rPr lang="fr-BE" dirty="0" smtClean="0"/>
              <a:t>Math </a:t>
            </a:r>
            <a:r>
              <a:rPr lang="fr-BE" dirty="0" err="1" smtClean="0"/>
              <a:t>operations</a:t>
            </a:r>
            <a:endParaRPr lang="fr-BE" dirty="0"/>
          </a:p>
          <a:p>
            <a:pPr lvl="2"/>
            <a:r>
              <a:rPr lang="fr-BE" dirty="0" smtClean="0"/>
              <a:t>Web Service calls</a:t>
            </a:r>
          </a:p>
          <a:p>
            <a:pPr lvl="2"/>
            <a:r>
              <a:rPr lang="fr-BE" dirty="0" smtClean="0"/>
              <a:t>Localisation</a:t>
            </a:r>
          </a:p>
          <a:p>
            <a:endParaRPr lang="fr-BE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115616" y="2348880"/>
            <a:ext cx="6768752" cy="581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7F73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E21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CB2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1AC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96C4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>
                <a:solidFill>
                  <a:srgbClr val="A31515"/>
                </a:solidFill>
              </a:rPr>
              <a:t>Binding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Status</a:t>
            </a:r>
            <a:r>
              <a:rPr lang="en-US" dirty="0" err="1">
                <a:solidFill>
                  <a:srgbClr val="0000FF"/>
                </a:solidFill>
              </a:rPr>
              <a:t>.CreatedAt</a:t>
            </a:r>
            <a:r>
              <a:rPr lang="en-US" dirty="0">
                <a:solidFill>
                  <a:srgbClr val="0000FF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 err="1">
                <a:solidFill>
                  <a:srgbClr val="FF0000"/>
                </a:solidFill>
              </a:rPr>
              <a:t>StringFormat</a:t>
            </a:r>
            <a:r>
              <a:rPr lang="en-US" dirty="0">
                <a:solidFill>
                  <a:srgbClr val="0000FF"/>
                </a:solidFill>
              </a:rPr>
              <a:t>='g'}</a:t>
            </a:r>
            <a:r>
              <a:rPr lang="en-US" dirty="0"/>
              <a:t> </a:t>
            </a:r>
            <a:endParaRPr lang="fr-BE" dirty="0" smtClean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63688" y="5044008"/>
            <a:ext cx="676875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7F73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E21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CB2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1AC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96C4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{</a:t>
            </a:r>
            <a:r>
              <a:rPr lang="en-US" dirty="0" err="1">
                <a:solidFill>
                  <a:srgbClr val="A31515"/>
                </a:solidFill>
              </a:rPr>
              <a:t>helper</a:t>
            </a:r>
            <a:r>
              <a:rPr lang="en-US" dirty="0" err="1">
                <a:solidFill>
                  <a:srgbClr val="0000FF"/>
                </a:solidFill>
              </a:rPr>
              <a:t>:</a:t>
            </a:r>
            <a:r>
              <a:rPr lang="en-US" dirty="0" err="1">
                <a:solidFill>
                  <a:srgbClr val="A31515"/>
                </a:solidFill>
              </a:rPr>
              <a:t>AppStrings</a:t>
            </a:r>
            <a:r>
              <a:rPr lang="en-US" dirty="0">
                <a:solidFill>
                  <a:srgbClr val="FF0000"/>
                </a:solidFill>
              </a:rPr>
              <a:t> Key</a:t>
            </a:r>
            <a:r>
              <a:rPr lang="en-US" dirty="0">
                <a:solidFill>
                  <a:srgbClr val="0000FF"/>
                </a:solidFill>
              </a:rPr>
              <a:t>=</a:t>
            </a:r>
            <a:r>
              <a:rPr lang="en-US" dirty="0" err="1">
                <a:solidFill>
                  <a:srgbClr val="0000FF"/>
                </a:solidFill>
              </a:rPr>
              <a:t>HomePageTitle</a:t>
            </a:r>
            <a:r>
              <a:rPr lang="en-US" dirty="0">
                <a:solidFill>
                  <a:srgbClr val="0000FF"/>
                </a:solidFill>
              </a:rPr>
              <a:t>}</a:t>
            </a:r>
            <a:r>
              <a:rPr lang="en-US" dirty="0"/>
              <a:t> 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40020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Silverlight 5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General</a:t>
            </a:r>
          </a:p>
          <a:p>
            <a:pPr lvl="1"/>
            <a:r>
              <a:rPr lang="fr-BE" dirty="0" smtClean="0"/>
              <a:t>XNA </a:t>
            </a:r>
            <a:r>
              <a:rPr lang="fr-BE" dirty="0" err="1" smtClean="0"/>
              <a:t>benefits</a:t>
            </a:r>
            <a:endParaRPr lang="fr-BE" dirty="0"/>
          </a:p>
          <a:p>
            <a:pPr lvl="1"/>
            <a:r>
              <a:rPr lang="fr-BE" dirty="0" smtClean="0"/>
              <a:t>3D</a:t>
            </a:r>
          </a:p>
          <a:p>
            <a:pPr lvl="1"/>
            <a:r>
              <a:rPr lang="fr-BE" dirty="0" err="1" smtClean="0"/>
              <a:t>Trusted</a:t>
            </a:r>
            <a:r>
              <a:rPr lang="fr-BE" dirty="0" smtClean="0"/>
              <a:t> </a:t>
            </a:r>
            <a:r>
              <a:rPr lang="fr-BE" dirty="0" err="1" smtClean="0"/>
              <a:t>apps</a:t>
            </a:r>
            <a:endParaRPr lang="fr-BE" dirty="0" smtClean="0"/>
          </a:p>
          <a:p>
            <a:pPr lvl="1"/>
            <a:r>
              <a:rPr lang="fr-BE" dirty="0" smtClean="0"/>
              <a:t>General performance (http </a:t>
            </a:r>
            <a:r>
              <a:rPr lang="fr-BE" dirty="0" err="1" smtClean="0"/>
              <a:t>stack</a:t>
            </a:r>
            <a:r>
              <a:rPr lang="fr-BE" dirty="0" smtClean="0"/>
              <a:t>)</a:t>
            </a:r>
          </a:p>
          <a:p>
            <a:pPr marL="457200" lvl="1" indent="0">
              <a:buNone/>
            </a:pP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32460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49701" y="-1755576"/>
            <a:ext cx="10102221" cy="8823659"/>
          </a:xfrm>
        </p:spPr>
      </p:pic>
      <p:sp>
        <p:nvSpPr>
          <p:cNvPr id="8" name="TextBox 7"/>
          <p:cNvSpPr txBox="1"/>
          <p:nvPr/>
        </p:nvSpPr>
        <p:spPr>
          <a:xfrm>
            <a:off x="3619259" y="6146140"/>
            <a:ext cx="512920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http://www.buildwindows.com/</a:t>
            </a:r>
            <a:endParaRPr lang="en-US" sz="2800" dirty="0">
              <a:solidFill>
                <a:schemeClr val="bg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30" name="Picture 6" descr="http://build.blob.core.windows.net/media/Default/home/sq_larg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52650" y="1772816"/>
            <a:ext cx="22098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uildwindows.com/themes/buildtheme/content/build_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52650" y="292100"/>
            <a:ext cx="24003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buildwindows.com/themes/buildtheme/content/datestam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61578"/>
            <a:ext cx="7620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52950" y="1772816"/>
            <a:ext cx="4195514" cy="936104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Register today </a:t>
            </a:r>
            <a:r>
              <a:rPr lang="nl-B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and save  $500 before August 1st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52950" y="2932213"/>
            <a:ext cx="4195514" cy="936104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Save the date: </a:t>
            </a:r>
            <a:r>
              <a:rPr lang="nl-B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watch live stream, join local events by MSDN Belux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36" name="Picture 12" descr="In 1995, Windows changed the PC. BUILD will show you that Windows 8 changes everything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81589" y="272524"/>
            <a:ext cx="1666875" cy="122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152650" y="4020716"/>
            <a:ext cx="6595814" cy="1520328"/>
          </a:xfrm>
          <a:prstGeom prst="rect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Win a ticket today at Communiday Day</a:t>
            </a:r>
            <a:r>
              <a:rPr lang="nl-BE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!</a:t>
            </a:r>
            <a:endParaRPr lang="nl-BE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Take a picture wearing the BUILD t-shirt.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Tweet or blog the picture, link to </a:t>
            </a:r>
            <a:r>
              <a:rPr lang="nl-BE" u="sng" dirty="0" smtClean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www.buildwindows.com</a:t>
            </a:r>
            <a:r>
              <a:rPr lang="nl-B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, use tag </a:t>
            </a:r>
            <a:r>
              <a:rPr lang="nl-BE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#bldwin and #comdaybe</a:t>
            </a:r>
            <a:endParaRPr lang="nl-BE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nl-BE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Wear the t-shirt and be there for the closing prize draw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Redis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GB" dirty="0" smtClean="0">
                <a:hlinkClick r:id="rId2"/>
              </a:rPr>
              <a:t>http://redis.io/</a:t>
            </a:r>
            <a:endParaRPr lang="fr-BE" dirty="0" smtClean="0"/>
          </a:p>
          <a:p>
            <a:r>
              <a:rPr lang="fr-BE" dirty="0" smtClean="0"/>
              <a:t>Swiss Army knife of Key-Value stores</a:t>
            </a:r>
          </a:p>
          <a:p>
            <a:r>
              <a:rPr lang="fr-BE" dirty="0" smtClean="0"/>
              <a:t>@antirez, sponsored by VMWare</a:t>
            </a:r>
          </a:p>
          <a:p>
            <a:r>
              <a:rPr lang="fr-BE" dirty="0" smtClean="0"/>
              <a:t>Data </a:t>
            </a:r>
            <a:r>
              <a:rPr lang="fr-BE" dirty="0" smtClean="0"/>
              <a:t>structures, </a:t>
            </a:r>
            <a:r>
              <a:rPr lang="fr-BE" dirty="0" smtClean="0"/>
              <a:t>Key </a:t>
            </a:r>
            <a:r>
              <a:rPr lang="fr-BE" dirty="0" smtClean="0"/>
              <a:t>expirations, Pub-Sub</a:t>
            </a:r>
            <a:r>
              <a:rPr lang="fr-BE" dirty="0" smtClean="0"/>
              <a:t>, </a:t>
            </a:r>
            <a:r>
              <a:rPr lang="fr-BE" dirty="0" smtClean="0"/>
              <a:t>Transactions</a:t>
            </a:r>
            <a:endParaRPr lang="fr-BE" dirty="0" smtClean="0"/>
          </a:p>
          <a:p>
            <a:r>
              <a:rPr lang="fr-BE" dirty="0" smtClean="0"/>
              <a:t>Blazingly FAST </a:t>
            </a:r>
            <a:r>
              <a:rPr lang="fr-BE" dirty="0" smtClean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xmlns="" val="17640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Contribute !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github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3116"/>
            <a:ext cx="3009904" cy="3009904"/>
          </a:xfrm>
          <a:prstGeom prst="rect">
            <a:avLst/>
          </a:prstGeom>
        </p:spPr>
      </p:pic>
      <p:pic>
        <p:nvPicPr>
          <p:cNvPr id="7" name="Picture 6" descr="github-logo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143248"/>
            <a:ext cx="3060318" cy="13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882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>
            <a:noAutofit/>
          </a:bodyPr>
          <a:lstStyle/>
          <a:p>
            <a:r>
              <a:rPr lang="fr-BE" sz="9600" dirty="0" smtClean="0"/>
              <a:t>Q&amp;A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33285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Need graphics?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110005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619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subtitles are allowed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Show us what you’ve got!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420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GB" b="1" dirty="0" smtClean="0">
                <a:latin typeface="+mn-lt"/>
                <a:hlinkClick r:id="rId3"/>
              </a:rPr>
              <a:t>http://www.dotnethub.be/</a:t>
            </a:r>
            <a:endParaRPr lang="en-US" b="1" dirty="0">
              <a:latin typeface="+mn-lt"/>
            </a:endParaRPr>
          </a:p>
        </p:txBody>
      </p:sp>
      <p:pic>
        <p:nvPicPr>
          <p:cNvPr id="8" name="Picture 7" descr="DNH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2214554"/>
            <a:ext cx="66198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3174" y="642918"/>
            <a:ext cx="4457704" cy="6847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Steve </a:t>
            </a:r>
            <a:r>
              <a:rPr lang="en-US" dirty="0" err="1" smtClean="0"/>
              <a:t>Degosserie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500306"/>
            <a:ext cx="5200664" cy="50063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Independent Software Consultant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3286124"/>
            <a:ext cx="2755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>
                <a:solidFill>
                  <a:srgbClr val="7F736D"/>
                </a:solidFill>
              </a:rPr>
              <a:t>http</a:t>
            </a:r>
            <a:r>
              <a:rPr lang="nl-BE" sz="2400" dirty="0">
                <a:solidFill>
                  <a:srgbClr val="7F736D"/>
                </a:solidFill>
              </a:rPr>
              <a:t>://blog.yoot.be</a:t>
            </a:r>
            <a:r>
              <a:rPr lang="nl-BE" sz="2400" dirty="0" smtClean="0">
                <a:solidFill>
                  <a:srgbClr val="7F736D"/>
                </a:solidFill>
              </a:rPr>
              <a:t>/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42910" y="3286124"/>
            <a:ext cx="207170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smtClean="0">
                <a:solidFill>
                  <a:srgbClr val="7F736D"/>
                </a:solidFill>
              </a:rPr>
              <a:t>@stiiifff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Y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2571744"/>
            <a:ext cx="2643206" cy="1100465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928662" y="3929066"/>
            <a:ext cx="3500462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smtClean="0">
                <a:solidFill>
                  <a:srgbClr val="7F736D"/>
                </a:solidFill>
              </a:rPr>
              <a:t>github.com/stiiifff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357422" y="5072074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smtClean="0">
                <a:solidFill>
                  <a:srgbClr val="7F736D"/>
                </a:solidFill>
              </a:rPr>
              <a:t>DDD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643174" y="5643578"/>
            <a:ext cx="71438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smtClean="0">
                <a:solidFill>
                  <a:srgbClr val="7F736D"/>
                </a:solidFill>
              </a:rPr>
              <a:t>SOA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86116" y="5286388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857620" y="5715016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BDD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643306" y="4786322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.Net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4643438" y="5214950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Ruby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357818" y="5715016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Rails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5214942" y="4786322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smtClean="0">
                <a:solidFill>
                  <a:srgbClr val="7F736D"/>
                </a:solidFill>
              </a:rPr>
              <a:t>iOS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88" y="276226"/>
            <a:ext cx="1922683" cy="213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C:\Users\Georges\AppData\Local\Temp\24383_385113348098_576438098_4037465_997393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129" y="282979"/>
            <a:ext cx="2011600" cy="21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94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20729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6050" y="642918"/>
            <a:ext cx="3600448" cy="6847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Georges </a:t>
            </a:r>
            <a:r>
              <a:rPr lang="en-US" dirty="0" err="1" smtClean="0"/>
              <a:t>Legros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19" y="2492896"/>
            <a:ext cx="6263365" cy="5715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Freelance User Experience Expert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4395" y="4149080"/>
            <a:ext cx="619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400" dirty="0" smtClean="0">
                <a:solidFill>
                  <a:srgbClr val="7F736D"/>
                </a:solidFill>
              </a:rPr>
              <a:t>http</a:t>
            </a:r>
            <a:r>
              <a:rPr lang="nl-BE" sz="2400" dirty="0">
                <a:solidFill>
                  <a:srgbClr val="7F736D"/>
                </a:solidFill>
              </a:rPr>
              <a:t>://blogs.developpeur.org/DjoDjo/</a:t>
            </a:r>
          </a:p>
        </p:txBody>
      </p:sp>
      <p:pic>
        <p:nvPicPr>
          <p:cNvPr id="1028" name="Picture 4" descr="C:\Users\Georges\Lifecycle\Logo\Final\lifecycle_web_spac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49475"/>
            <a:ext cx="3355555" cy="167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07504" y="3586667"/>
            <a:ext cx="4786346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smtClean="0">
                <a:solidFill>
                  <a:srgbClr val="7F736D"/>
                </a:solidFill>
              </a:rPr>
              <a:t>@georgeslegros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4" descr="http://www.lesmiss.fr/images/actualite/georges-clooney-trop-trash-pour-la-politique-12996867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022"/>
            <a:ext cx="2000264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a1.twimg.com/profile_images/911178688/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098"/>
            <a:ext cx="2000264" cy="218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2123728" y="5072074"/>
            <a:ext cx="1019512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smtClean="0">
                <a:solidFill>
                  <a:srgbClr val="7F736D"/>
                </a:solidFill>
              </a:rPr>
              <a:t>HTML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475656" y="5643578"/>
            <a:ext cx="1881898" cy="5000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dirty="0" err="1" smtClean="0">
                <a:solidFill>
                  <a:srgbClr val="7F736D"/>
                </a:solidFill>
              </a:rPr>
              <a:t>Winfows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251184" y="5214950"/>
            <a:ext cx="1428760" cy="571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Asp.Net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607587" y="5786454"/>
            <a:ext cx="1750231" cy="81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Mobility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643306" y="4786322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.Net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214942" y="5276888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357818" y="5715016"/>
            <a:ext cx="2382534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kumimoji="0" lang="nl-B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36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214942" y="4786322"/>
            <a:ext cx="785818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lvl="0" algn="ctr">
              <a:spcBef>
                <a:spcPct val="20000"/>
              </a:spcBef>
            </a:pPr>
            <a:r>
              <a:rPr lang="nl-BE" sz="3600" noProof="0" dirty="0" smtClean="0">
                <a:solidFill>
                  <a:srgbClr val="7F736D"/>
                </a:solidFill>
              </a:rPr>
              <a:t>PHP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F736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16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20556 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Introduction</a:t>
            </a:r>
            <a:endParaRPr lang="nl-BE" dirty="0" smtClean="0"/>
          </a:p>
          <a:p>
            <a:r>
              <a:rPr lang="nl-BE" dirty="0" smtClean="0"/>
              <a:t>Disclaimer</a:t>
            </a:r>
          </a:p>
          <a:p>
            <a:r>
              <a:rPr lang="nl-BE" dirty="0" err="1" smtClean="0"/>
              <a:t>Tchatty</a:t>
            </a:r>
            <a:r>
              <a:rPr lang="nl-BE" dirty="0" smtClean="0"/>
              <a:t> Birds – Demo</a:t>
            </a:r>
          </a:p>
          <a:p>
            <a:r>
              <a:rPr lang="nl-BE" dirty="0" smtClean="0"/>
              <a:t>REST &amp; WCF </a:t>
            </a:r>
            <a:r>
              <a:rPr lang="nl-BE" dirty="0" smtClean="0"/>
              <a:t>Web APIs</a:t>
            </a:r>
          </a:p>
          <a:p>
            <a:r>
              <a:rPr lang="fr-BE" dirty="0" smtClean="0"/>
              <a:t>Silverlight 5</a:t>
            </a:r>
          </a:p>
          <a:p>
            <a:r>
              <a:rPr lang="fr-BE" dirty="0" smtClean="0"/>
              <a:t>NoSQL &amp; Redis</a:t>
            </a:r>
            <a:endParaRPr lang="fr-BE" dirty="0" smtClean="0"/>
          </a:p>
          <a:p>
            <a:r>
              <a:rPr lang="fr-BE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xmlns="" val="10258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</a:t>
            </a:r>
            <a:r>
              <a:rPr lang="nl-BE" dirty="0" smtClean="0"/>
              <a:t>(part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/>
              <a:t>Tired</a:t>
            </a:r>
            <a:r>
              <a:rPr lang="nl-BE" dirty="0"/>
              <a:t> of Northwind / </a:t>
            </a:r>
            <a:r>
              <a:rPr lang="nl-BE" dirty="0" err="1" smtClean="0"/>
              <a:t>AdventureWorks</a:t>
            </a:r>
            <a:endParaRPr lang="nl-BE" dirty="0" smtClean="0"/>
          </a:p>
          <a:p>
            <a:pPr lvl="1"/>
            <a:r>
              <a:rPr lang="fr-BE" dirty="0"/>
              <a:t>"Customer", "</a:t>
            </a:r>
            <a:r>
              <a:rPr lang="fr-BE" dirty="0" err="1"/>
              <a:t>Order</a:t>
            </a:r>
            <a:r>
              <a:rPr lang="fr-BE" dirty="0"/>
              <a:t>", "</a:t>
            </a:r>
            <a:r>
              <a:rPr lang="fr-BE" dirty="0" smtClean="0"/>
              <a:t>Product"	</a:t>
            </a:r>
          </a:p>
          <a:p>
            <a:pPr lvl="1"/>
            <a:endParaRPr lang="fr-BE" dirty="0"/>
          </a:p>
          <a:p>
            <a:r>
              <a:rPr lang="fr-BE" dirty="0" smtClean="0"/>
              <a:t>Learning by </a:t>
            </a:r>
            <a:r>
              <a:rPr lang="fr-BE" dirty="0" err="1" smtClean="0"/>
              <a:t>doing</a:t>
            </a:r>
            <a:endParaRPr lang="fr-BE" dirty="0" smtClean="0"/>
          </a:p>
          <a:p>
            <a:pPr lvl="1"/>
            <a:r>
              <a:rPr lang="fr-BE" dirty="0" smtClean="0"/>
              <a:t>1. </a:t>
            </a:r>
            <a:r>
              <a:rPr lang="en-US" dirty="0" smtClean="0"/>
              <a:t>Pick </a:t>
            </a:r>
            <a:r>
              <a:rPr lang="en-US" dirty="0"/>
              <a:t>up a well known website / app</a:t>
            </a:r>
          </a:p>
          <a:p>
            <a:pPr lvl="1"/>
            <a:r>
              <a:rPr lang="en-US" dirty="0" smtClean="0"/>
              <a:t>2. Pick </a:t>
            </a:r>
            <a:r>
              <a:rPr lang="en-US" dirty="0"/>
              <a:t>up a bunch of techno we're </a:t>
            </a:r>
            <a:r>
              <a:rPr lang="en-US" dirty="0" smtClean="0"/>
              <a:t>interested </a:t>
            </a:r>
            <a:r>
              <a:rPr lang="en-US" dirty="0"/>
              <a:t>in</a:t>
            </a:r>
          </a:p>
          <a:p>
            <a:pPr lvl="1"/>
            <a:r>
              <a:rPr lang="en-US" dirty="0" smtClean="0"/>
              <a:t>3. </a:t>
            </a:r>
            <a:r>
              <a:rPr lang="en-US" dirty="0"/>
              <a:t>Rewrite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xmlns="" val="263301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 (part 2)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What the session IS </a:t>
            </a:r>
            <a:r>
              <a:rPr lang="en-US" b="1" u="sng" dirty="0"/>
              <a:t>NOT</a:t>
            </a:r>
          </a:p>
          <a:p>
            <a:pPr lvl="1"/>
            <a:r>
              <a:rPr lang="en-US" dirty="0" smtClean="0"/>
              <a:t>Deep </a:t>
            </a:r>
            <a:r>
              <a:rPr lang="en-US" dirty="0"/>
              <a:t>dive / full theory on SL5 - REST -</a:t>
            </a:r>
            <a:r>
              <a:rPr lang="en-US" dirty="0" err="1"/>
              <a:t>Redis</a:t>
            </a:r>
            <a:r>
              <a:rPr lang="en-US" dirty="0"/>
              <a:t> (</a:t>
            </a:r>
            <a:r>
              <a:rPr lang="en-US" dirty="0" err="1"/>
              <a:t>noSql</a:t>
            </a:r>
            <a:r>
              <a:rPr lang="en-US" dirty="0"/>
              <a:t>)</a:t>
            </a:r>
          </a:p>
          <a:p>
            <a:r>
              <a:rPr lang="en-US" dirty="0" smtClean="0"/>
              <a:t>What </a:t>
            </a:r>
            <a:r>
              <a:rPr lang="en-US" dirty="0"/>
              <a:t>the session IS</a:t>
            </a:r>
          </a:p>
          <a:p>
            <a:pPr lvl="1"/>
            <a:r>
              <a:rPr lang="en-US" dirty="0" smtClean="0"/>
              <a:t>Learning </a:t>
            </a:r>
            <a:r>
              <a:rPr lang="en-US" dirty="0"/>
              <a:t>experiment</a:t>
            </a:r>
          </a:p>
          <a:p>
            <a:pPr lvl="1"/>
            <a:r>
              <a:rPr lang="en-US" dirty="0" smtClean="0"/>
              <a:t>Feedback </a:t>
            </a:r>
            <a:r>
              <a:rPr lang="en-US" dirty="0"/>
              <a:t>session on usage of these </a:t>
            </a:r>
            <a:r>
              <a:rPr lang="en-US" dirty="0" err="1"/>
              <a:t>technos</a:t>
            </a:r>
            <a:r>
              <a:rPr lang="en-US" dirty="0"/>
              <a:t> (what did we learn &amp; we think is valuable to share)</a:t>
            </a:r>
          </a:p>
          <a:p>
            <a:pPr lvl="2"/>
            <a:r>
              <a:rPr lang="en-US" dirty="0" smtClean="0"/>
              <a:t>Code </a:t>
            </a:r>
            <a:r>
              <a:rPr lang="en-US" dirty="0"/>
              <a:t>highlight</a:t>
            </a:r>
          </a:p>
          <a:p>
            <a:pPr lvl="2"/>
            <a:r>
              <a:rPr lang="en-US" dirty="0" smtClean="0"/>
              <a:t>Quick </a:t>
            </a:r>
            <a:r>
              <a:rPr lang="en-US" dirty="0"/>
              <a:t>overview</a:t>
            </a:r>
          </a:p>
          <a:p>
            <a:pPr lvl="2"/>
            <a:r>
              <a:rPr lang="en-US" dirty="0" smtClean="0"/>
              <a:t>Architecture </a:t>
            </a:r>
            <a:r>
              <a:rPr lang="en-US" dirty="0"/>
              <a:t>/ Design</a:t>
            </a:r>
          </a:p>
        </p:txBody>
      </p:sp>
    </p:spTree>
    <p:extLst>
      <p:ext uri="{BB962C8B-B14F-4D97-AF65-F5344CB8AC3E}">
        <p14:creationId xmlns:p14="http://schemas.microsoft.com/office/powerpoint/2010/main" xmlns="" val="39711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Disclaimer</a:t>
            </a:r>
            <a:r>
              <a:rPr lang="fr-BE" dirty="0" smtClean="0"/>
              <a:t> (part1)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Come join us for this fun session during which we'll rewrite the famous micro-blogging service using cool technologies such as Silverlight 5, the WCF Web APIs &amp; a </a:t>
            </a:r>
            <a:r>
              <a:rPr lang="en-US" dirty="0" err="1"/>
              <a:t>NoSQL</a:t>
            </a:r>
            <a:r>
              <a:rPr lang="en-US" dirty="0"/>
              <a:t> key-value store (</a:t>
            </a:r>
            <a:r>
              <a:rPr lang="en-US" dirty="0" err="1"/>
              <a:t>Redis</a:t>
            </a:r>
            <a:r>
              <a:rPr lang="en-US" dirty="0"/>
              <a:t>). We'll also briefly discuss about the REST architectural style and how to leverage it to make your websites scale.</a:t>
            </a:r>
            <a:endParaRPr lang="fr-BE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922944" y="3243456"/>
            <a:ext cx="25202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7F73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E21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CB2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1AC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96C4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Silverlight 5</a:t>
            </a:r>
            <a:endParaRPr lang="fr-BE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6419" y="3845808"/>
            <a:ext cx="6007549" cy="6067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7F73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E21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CB2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1AC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96C4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err="1" smtClean="0"/>
              <a:t>NoSQL</a:t>
            </a:r>
            <a:r>
              <a:rPr lang="en-US" dirty="0" smtClean="0"/>
              <a:t> key-value store (</a:t>
            </a:r>
            <a:r>
              <a:rPr lang="en-US" dirty="0" err="1" smtClean="0"/>
              <a:t>Redis</a:t>
            </a:r>
            <a:r>
              <a:rPr lang="en-US" dirty="0" smtClean="0"/>
              <a:t>)</a:t>
            </a:r>
            <a:endParaRPr lang="fr-BE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5004813" y="3243455"/>
            <a:ext cx="30235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7F73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E21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CB2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1AC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96C4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WCF Web APIs</a:t>
            </a:r>
            <a:endParaRPr lang="fr-BE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5076056" y="4399266"/>
            <a:ext cx="3528392" cy="6067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7F73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E21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CB2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1AC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96C4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REST architectural</a:t>
            </a:r>
            <a:endParaRPr lang="fr-BE" dirty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56420" y="5490944"/>
            <a:ext cx="3096344" cy="591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rgbClr val="7F736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E2161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FCB21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31ACE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rgbClr val="96C4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websites scale.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3183084" y="3068960"/>
            <a:ext cx="5421364" cy="2077343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6600" dirty="0" smtClean="0">
                <a:solidFill>
                  <a:schemeClr val="bg1"/>
                </a:solidFill>
              </a:rPr>
              <a:t>BUZZWORDS KILLS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99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-0.13941 -0.22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12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48038 -0.14097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28" y="-70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9259E-6 L 0.0191 -0.1365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" y="-68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48437 -0.133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19" y="-66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0.02083 -0.2178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Community Day 2011">
  <a:themeElements>
    <a:clrScheme name="Community Day 2011">
      <a:dk1>
        <a:sysClr val="windowText" lastClr="000000"/>
      </a:dk1>
      <a:lt1>
        <a:sysClr val="window" lastClr="FFFFFF"/>
      </a:lt1>
      <a:dk2>
        <a:srgbClr val="969696"/>
      </a:dk2>
      <a:lt2>
        <a:srgbClr val="EEECE1"/>
      </a:lt2>
      <a:accent1>
        <a:srgbClr val="FCB219"/>
      </a:accent1>
      <a:accent2>
        <a:srgbClr val="E71F28"/>
      </a:accent2>
      <a:accent3>
        <a:srgbClr val="96C459"/>
      </a:accent3>
      <a:accent4>
        <a:srgbClr val="3AB8F1"/>
      </a:accent4>
      <a:accent5>
        <a:srgbClr val="969696"/>
      </a:accent5>
      <a:accent6>
        <a:srgbClr val="A8AAAD"/>
      </a:accent6>
      <a:hlink>
        <a:srgbClr val="969696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Community Day 2011</Template>
  <TotalTime>285</TotalTime>
  <Words>1005</Words>
  <Application>Microsoft Office PowerPoint</Application>
  <PresentationFormat>On-screen Show (4:3)</PresentationFormat>
  <Paragraphs>201</Paragraphs>
  <Slides>24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Community Day 2011</vt:lpstr>
      <vt:lpstr>Rewrite Twitter in an hour</vt:lpstr>
      <vt:lpstr>Slide 2</vt:lpstr>
      <vt:lpstr>http://www.dotnethub.be/</vt:lpstr>
      <vt:lpstr>Steve Degosserie</vt:lpstr>
      <vt:lpstr>Georges Legros</vt:lpstr>
      <vt:lpstr>Agenda</vt:lpstr>
      <vt:lpstr>Introduction (part 1)</vt:lpstr>
      <vt:lpstr>Introduction (part 2)</vt:lpstr>
      <vt:lpstr>Disclaimer (part1)</vt:lpstr>
      <vt:lpstr>Disclaimer (part2)</vt:lpstr>
      <vt:lpstr>Tchatty Birds Overview</vt:lpstr>
      <vt:lpstr>WCF Web APIs</vt:lpstr>
      <vt:lpstr>REST in a nutshell</vt:lpstr>
      <vt:lpstr>RESTful systems</vt:lpstr>
      <vt:lpstr>REST Services, practically</vt:lpstr>
      <vt:lpstr>Silverlight &amp; REST services</vt:lpstr>
      <vt:lpstr>Silverlight 5</vt:lpstr>
      <vt:lpstr>Silverlight 5</vt:lpstr>
      <vt:lpstr>Silverlight 5</vt:lpstr>
      <vt:lpstr>Redis</vt:lpstr>
      <vt:lpstr>Contribute !</vt:lpstr>
      <vt:lpstr>Q&amp;A</vt:lpstr>
      <vt:lpstr>Need graphics?</vt:lpstr>
      <vt:lpstr>Show us what you’ve got!</vt:lpstr>
    </vt:vector>
  </TitlesOfParts>
  <Company>Shift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Rewrite Twitter in an hour</dc:title>
  <dc:creator>Georges Legros</dc:creator>
  <cp:lastModifiedBy>Steve Degosserie</cp:lastModifiedBy>
  <cp:revision>46</cp:revision>
  <dcterms:created xsi:type="dcterms:W3CDTF">2011-06-20T19:46:29Z</dcterms:created>
  <dcterms:modified xsi:type="dcterms:W3CDTF">2011-06-22T22:04:12Z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Rewrite Twitter in an hour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