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1"/>
  </p:sldMasterIdLst>
  <p:notesMasterIdLst>
    <p:notesMasterId r:id="rId39"/>
  </p:notesMasterIdLst>
  <p:sldIdLst>
    <p:sldId id="434" r:id="rId2"/>
    <p:sldId id="332" r:id="rId3"/>
    <p:sldId id="300" r:id="rId4"/>
    <p:sldId id="297" r:id="rId5"/>
    <p:sldId id="296" r:id="rId6"/>
    <p:sldId id="299" r:id="rId7"/>
    <p:sldId id="302" r:id="rId8"/>
    <p:sldId id="295" r:id="rId9"/>
    <p:sldId id="306" r:id="rId10"/>
    <p:sldId id="307" r:id="rId11"/>
    <p:sldId id="334" r:id="rId12"/>
    <p:sldId id="376" r:id="rId13"/>
    <p:sldId id="336" r:id="rId14"/>
    <p:sldId id="338" r:id="rId15"/>
    <p:sldId id="377" r:id="rId16"/>
    <p:sldId id="380" r:id="rId17"/>
    <p:sldId id="383" r:id="rId18"/>
    <p:sldId id="384" r:id="rId19"/>
    <p:sldId id="410" r:id="rId20"/>
    <p:sldId id="427" r:id="rId21"/>
    <p:sldId id="429" r:id="rId22"/>
    <p:sldId id="428" r:id="rId23"/>
    <p:sldId id="431" r:id="rId24"/>
    <p:sldId id="432" r:id="rId25"/>
    <p:sldId id="433" r:id="rId26"/>
    <p:sldId id="311" r:id="rId27"/>
    <p:sldId id="346" r:id="rId28"/>
    <p:sldId id="425" r:id="rId29"/>
    <p:sldId id="435" r:id="rId30"/>
    <p:sldId id="426" r:id="rId31"/>
    <p:sldId id="351" r:id="rId32"/>
    <p:sldId id="353" r:id="rId33"/>
    <p:sldId id="354" r:id="rId34"/>
    <p:sldId id="404" r:id="rId35"/>
    <p:sldId id="405" r:id="rId36"/>
    <p:sldId id="424" r:id="rId37"/>
    <p:sldId id="269" r:id="rId38"/>
  </p:sldIdLst>
  <p:sldSz cx="9144000" cy="6858000" type="screen4x3"/>
  <p:notesSz cx="6858000" cy="9144000"/>
  <p:embeddedFontLst>
    <p:embeddedFont>
      <p:font typeface="Segoe UI" pitchFamily="34" charset="0"/>
      <p:regular r:id="rId40"/>
      <p:bold r:id="rId41"/>
      <p:italic r:id="rId42"/>
      <p:boldItalic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Kunstler Script" pitchFamily="66" charset="0"/>
      <p:regular r:id="rId48"/>
    </p:embeddedFont>
    <p:embeddedFont>
      <p:font typeface="Consolas" pitchFamily="49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32ACF64F-CE7D-4FBC-AE3F-F08FC57DAA61}">
          <p14:sldIdLst>
            <p14:sldId id="434"/>
            <p14:sldId id="332"/>
          </p14:sldIdLst>
        </p14:section>
        <p14:section name="Problem Statement (15m)" id="{2C16BAC7-2B4F-44C2-B8B4-33A0C2D37488}">
          <p14:sldIdLst>
            <p14:sldId id="300"/>
            <p14:sldId id="297"/>
            <p14:sldId id="296"/>
            <p14:sldId id="299"/>
            <p14:sldId id="302"/>
            <p14:sldId id="295"/>
            <p14:sldId id="306"/>
            <p14:sldId id="307"/>
            <p14:sldId id="334"/>
            <p14:sldId id="376"/>
            <p14:sldId id="336"/>
            <p14:sldId id="338"/>
          </p14:sldIdLst>
        </p14:section>
        <p14:section name="Live Demo 1" id="{44026B23-3447-4BD4-A3F4-E789E178C8F3}">
          <p14:sldIdLst>
            <p14:sldId id="377"/>
          </p14:sldIdLst>
        </p14:section>
        <p14:section name="What is AOP? (15m)" id="{8CBF62D5-D362-4F8A-BD54-DCB89004AD38}">
          <p14:sldIdLst>
            <p14:sldId id="380"/>
            <p14:sldId id="383"/>
            <p14:sldId id="384"/>
            <p14:sldId id="410"/>
            <p14:sldId id="427"/>
            <p14:sldId id="429"/>
            <p14:sldId id="428"/>
            <p14:sldId id="431"/>
            <p14:sldId id="432"/>
            <p14:sldId id="433"/>
          </p14:sldIdLst>
        </p14:section>
        <p14:section name="Comparing Aspect Frameworks" id="{4DA18210-020D-4B96-9DCC-2EE406428BDA}">
          <p14:sldIdLst>
            <p14:sldId id="311"/>
            <p14:sldId id="346"/>
            <p14:sldId id="425"/>
            <p14:sldId id="435"/>
            <p14:sldId id="426"/>
            <p14:sldId id="351"/>
            <p14:sldId id="353"/>
          </p14:sldIdLst>
        </p14:section>
        <p14:section name="Summary" id="{DF3EDECF-F455-4FBB-83C1-5B0B9B10B3B0}">
          <p14:sldIdLst>
            <p14:sldId id="354"/>
            <p14:sldId id="404"/>
            <p14:sldId id="405"/>
            <p14:sldId id="424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4E67C8"/>
    <a:srgbClr val="000B22"/>
    <a:srgbClr val="00040C"/>
    <a:srgbClr val="171F3D"/>
    <a:srgbClr val="101732"/>
    <a:srgbClr val="00C800"/>
    <a:srgbClr val="07F9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9" autoAdjust="0"/>
    <p:restoredTop sz="86057" autoAdjust="0"/>
  </p:normalViewPr>
  <p:slideViewPr>
    <p:cSldViewPr>
      <p:cViewPr varScale="1">
        <p:scale>
          <a:sx n="78" d="100"/>
          <a:sy n="7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20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0AE77-E893-46E7-B2AD-3D2BDEC5EAAA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A1E07411-9BBF-4F1A-83A1-E8C6B0537981}">
      <dgm:prSet phldrT="[Text]" custT="1"/>
      <dgm:spPr/>
      <dgm:t>
        <a:bodyPr/>
        <a:lstStyle/>
        <a:p>
          <a:r>
            <a:rPr lang="en-US" sz="1050" dirty="0" smtClean="0"/>
            <a:t>1997</a:t>
          </a:r>
          <a:endParaRPr lang="en-US" sz="1050" dirty="0"/>
        </a:p>
      </dgm:t>
    </dgm:pt>
    <dgm:pt modelId="{F897DB24-CD8D-4622-B1F6-A9CCA3616488}" type="parTrans" cxnId="{B3AB09A2-3003-4341-ACFF-4495DE773970}">
      <dgm:prSet/>
      <dgm:spPr/>
      <dgm:t>
        <a:bodyPr/>
        <a:lstStyle/>
        <a:p>
          <a:endParaRPr lang="en-US" sz="2000"/>
        </a:p>
      </dgm:t>
    </dgm:pt>
    <dgm:pt modelId="{9363FA07-4928-4977-88C5-3E83D86617D2}" type="sibTrans" cxnId="{B3AB09A2-3003-4341-ACFF-4495DE773970}">
      <dgm:prSet/>
      <dgm:spPr/>
      <dgm:t>
        <a:bodyPr/>
        <a:lstStyle/>
        <a:p>
          <a:endParaRPr lang="en-US" sz="2000"/>
        </a:p>
      </dgm:t>
    </dgm:pt>
    <dgm:pt modelId="{4FE04242-FD2D-45F6-BA63-5EBD64BD085A}">
      <dgm:prSet phldrT="[Text]" custT="1"/>
      <dgm:spPr/>
      <dgm:t>
        <a:bodyPr/>
        <a:lstStyle/>
        <a:p>
          <a:r>
            <a:rPr lang="en-US" sz="1050" smtClean="0"/>
            <a:t>2003</a:t>
          </a:r>
          <a:endParaRPr lang="en-US" sz="1050" dirty="0"/>
        </a:p>
      </dgm:t>
    </dgm:pt>
    <dgm:pt modelId="{649D0A7E-E88D-4FFD-B81A-26D20C5207B4}" type="parTrans" cxnId="{9630CF65-652D-4517-BCE0-E08918CE7A13}">
      <dgm:prSet/>
      <dgm:spPr/>
      <dgm:t>
        <a:bodyPr/>
        <a:lstStyle/>
        <a:p>
          <a:endParaRPr lang="en-US" sz="2000"/>
        </a:p>
      </dgm:t>
    </dgm:pt>
    <dgm:pt modelId="{58C31789-D21F-4B40-8A43-CFC0362B7B75}" type="sibTrans" cxnId="{9630CF65-652D-4517-BCE0-E08918CE7A13}">
      <dgm:prSet/>
      <dgm:spPr/>
      <dgm:t>
        <a:bodyPr/>
        <a:lstStyle/>
        <a:p>
          <a:endParaRPr lang="en-US" sz="2000"/>
        </a:p>
      </dgm:t>
    </dgm:pt>
    <dgm:pt modelId="{88E74CED-C86B-417A-9095-B679B840B64E}">
      <dgm:prSet phldrT="[Text]" custT="1"/>
      <dgm:spPr/>
      <dgm:t>
        <a:bodyPr/>
        <a:lstStyle/>
        <a:p>
          <a:r>
            <a:rPr lang="en-US" sz="1050" dirty="0" smtClean="0"/>
            <a:t>2007-2008</a:t>
          </a:r>
          <a:endParaRPr lang="en-US" sz="1050" dirty="0"/>
        </a:p>
      </dgm:t>
    </dgm:pt>
    <dgm:pt modelId="{EBE490DE-DDB0-4A7B-8C07-4AFA1643D9E9}" type="parTrans" cxnId="{E38AC4DC-1A72-4E02-9B8F-C4B1FB914470}">
      <dgm:prSet/>
      <dgm:spPr/>
      <dgm:t>
        <a:bodyPr/>
        <a:lstStyle/>
        <a:p>
          <a:endParaRPr lang="en-US" sz="2000"/>
        </a:p>
      </dgm:t>
    </dgm:pt>
    <dgm:pt modelId="{9D7F827D-703B-43F0-BC55-65ADEBE4A28B}" type="sibTrans" cxnId="{E38AC4DC-1A72-4E02-9B8F-C4B1FB914470}">
      <dgm:prSet/>
      <dgm:spPr/>
      <dgm:t>
        <a:bodyPr/>
        <a:lstStyle/>
        <a:p>
          <a:endParaRPr lang="en-US" sz="2000"/>
        </a:p>
      </dgm:t>
    </dgm:pt>
    <dgm:pt modelId="{B188FB25-55DC-40D4-B047-EE9A0C1706D7}">
      <dgm:prSet phldrT="[Text]" custT="1"/>
      <dgm:spPr/>
      <dgm:t>
        <a:bodyPr/>
        <a:lstStyle/>
        <a:p>
          <a:r>
            <a:rPr lang="en-US" sz="1050" dirty="0" smtClean="0"/>
            <a:t>2010</a:t>
          </a:r>
          <a:endParaRPr lang="en-US" sz="1050" dirty="0"/>
        </a:p>
      </dgm:t>
    </dgm:pt>
    <dgm:pt modelId="{F07E4AB3-E285-455A-9F8F-99629B970E29}" type="parTrans" cxnId="{58693C07-3FAD-49B1-A995-6799F1655842}">
      <dgm:prSet/>
      <dgm:spPr/>
      <dgm:t>
        <a:bodyPr/>
        <a:lstStyle/>
        <a:p>
          <a:endParaRPr lang="en-US" sz="2000"/>
        </a:p>
      </dgm:t>
    </dgm:pt>
    <dgm:pt modelId="{AEB90652-5AB5-4CB2-A5D5-5BEF6DCB6F5F}" type="sibTrans" cxnId="{58693C07-3FAD-49B1-A995-6799F1655842}">
      <dgm:prSet/>
      <dgm:spPr/>
      <dgm:t>
        <a:bodyPr/>
        <a:lstStyle/>
        <a:p>
          <a:endParaRPr lang="en-US" sz="2000"/>
        </a:p>
      </dgm:t>
    </dgm:pt>
    <dgm:pt modelId="{85DE2708-61BD-4F4C-AE87-524FB96FBF71}">
      <dgm:prSet phldrT="[Text]" custT="1"/>
      <dgm:spPr/>
      <dgm:t>
        <a:bodyPr/>
        <a:lstStyle/>
        <a:p>
          <a:r>
            <a:rPr lang="en-US" sz="1050" dirty="0" smtClean="0"/>
            <a:t>2001</a:t>
          </a:r>
          <a:endParaRPr lang="en-US" sz="1050" dirty="0"/>
        </a:p>
      </dgm:t>
    </dgm:pt>
    <dgm:pt modelId="{7CE6D1CA-9DBD-4691-BEF0-3A81D0681E93}" type="parTrans" cxnId="{418E1F7B-6434-44C8-88CF-5FC594FA4EEB}">
      <dgm:prSet/>
      <dgm:spPr/>
      <dgm:t>
        <a:bodyPr/>
        <a:lstStyle/>
        <a:p>
          <a:endParaRPr lang="en-US" sz="2000"/>
        </a:p>
      </dgm:t>
    </dgm:pt>
    <dgm:pt modelId="{CA256C3B-938C-418B-9B8D-9FFB3456A81D}" type="sibTrans" cxnId="{418E1F7B-6434-44C8-88CF-5FC594FA4EEB}">
      <dgm:prSet/>
      <dgm:spPr/>
      <dgm:t>
        <a:bodyPr/>
        <a:lstStyle/>
        <a:p>
          <a:endParaRPr lang="en-US" sz="2000"/>
        </a:p>
      </dgm:t>
    </dgm:pt>
    <dgm:pt modelId="{71825436-58C1-4CCC-AB7F-CB32BE338562}">
      <dgm:prSet custT="1"/>
      <dgm:spPr/>
      <dgm:t>
        <a:bodyPr/>
        <a:lstStyle/>
        <a:p>
          <a:r>
            <a:rPr lang="en-US" sz="9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AspectJ</a:t>
          </a:r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 released to the </a:t>
          </a:r>
          <a:r>
            <a:rPr lang="en-US" sz="9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Eclise</a:t>
          </a:r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 OSS community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59D33301-BF91-4BEE-B954-FD28B7B14543}" type="parTrans" cxnId="{F7B1B3CF-8AF9-402C-885E-80690EDD58B8}">
      <dgm:prSet/>
      <dgm:spPr/>
      <dgm:t>
        <a:bodyPr/>
        <a:lstStyle/>
        <a:p>
          <a:endParaRPr lang="en-US" sz="2000"/>
        </a:p>
      </dgm:t>
    </dgm:pt>
    <dgm:pt modelId="{69880DEE-F9E7-43AC-86EC-05EA8F1D91C1}" type="sibTrans" cxnId="{F7B1B3CF-8AF9-402C-885E-80690EDD58B8}">
      <dgm:prSet/>
      <dgm:spPr/>
      <dgm:t>
        <a:bodyPr/>
        <a:lstStyle/>
        <a:p>
          <a:endParaRPr lang="en-US" sz="2000"/>
        </a:p>
      </dgm:t>
    </dgm:pt>
    <dgm:pt modelId="{D6F9618B-EE37-484D-851A-1EA0410D5533}">
      <dgm:prSet custT="1"/>
      <dgm:spPr/>
      <dgm:t>
        <a:bodyPr/>
        <a:lstStyle/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Spring Framework 1.0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C3058F79-CB78-45CA-BC35-523D7457720D}" type="parTrans" cxnId="{026EEBDB-716B-44BD-934F-BE4F4EFF1AC3}">
      <dgm:prSet/>
      <dgm:spPr/>
      <dgm:t>
        <a:bodyPr/>
        <a:lstStyle/>
        <a:p>
          <a:endParaRPr lang="en-US" sz="2000"/>
        </a:p>
      </dgm:t>
    </dgm:pt>
    <dgm:pt modelId="{36A1D5F9-C170-4561-9937-E50694B99744}" type="sibTrans" cxnId="{026EEBDB-716B-44BD-934F-BE4F4EFF1AC3}">
      <dgm:prSet/>
      <dgm:spPr/>
      <dgm:t>
        <a:bodyPr/>
        <a:lstStyle/>
        <a:p>
          <a:endParaRPr lang="en-US" sz="2000"/>
        </a:p>
      </dgm:t>
    </dgm:pt>
    <dgm:pt modelId="{5A02577C-4134-40F6-B5F0-278C53E9381F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AOP coined by </a:t>
          </a:r>
          <a:r>
            <a:rPr lang="en-US" sz="9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Gregor</a:t>
          </a:r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 </a:t>
          </a:r>
          <a:r>
            <a:rPr lang="en-US" sz="9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Kiczales</a:t>
          </a:r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 (Xerox PARC) 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21808F17-1F02-4E33-A5B5-0286D4838E56}" type="parTrans" cxnId="{587EA998-A3D3-4BEA-99B1-415C919868B9}">
      <dgm:prSet/>
      <dgm:spPr/>
      <dgm:t>
        <a:bodyPr/>
        <a:lstStyle/>
        <a:p>
          <a:endParaRPr lang="en-US" sz="2000"/>
        </a:p>
      </dgm:t>
    </dgm:pt>
    <dgm:pt modelId="{2B7EE1DF-607B-4563-AD1E-8E3EE9832EC3}" type="sibTrans" cxnId="{587EA998-A3D3-4BEA-99B1-415C919868B9}">
      <dgm:prSet/>
      <dgm:spPr/>
      <dgm:t>
        <a:bodyPr/>
        <a:lstStyle/>
        <a:p>
          <a:endParaRPr lang="en-US" sz="2000"/>
        </a:p>
      </dgm:t>
    </dgm:pt>
    <dgm:pt modelId="{E21FE883-35DC-4FE6-AF1B-2491CD7831A2}">
      <dgm:prSet phldrT="[Text]" custT="1"/>
      <dgm:spPr/>
      <dgm:t>
        <a:bodyPr/>
        <a:lstStyle/>
        <a:p>
          <a:r>
            <a:rPr lang="en-US" sz="900" smtClean="0">
              <a:solidFill>
                <a:schemeClr val="bg1">
                  <a:lumMod val="50000"/>
                  <a:lumOff val="50000"/>
                </a:schemeClr>
              </a:solidFill>
            </a:rPr>
            <a:t>AspectJ </a:t>
          </a:r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published;</a:t>
          </a:r>
        </a:p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First AOSD Conference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FB35E9CD-97D8-42D6-ADD0-19C172950D6E}" type="parTrans" cxnId="{858C00D8-4066-47D5-8526-F40974109657}">
      <dgm:prSet/>
      <dgm:spPr/>
      <dgm:t>
        <a:bodyPr/>
        <a:lstStyle/>
        <a:p>
          <a:endParaRPr lang="en-US" sz="2000"/>
        </a:p>
      </dgm:t>
    </dgm:pt>
    <dgm:pt modelId="{136F5946-8A96-4A04-9A3C-13040A5E99D0}" type="sibTrans" cxnId="{858C00D8-4066-47D5-8526-F40974109657}">
      <dgm:prSet/>
      <dgm:spPr/>
      <dgm:t>
        <a:bodyPr/>
        <a:lstStyle/>
        <a:p>
          <a:endParaRPr lang="en-US" sz="2000"/>
        </a:p>
      </dgm:t>
    </dgm:pt>
    <dgm:pt modelId="{4087BBD4-DA1A-464D-8E3C-2E33DDD603A1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 PostSharp 1.0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9F7508D3-DD59-4C15-AE0B-A83C7F110EB6}" type="parTrans" cxnId="{5443E455-D38C-4EB7-9CB3-328760D2A856}">
      <dgm:prSet/>
      <dgm:spPr/>
      <dgm:t>
        <a:bodyPr/>
        <a:lstStyle/>
        <a:p>
          <a:endParaRPr lang="en-US" sz="2000"/>
        </a:p>
      </dgm:t>
    </dgm:pt>
    <dgm:pt modelId="{B4661DF2-70D3-4A83-8CA0-29A2C411679C}" type="sibTrans" cxnId="{5443E455-D38C-4EB7-9CB3-328760D2A856}">
      <dgm:prSet/>
      <dgm:spPr/>
      <dgm:t>
        <a:bodyPr/>
        <a:lstStyle/>
        <a:p>
          <a:endParaRPr lang="en-US" sz="2000"/>
        </a:p>
      </dgm:t>
    </dgm:pt>
    <dgm:pt modelId="{FF4CA1B0-0A11-4553-8E81-06ED96A1E59E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 PostSharp 1.5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82E69458-2115-4FE4-A669-6428B42606B7}" type="parTrans" cxnId="{08064BC3-A734-43BD-8462-FFDF1F0C4906}">
      <dgm:prSet/>
      <dgm:spPr/>
      <dgm:t>
        <a:bodyPr/>
        <a:lstStyle/>
        <a:p>
          <a:endParaRPr lang="en-US" sz="2000"/>
        </a:p>
      </dgm:t>
    </dgm:pt>
    <dgm:pt modelId="{16DEEA23-C2C9-4A3E-8604-E6BD549B2F17}" type="sibTrans" cxnId="{08064BC3-A734-43BD-8462-FFDF1F0C4906}">
      <dgm:prSet/>
      <dgm:spPr/>
      <dgm:t>
        <a:bodyPr/>
        <a:lstStyle/>
        <a:p>
          <a:endParaRPr lang="en-US" sz="2000"/>
        </a:p>
      </dgm:t>
    </dgm:pt>
    <dgm:pt modelId="{EF7BEDB9-36B9-4E85-A76D-6846B35CC2A9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 PostSharp 2.0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581483DE-A87C-47DD-BED5-FF356DA056F9}" type="parTrans" cxnId="{66431E86-E49E-4B92-9EE6-E655B55234FA}">
      <dgm:prSet/>
      <dgm:spPr/>
      <dgm:t>
        <a:bodyPr/>
        <a:lstStyle/>
        <a:p>
          <a:endParaRPr lang="en-US" sz="2000"/>
        </a:p>
      </dgm:t>
    </dgm:pt>
    <dgm:pt modelId="{93C20264-C47E-46E0-8420-159F51DD4CC3}" type="sibTrans" cxnId="{66431E86-E49E-4B92-9EE6-E655B55234FA}">
      <dgm:prSet/>
      <dgm:spPr/>
      <dgm:t>
        <a:bodyPr/>
        <a:lstStyle/>
        <a:p>
          <a:endParaRPr lang="en-US" sz="2000"/>
        </a:p>
      </dgm:t>
    </dgm:pt>
    <dgm:pt modelId="{3B8D49C3-0450-4069-9C14-66315AC6365A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Build up of Interface21, later </a:t>
          </a:r>
          <a:r>
            <a:rPr lang="en-US" sz="9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SpringSource</a:t>
          </a:r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, around </a:t>
          </a:r>
          <a:r>
            <a:rPr lang="en-US" sz="9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IoC</a:t>
          </a:r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 and AOP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9EF93CF4-159C-4A8F-B5A9-0FC50F0E083E}" type="parTrans" cxnId="{EA334D71-8660-4AF0-A4B6-5DBFBF1CC394}">
      <dgm:prSet/>
      <dgm:spPr/>
      <dgm:t>
        <a:bodyPr/>
        <a:lstStyle/>
        <a:p>
          <a:endParaRPr lang="en-US" sz="2000"/>
        </a:p>
      </dgm:t>
    </dgm:pt>
    <dgm:pt modelId="{37ECAC71-0CE8-412D-B924-A7FDFCF93274}" type="sibTrans" cxnId="{EA334D71-8660-4AF0-A4B6-5DBFBF1CC394}">
      <dgm:prSet/>
      <dgm:spPr/>
      <dgm:t>
        <a:bodyPr/>
        <a:lstStyle/>
        <a:p>
          <a:endParaRPr lang="en-US" sz="2000"/>
        </a:p>
      </dgm:t>
    </dgm:pt>
    <dgm:pt modelId="{B075F1DA-AC9E-4E8E-9D8B-A4553617FE58}">
      <dgm:prSet phldrT="[Text]" custT="1"/>
      <dgm:spPr/>
      <dgm:t>
        <a:bodyPr/>
        <a:lstStyle/>
        <a:p>
          <a:r>
            <a:rPr lang="en-US" sz="1050" dirty="0" smtClean="0"/>
            <a:t>2009</a:t>
          </a:r>
          <a:endParaRPr lang="en-US" sz="1050" dirty="0"/>
        </a:p>
      </dgm:t>
    </dgm:pt>
    <dgm:pt modelId="{348C83D7-538E-43AE-8C80-F6AA82546D7E}" type="parTrans" cxnId="{EC9DB1EA-35BC-48AC-994A-084273C881AB}">
      <dgm:prSet/>
      <dgm:spPr/>
      <dgm:t>
        <a:bodyPr/>
        <a:lstStyle/>
        <a:p>
          <a:endParaRPr lang="en-US" sz="2000"/>
        </a:p>
      </dgm:t>
    </dgm:pt>
    <dgm:pt modelId="{BA8332E8-2D84-4B9E-94E9-088CBF230F86}" type="sibTrans" cxnId="{EC9DB1EA-35BC-48AC-994A-084273C881AB}">
      <dgm:prSet/>
      <dgm:spPr/>
      <dgm:t>
        <a:bodyPr/>
        <a:lstStyle/>
        <a:p>
          <a:endParaRPr lang="en-US" sz="2000"/>
        </a:p>
      </dgm:t>
    </dgm:pt>
    <dgm:pt modelId="{1A05212B-61BC-4353-A4EC-591006E3B5A6}">
      <dgm:prSet phldrT="[Text]" custT="1"/>
      <dgm:spPr/>
      <dgm:t>
        <a:bodyPr/>
        <a:lstStyle/>
        <a:p>
          <a:r>
            <a:rPr lang="en-US" sz="9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SpringSource</a:t>
          </a:r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 acquired by </a:t>
          </a:r>
          <a:r>
            <a:rPr lang="en-US" sz="9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VMWare</a:t>
          </a:r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, $400M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554996FA-8E5E-4288-9A32-FBE98D033000}" type="parTrans" cxnId="{0AA0EA74-4EB9-4858-AE47-B9C56FBB80E9}">
      <dgm:prSet/>
      <dgm:spPr/>
      <dgm:t>
        <a:bodyPr/>
        <a:lstStyle/>
        <a:p>
          <a:endParaRPr lang="en-US" sz="2000"/>
        </a:p>
      </dgm:t>
    </dgm:pt>
    <dgm:pt modelId="{929D6DAD-E3E5-46E3-BD9B-B71B3F7CEECD}" type="sibTrans" cxnId="{0AA0EA74-4EB9-4858-AE47-B9C56FBB80E9}">
      <dgm:prSet/>
      <dgm:spPr/>
      <dgm:t>
        <a:bodyPr/>
        <a:lstStyle/>
        <a:p>
          <a:endParaRPr lang="en-US" sz="2000"/>
        </a:p>
      </dgm:t>
    </dgm:pt>
    <dgm:pt modelId="{8D443284-ADBD-42EC-84C6-BF0134F586C6}">
      <dgm:prSet phldrT="[Text]" custT="1"/>
      <dgm:spPr/>
      <dgm:t>
        <a:bodyPr/>
        <a:lstStyle/>
        <a:p>
          <a:r>
            <a:rPr lang="en-US" sz="1050" dirty="0" smtClean="0"/>
            <a:t>1994-1996</a:t>
          </a:r>
          <a:endParaRPr lang="en-US" sz="1050" dirty="0"/>
        </a:p>
      </dgm:t>
    </dgm:pt>
    <dgm:pt modelId="{181E2BF0-5AB5-4FEC-9799-AE9B1E72AE33}" type="parTrans" cxnId="{0EE04038-6428-4147-8018-1BE6279C1A21}">
      <dgm:prSet/>
      <dgm:spPr/>
      <dgm:t>
        <a:bodyPr/>
        <a:lstStyle/>
        <a:p>
          <a:endParaRPr lang="en-US" sz="2000"/>
        </a:p>
      </dgm:t>
    </dgm:pt>
    <dgm:pt modelId="{B5708030-D643-42F9-B760-6EFB7CA34920}" type="sibTrans" cxnId="{0EE04038-6428-4147-8018-1BE6279C1A21}">
      <dgm:prSet/>
      <dgm:spPr/>
      <dgm:t>
        <a:bodyPr/>
        <a:lstStyle/>
        <a:p>
          <a:endParaRPr lang="en-US" sz="2000"/>
        </a:p>
      </dgm:t>
    </dgm:pt>
    <dgm:pt modelId="{88EB27D5-5FB6-4263-87A8-2F516EED4550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First efforts on program transformation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D874916B-AF6B-4961-82A7-1D64F14C9846}" type="parTrans" cxnId="{B2DD8F13-0860-4B32-83B6-CA85CC6B6030}">
      <dgm:prSet/>
      <dgm:spPr/>
      <dgm:t>
        <a:bodyPr/>
        <a:lstStyle/>
        <a:p>
          <a:endParaRPr lang="en-US" sz="2000"/>
        </a:p>
      </dgm:t>
    </dgm:pt>
    <dgm:pt modelId="{D25581A0-1E6B-4205-89AE-ED0A74371515}" type="sibTrans" cxnId="{B2DD8F13-0860-4B32-83B6-CA85CC6B6030}">
      <dgm:prSet/>
      <dgm:spPr/>
      <dgm:t>
        <a:bodyPr/>
        <a:lstStyle/>
        <a:p>
          <a:endParaRPr lang="en-US" sz="2000"/>
        </a:p>
      </dgm:t>
    </dgm:pt>
    <dgm:pt modelId="{098C4B84-F9BA-48D5-8666-3CE6F444A4A4}">
      <dgm:prSet phldrT="[Text]" custT="1"/>
      <dgm:spPr/>
      <dgm:t>
        <a:bodyPr/>
        <a:lstStyle/>
        <a:p>
          <a:r>
            <a:rPr lang="en-US" sz="900" smtClean="0">
              <a:solidFill>
                <a:schemeClr val="bg1">
                  <a:lumMod val="50000"/>
                  <a:lumOff val="50000"/>
                </a:schemeClr>
              </a:solidFill>
            </a:rPr>
            <a:t>Works Begins on PostSharp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174582A8-AABE-4E23-97A8-B45B7A520CA3}" type="parTrans" cxnId="{0C89BA22-8166-4A1A-B506-D154A7C769C8}">
      <dgm:prSet/>
      <dgm:spPr/>
      <dgm:t>
        <a:bodyPr/>
        <a:lstStyle/>
        <a:p>
          <a:endParaRPr lang="en-US"/>
        </a:p>
      </dgm:t>
    </dgm:pt>
    <dgm:pt modelId="{A8329A54-C038-4BF2-95DD-5B79FBD4F8A4}" type="sibTrans" cxnId="{0C89BA22-8166-4A1A-B506-D154A7C769C8}">
      <dgm:prSet/>
      <dgm:spPr/>
      <dgm:t>
        <a:bodyPr/>
        <a:lstStyle/>
        <a:p>
          <a:endParaRPr lang="en-US"/>
        </a:p>
      </dgm:t>
    </dgm:pt>
    <dgm:pt modelId="{40E50DCC-21B7-4C64-9C6D-B78EC2041A9D}">
      <dgm:prSet phldrT="[Text]" custT="1"/>
      <dgm:spPr/>
      <dgm:t>
        <a:bodyPr/>
        <a:lstStyle/>
        <a:p>
          <a:r>
            <a:rPr lang="en-US" sz="9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JBoss</a:t>
          </a:r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 AOP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7F708FA3-E8CB-462F-923C-ACA7C6F059B9}" type="parTrans" cxnId="{B5F9195C-F4CC-4A7C-B629-B2625FA65BBC}">
      <dgm:prSet/>
      <dgm:spPr/>
      <dgm:t>
        <a:bodyPr/>
        <a:lstStyle/>
        <a:p>
          <a:endParaRPr lang="en-US"/>
        </a:p>
      </dgm:t>
    </dgm:pt>
    <dgm:pt modelId="{D1CAD147-7A1C-4578-BC47-192A428B0F2E}" type="sibTrans" cxnId="{B5F9195C-F4CC-4A7C-B629-B2625FA65BBC}">
      <dgm:prSet/>
      <dgm:spPr/>
      <dgm:t>
        <a:bodyPr/>
        <a:lstStyle/>
        <a:p>
          <a:endParaRPr lang="en-US"/>
        </a:p>
      </dgm:t>
    </dgm:pt>
    <dgm:pt modelId="{6EF134A4-1847-4BA2-AFF5-DC817C1F43C6}">
      <dgm:prSet custT="1"/>
      <dgm:spPr/>
      <dgm:t>
        <a:bodyPr/>
        <a:lstStyle/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.NET 1.0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D017F4BA-34A8-479C-89F3-AA4ED86C4A25}" type="parTrans" cxnId="{95E6222F-A2BE-4D2F-AA64-CFDCCFF97A16}">
      <dgm:prSet/>
      <dgm:spPr/>
      <dgm:t>
        <a:bodyPr/>
        <a:lstStyle/>
        <a:p>
          <a:endParaRPr lang="en-US"/>
        </a:p>
      </dgm:t>
    </dgm:pt>
    <dgm:pt modelId="{0AAB2AEF-5B0A-4F12-9CEC-D6ECF7588DB2}" type="sibTrans" cxnId="{95E6222F-A2BE-4D2F-AA64-CFDCCFF97A16}">
      <dgm:prSet/>
      <dgm:spPr/>
      <dgm:t>
        <a:bodyPr/>
        <a:lstStyle/>
        <a:p>
          <a:endParaRPr lang="en-US"/>
        </a:p>
      </dgm:t>
    </dgm:pt>
    <dgm:pt modelId="{7CDBB4A6-24AB-4632-B2A4-099F6E20610C}">
      <dgm:prSet phldrT="[Text]" custT="1"/>
      <dgm:spPr/>
      <dgm:t>
        <a:bodyPr/>
        <a:lstStyle/>
        <a:p>
          <a:r>
            <a:rPr lang="en-US" sz="1050" dirty="0" smtClean="0"/>
            <a:t>2004</a:t>
          </a:r>
          <a:endParaRPr lang="en-US" sz="1050" dirty="0"/>
        </a:p>
      </dgm:t>
    </dgm:pt>
    <dgm:pt modelId="{A4FB45E6-BF8A-44F7-905D-616079C34369}" type="sibTrans" cxnId="{4591E31D-8879-4953-8B58-98F3072E5808}">
      <dgm:prSet/>
      <dgm:spPr/>
      <dgm:t>
        <a:bodyPr/>
        <a:lstStyle/>
        <a:p>
          <a:endParaRPr lang="en-US" sz="2000"/>
        </a:p>
      </dgm:t>
    </dgm:pt>
    <dgm:pt modelId="{CC872EB0-5746-48B6-80B3-E891BA726B61}" type="parTrans" cxnId="{4591E31D-8879-4953-8B58-98F3072E5808}">
      <dgm:prSet/>
      <dgm:spPr/>
      <dgm:t>
        <a:bodyPr/>
        <a:lstStyle/>
        <a:p>
          <a:endParaRPr lang="en-US" sz="2000"/>
        </a:p>
      </dgm:t>
    </dgm:pt>
    <dgm:pt modelId="{38706AD7-7DA2-4525-94C2-30D3EF0BE6FE}">
      <dgm:prSet phldrT="[Text]" custT="1"/>
      <dgm:spPr/>
      <dgm:t>
        <a:bodyPr/>
        <a:lstStyle/>
        <a:p>
          <a:r>
            <a:rPr lang="en-US" sz="9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WebSphere</a:t>
          </a:r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 AOP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F751CD38-01CC-4EA2-9F0E-EF53D7274242}" type="parTrans" cxnId="{5EE74662-65F0-4BFD-85C7-E3ED3EAD4FAC}">
      <dgm:prSet/>
      <dgm:spPr/>
      <dgm:t>
        <a:bodyPr/>
        <a:lstStyle/>
        <a:p>
          <a:endParaRPr lang="en-US"/>
        </a:p>
      </dgm:t>
    </dgm:pt>
    <dgm:pt modelId="{718277F3-88DD-49B5-B645-42BD43BB53A8}" type="sibTrans" cxnId="{5EE74662-65F0-4BFD-85C7-E3ED3EAD4FAC}">
      <dgm:prSet/>
      <dgm:spPr/>
      <dgm:t>
        <a:bodyPr/>
        <a:lstStyle/>
        <a:p>
          <a:endParaRPr lang="en-US"/>
        </a:p>
      </dgm:t>
    </dgm:pt>
    <dgm:pt modelId="{823C688C-9013-49FC-B940-21A1F6FB18FC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AJDT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0CF1F8AA-D09E-4AD3-AE04-8F9D65B14D3D}" type="parTrans" cxnId="{2456C30D-05FA-4840-AD6F-DC7F8441EBBF}">
      <dgm:prSet/>
      <dgm:spPr/>
      <dgm:t>
        <a:bodyPr/>
        <a:lstStyle/>
        <a:p>
          <a:endParaRPr lang="en-US"/>
        </a:p>
      </dgm:t>
    </dgm:pt>
    <dgm:pt modelId="{61D834A1-A55C-4E04-A3D5-D2928B768D3A}" type="sibTrans" cxnId="{2456C30D-05FA-4840-AD6F-DC7F8441EBBF}">
      <dgm:prSet/>
      <dgm:spPr/>
      <dgm:t>
        <a:bodyPr/>
        <a:lstStyle/>
        <a:p>
          <a:endParaRPr lang="en-US"/>
        </a:p>
      </dgm:t>
    </dgm:pt>
    <dgm:pt modelId="{4B074CBC-6C22-463D-813E-3484BA338E6E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SAP Enhancement Framework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F6E7F6BF-7372-456D-9057-F54AC49FE23B}" type="parTrans" cxnId="{4D6DABA7-8BB6-4C23-9722-B853ECF4C78C}">
      <dgm:prSet/>
      <dgm:spPr/>
      <dgm:t>
        <a:bodyPr/>
        <a:lstStyle/>
        <a:p>
          <a:endParaRPr lang="en-US"/>
        </a:p>
      </dgm:t>
    </dgm:pt>
    <dgm:pt modelId="{3DC17942-FB38-4507-A4C4-A23674E60ACA}" type="sibTrans" cxnId="{4D6DABA7-8BB6-4C23-9722-B853ECF4C78C}">
      <dgm:prSet/>
      <dgm:spPr/>
      <dgm:t>
        <a:bodyPr/>
        <a:lstStyle/>
        <a:p>
          <a:endParaRPr lang="en-US"/>
        </a:p>
      </dgm:t>
    </dgm:pt>
    <dgm:pt modelId="{5449F85B-D852-42E3-8B2D-B0232DCB1CF0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bg1">
                  <a:lumMod val="50000"/>
                  <a:lumOff val="50000"/>
                </a:schemeClr>
              </a:solidFill>
            </a:rPr>
            <a:t>ALCOB (AOP for COBOL)</a:t>
          </a:r>
          <a:endParaRPr lang="en-US" sz="9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A4999FB2-68CC-4608-B62B-FBFBD4504216}" type="parTrans" cxnId="{0C6A27B3-230A-431D-9547-6B0BCC1C3081}">
      <dgm:prSet/>
      <dgm:spPr/>
      <dgm:t>
        <a:bodyPr/>
        <a:lstStyle/>
        <a:p>
          <a:endParaRPr lang="en-US"/>
        </a:p>
      </dgm:t>
    </dgm:pt>
    <dgm:pt modelId="{A9D2EBB4-F996-448E-80C5-CD3153CB6F6A}" type="sibTrans" cxnId="{0C6A27B3-230A-431D-9547-6B0BCC1C3081}">
      <dgm:prSet/>
      <dgm:spPr/>
      <dgm:t>
        <a:bodyPr/>
        <a:lstStyle/>
        <a:p>
          <a:endParaRPr lang="en-US"/>
        </a:p>
      </dgm:t>
    </dgm:pt>
    <dgm:pt modelId="{FD43C57A-41AC-42B1-B1AC-62A3A679538E}" type="pres">
      <dgm:prSet presAssocID="{F600AE77-E893-46E7-B2AD-3D2BDEC5EAAA}" presName="Name0" presStyleCnt="0">
        <dgm:presLayoutVars>
          <dgm:dir/>
          <dgm:animLvl val="lvl"/>
          <dgm:resizeHandles val="exact"/>
        </dgm:presLayoutVars>
      </dgm:prSet>
      <dgm:spPr/>
    </dgm:pt>
    <dgm:pt modelId="{8D72853C-8DA5-4777-802B-3EFCACDC540B}" type="pres">
      <dgm:prSet presAssocID="{8D443284-ADBD-42EC-84C6-BF0134F586C6}" presName="composite" presStyleCnt="0"/>
      <dgm:spPr/>
    </dgm:pt>
    <dgm:pt modelId="{CBDF82AE-4A91-4ED2-A087-5A956D654382}" type="pres">
      <dgm:prSet presAssocID="{8D443284-ADBD-42EC-84C6-BF0134F586C6}" presName="parTx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9A9D4-4E7E-4DB9-84B7-5E1534083F4D}" type="pres">
      <dgm:prSet presAssocID="{8D443284-ADBD-42EC-84C6-BF0134F586C6}" presName="desTx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DDB84-5303-473E-9C20-E844F72E25DA}" type="pres">
      <dgm:prSet presAssocID="{B5708030-D643-42F9-B760-6EFB7CA34920}" presName="space" presStyleCnt="0"/>
      <dgm:spPr/>
    </dgm:pt>
    <dgm:pt modelId="{4499E555-7B9E-4D9A-BA77-79C15DB17488}" type="pres">
      <dgm:prSet presAssocID="{A1E07411-9BBF-4F1A-83A1-E8C6B0537981}" presName="composite" presStyleCnt="0"/>
      <dgm:spPr/>
    </dgm:pt>
    <dgm:pt modelId="{A439AA47-4553-4CCE-8535-A2E9E710A02E}" type="pres">
      <dgm:prSet presAssocID="{A1E07411-9BBF-4F1A-83A1-E8C6B0537981}" presName="parTx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DD134-8FE9-4BBF-94CA-B91902F288AD}" type="pres">
      <dgm:prSet presAssocID="{A1E07411-9BBF-4F1A-83A1-E8C6B0537981}" presName="desTx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DCF06-464A-47A8-B5DD-6B107451B7AE}" type="pres">
      <dgm:prSet presAssocID="{9363FA07-4928-4977-88C5-3E83D86617D2}" presName="space" presStyleCnt="0"/>
      <dgm:spPr/>
    </dgm:pt>
    <dgm:pt modelId="{08D112D1-5F9F-4B3C-ACDB-FB89292D8EAB}" type="pres">
      <dgm:prSet presAssocID="{85DE2708-61BD-4F4C-AE87-524FB96FBF71}" presName="composite" presStyleCnt="0"/>
      <dgm:spPr/>
    </dgm:pt>
    <dgm:pt modelId="{1EF05B83-3226-4D7C-AE3B-5D4F7B833E13}" type="pres">
      <dgm:prSet presAssocID="{85DE2708-61BD-4F4C-AE87-524FB96FBF71}" presName="parTx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68380-C942-42FC-B239-4D550FC6F4E4}" type="pres">
      <dgm:prSet presAssocID="{85DE2708-61BD-4F4C-AE87-524FB96FBF71}" presName="desTx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AF0B0-69F1-4AB7-8D34-94040E71DB0C}" type="pres">
      <dgm:prSet presAssocID="{CA256C3B-938C-418B-9B8D-9FFB3456A81D}" presName="space" presStyleCnt="0"/>
      <dgm:spPr/>
    </dgm:pt>
    <dgm:pt modelId="{936DC59A-30ED-4656-B4E3-FA2BE68B16DB}" type="pres">
      <dgm:prSet presAssocID="{4FE04242-FD2D-45F6-BA63-5EBD64BD085A}" presName="composite" presStyleCnt="0"/>
      <dgm:spPr/>
    </dgm:pt>
    <dgm:pt modelId="{F02E8BDA-DDAA-44D1-A874-D3D0662D05B4}" type="pres">
      <dgm:prSet presAssocID="{4FE04242-FD2D-45F6-BA63-5EBD64BD085A}" presName="parTx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F59E6-36A3-479D-BB3D-E3904E008BE0}" type="pres">
      <dgm:prSet presAssocID="{4FE04242-FD2D-45F6-BA63-5EBD64BD085A}" presName="desTx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A0EA4-5FB1-4F02-8091-7F56D59A4F86}" type="pres">
      <dgm:prSet presAssocID="{58C31789-D21F-4B40-8A43-CFC0362B7B75}" presName="space" presStyleCnt="0"/>
      <dgm:spPr/>
    </dgm:pt>
    <dgm:pt modelId="{3830B999-7037-43C0-8F73-72E25108E6E5}" type="pres">
      <dgm:prSet presAssocID="{7CDBB4A6-24AB-4632-B2A4-099F6E20610C}" presName="composite" presStyleCnt="0"/>
      <dgm:spPr/>
    </dgm:pt>
    <dgm:pt modelId="{301D902C-BB01-41F3-80E3-1EE75E378DE6}" type="pres">
      <dgm:prSet presAssocID="{7CDBB4A6-24AB-4632-B2A4-099F6E20610C}" presName="parTx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7E5E9-B0AD-4E3D-8BAF-046B65526841}" type="pres">
      <dgm:prSet presAssocID="{7CDBB4A6-24AB-4632-B2A4-099F6E20610C}" presName="desTx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000B1-D854-4440-BE44-FF147D948ACD}" type="pres">
      <dgm:prSet presAssocID="{A4FB45E6-BF8A-44F7-905D-616079C34369}" presName="space" presStyleCnt="0"/>
      <dgm:spPr/>
    </dgm:pt>
    <dgm:pt modelId="{64BB29EC-CC63-446E-B15A-CB251C88BCF4}" type="pres">
      <dgm:prSet presAssocID="{88E74CED-C86B-417A-9095-B679B840B64E}" presName="composite" presStyleCnt="0"/>
      <dgm:spPr/>
    </dgm:pt>
    <dgm:pt modelId="{9A3AD7CD-F635-41AB-B0DC-4AF209789E4D}" type="pres">
      <dgm:prSet presAssocID="{88E74CED-C86B-417A-9095-B679B840B64E}" presName="parTx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C4949-861B-42D6-B0E4-24CDCD204FC4}" type="pres">
      <dgm:prSet presAssocID="{88E74CED-C86B-417A-9095-B679B840B64E}" presName="desTx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F3EF7-1723-4516-B308-5F44CB1D7974}" type="pres">
      <dgm:prSet presAssocID="{9D7F827D-703B-43F0-BC55-65ADEBE4A28B}" presName="space" presStyleCnt="0"/>
      <dgm:spPr/>
    </dgm:pt>
    <dgm:pt modelId="{B0307E7C-AB80-4C7F-93BC-00AC218F79AA}" type="pres">
      <dgm:prSet presAssocID="{B075F1DA-AC9E-4E8E-9D8B-A4553617FE58}" presName="composite" presStyleCnt="0"/>
      <dgm:spPr/>
    </dgm:pt>
    <dgm:pt modelId="{3BC1E470-6069-40D7-A4C2-EC51296EC86F}" type="pres">
      <dgm:prSet presAssocID="{B075F1DA-AC9E-4E8E-9D8B-A4553617FE58}" presName="parTx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9EF47-C359-462B-AA5E-B1133219DD6C}" type="pres">
      <dgm:prSet presAssocID="{B075F1DA-AC9E-4E8E-9D8B-A4553617FE58}" presName="desTx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3732E-272C-4F4F-8B7A-B7680BD645BE}" type="pres">
      <dgm:prSet presAssocID="{BA8332E8-2D84-4B9E-94E9-088CBF230F86}" presName="space" presStyleCnt="0"/>
      <dgm:spPr/>
    </dgm:pt>
    <dgm:pt modelId="{E84C6D28-4340-4C06-8DD3-BD7925D258C9}" type="pres">
      <dgm:prSet presAssocID="{B188FB25-55DC-40D4-B047-EE9A0C1706D7}" presName="composite" presStyleCnt="0"/>
      <dgm:spPr/>
    </dgm:pt>
    <dgm:pt modelId="{B4BBD5B0-626C-4296-96E8-FB8D5A777E7A}" type="pres">
      <dgm:prSet presAssocID="{B188FB25-55DC-40D4-B047-EE9A0C1706D7}" presName="parTx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371AA-D7DC-49B7-AF4D-15FDF4D5D9CC}" type="pres">
      <dgm:prSet presAssocID="{B188FB25-55DC-40D4-B047-EE9A0C1706D7}" presName="desTx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31E86-E49E-4B92-9EE6-E655B55234FA}" srcId="{B188FB25-55DC-40D4-B047-EE9A0C1706D7}" destId="{EF7BEDB9-36B9-4E85-A76D-6846B35CC2A9}" srcOrd="0" destOrd="0" parTransId="{581483DE-A87C-47DD-BED5-FF356DA056F9}" sibTransId="{93C20264-C47E-46E0-8420-159F51DD4CC3}"/>
    <dgm:cxn modelId="{5EE74662-65F0-4BFD-85C7-E3ED3EAD4FAC}" srcId="{7CDBB4A6-24AB-4632-B2A4-099F6E20610C}" destId="{38706AD7-7DA2-4525-94C2-30D3EF0BE6FE}" srcOrd="3" destOrd="0" parTransId="{F751CD38-01CC-4EA2-9F0E-EF53D7274242}" sibTransId="{718277F3-88DD-49B5-B645-42BD43BB53A8}"/>
    <dgm:cxn modelId="{0C89BA22-8166-4A1A-B506-D154A7C769C8}" srcId="{7CDBB4A6-24AB-4632-B2A4-099F6E20610C}" destId="{098C4B84-F9BA-48D5-8666-3CE6F444A4A4}" srcOrd="1" destOrd="0" parTransId="{174582A8-AABE-4E23-97A8-B45B7A520CA3}" sibTransId="{A8329A54-C038-4BF2-95DD-5B79FBD4F8A4}"/>
    <dgm:cxn modelId="{0709EEEB-38D7-426E-83BF-AA121159CB33}" type="presOf" srcId="{8D443284-ADBD-42EC-84C6-BF0134F586C6}" destId="{CBDF82AE-4A91-4ED2-A087-5A956D654382}" srcOrd="0" destOrd="0" presId="urn:microsoft.com/office/officeart/2005/8/layout/chevron1"/>
    <dgm:cxn modelId="{0AA0EA74-4EB9-4858-AE47-B9C56FBB80E9}" srcId="{B075F1DA-AC9E-4E8E-9D8B-A4553617FE58}" destId="{1A05212B-61BC-4353-A4EC-591006E3B5A6}" srcOrd="0" destOrd="0" parTransId="{554996FA-8E5E-4288-9A32-FBE98D033000}" sibTransId="{929D6DAD-E3E5-46E3-BD9B-B71B3F7CEECD}"/>
    <dgm:cxn modelId="{EC9DB1EA-35BC-48AC-994A-084273C881AB}" srcId="{F600AE77-E893-46E7-B2AD-3D2BDEC5EAAA}" destId="{B075F1DA-AC9E-4E8E-9D8B-A4553617FE58}" srcOrd="6" destOrd="0" parTransId="{348C83D7-538E-43AE-8C80-F6AA82546D7E}" sibTransId="{BA8332E8-2D84-4B9E-94E9-088CBF230F86}"/>
    <dgm:cxn modelId="{5443E455-D38C-4EB7-9CB3-328760D2A856}" srcId="{88E74CED-C86B-417A-9095-B679B840B64E}" destId="{4087BBD4-DA1A-464D-8E3C-2E33DDD603A1}" srcOrd="0" destOrd="0" parTransId="{9F7508D3-DD59-4C15-AE0B-A83C7F110EB6}" sibTransId="{B4661DF2-70D3-4A83-8CA0-29A2C411679C}"/>
    <dgm:cxn modelId="{83B456FD-30C3-4225-AF10-5EA5ACF29052}" type="presOf" srcId="{B075F1DA-AC9E-4E8E-9D8B-A4553617FE58}" destId="{3BC1E470-6069-40D7-A4C2-EC51296EC86F}" srcOrd="0" destOrd="0" presId="urn:microsoft.com/office/officeart/2005/8/layout/chevron1"/>
    <dgm:cxn modelId="{0EE04038-6428-4147-8018-1BE6279C1A21}" srcId="{F600AE77-E893-46E7-B2AD-3D2BDEC5EAAA}" destId="{8D443284-ADBD-42EC-84C6-BF0134F586C6}" srcOrd="0" destOrd="0" parTransId="{181E2BF0-5AB5-4FEC-9799-AE9B1E72AE33}" sibTransId="{B5708030-D643-42F9-B760-6EFB7CA34920}"/>
    <dgm:cxn modelId="{AEAD7CD5-DB1F-41D1-AE0C-C7DD3A36EC67}" type="presOf" srcId="{4087BBD4-DA1A-464D-8E3C-2E33DDD603A1}" destId="{6A1C4949-861B-42D6-B0E4-24CDCD204FC4}" srcOrd="0" destOrd="0" presId="urn:microsoft.com/office/officeart/2005/8/layout/chevron1"/>
    <dgm:cxn modelId="{19B36CDA-3943-49F3-9D46-05A5FEE1C158}" type="presOf" srcId="{88E74CED-C86B-417A-9095-B679B840B64E}" destId="{9A3AD7CD-F635-41AB-B0DC-4AF209789E4D}" srcOrd="0" destOrd="0" presId="urn:microsoft.com/office/officeart/2005/8/layout/chevron1"/>
    <dgm:cxn modelId="{B459BFCA-B943-494B-9D9A-93E345896EBC}" type="presOf" srcId="{098C4B84-F9BA-48D5-8666-3CE6F444A4A4}" destId="{A8C7E5E9-B0AD-4E3D-8BAF-046B65526841}" srcOrd="0" destOrd="1" presId="urn:microsoft.com/office/officeart/2005/8/layout/chevron1"/>
    <dgm:cxn modelId="{AB281D91-47C6-47CE-89DB-BAA7EFD1C49C}" type="presOf" srcId="{38706AD7-7DA2-4525-94C2-30D3EF0BE6FE}" destId="{A8C7E5E9-B0AD-4E3D-8BAF-046B65526841}" srcOrd="0" destOrd="3" presId="urn:microsoft.com/office/officeart/2005/8/layout/chevron1"/>
    <dgm:cxn modelId="{9B8BB68F-9723-4BF3-BA37-29212702AC71}" type="presOf" srcId="{3B8D49C3-0450-4069-9C14-66315AC6365A}" destId="{A8C7E5E9-B0AD-4E3D-8BAF-046B65526841}" srcOrd="0" destOrd="0" presId="urn:microsoft.com/office/officeart/2005/8/layout/chevron1"/>
    <dgm:cxn modelId="{27D3DB1C-CC02-42B4-A434-308A78FBCDF5}" type="presOf" srcId="{1A05212B-61BC-4353-A4EC-591006E3B5A6}" destId="{AC79EF47-C359-462B-AA5E-B1133219DD6C}" srcOrd="0" destOrd="0" presId="urn:microsoft.com/office/officeart/2005/8/layout/chevron1"/>
    <dgm:cxn modelId="{E38AC4DC-1A72-4E02-9B8F-C4B1FB914470}" srcId="{F600AE77-E893-46E7-B2AD-3D2BDEC5EAAA}" destId="{88E74CED-C86B-417A-9095-B679B840B64E}" srcOrd="5" destOrd="0" parTransId="{EBE490DE-DDB0-4A7B-8C07-4AFA1643D9E9}" sibTransId="{9D7F827D-703B-43F0-BC55-65ADEBE4A28B}"/>
    <dgm:cxn modelId="{4591E31D-8879-4953-8B58-98F3072E5808}" srcId="{F600AE77-E893-46E7-B2AD-3D2BDEC5EAAA}" destId="{7CDBB4A6-24AB-4632-B2A4-099F6E20610C}" srcOrd="4" destOrd="0" parTransId="{CC872EB0-5746-48B6-80B3-E891BA726B61}" sibTransId="{A4FB45E6-BF8A-44F7-905D-616079C34369}"/>
    <dgm:cxn modelId="{B36A4B33-6FB4-4EE6-9E93-3196604145A1}" type="presOf" srcId="{823C688C-9013-49FC-B940-21A1F6FB18FC}" destId="{A8C7E5E9-B0AD-4E3D-8BAF-046B65526841}" srcOrd="0" destOrd="4" presId="urn:microsoft.com/office/officeart/2005/8/layout/chevron1"/>
    <dgm:cxn modelId="{5B99F3E5-E890-435E-9365-9D732AA8116E}" type="presOf" srcId="{6EF134A4-1847-4BA2-AFF5-DC817C1F43C6}" destId="{6FFF59E6-36A3-479D-BB3D-E3904E008BE0}" srcOrd="0" destOrd="2" presId="urn:microsoft.com/office/officeart/2005/8/layout/chevron1"/>
    <dgm:cxn modelId="{95E6222F-A2BE-4D2F-AA64-CFDCCFF97A16}" srcId="{4FE04242-FD2D-45F6-BA63-5EBD64BD085A}" destId="{6EF134A4-1847-4BA2-AFF5-DC817C1F43C6}" srcOrd="2" destOrd="0" parTransId="{D017F4BA-34A8-479C-89F3-AA4ED86C4A25}" sibTransId="{0AAB2AEF-5B0A-4F12-9CEC-D6ECF7588DB2}"/>
    <dgm:cxn modelId="{418E1F7B-6434-44C8-88CF-5FC594FA4EEB}" srcId="{F600AE77-E893-46E7-B2AD-3D2BDEC5EAAA}" destId="{85DE2708-61BD-4F4C-AE87-524FB96FBF71}" srcOrd="2" destOrd="0" parTransId="{7CE6D1CA-9DBD-4691-BEF0-3A81D0681E93}" sibTransId="{CA256C3B-938C-418B-9B8D-9FFB3456A81D}"/>
    <dgm:cxn modelId="{55598BB8-9BD3-4BA6-87C5-0ACECA1883EE}" type="presOf" srcId="{4B074CBC-6C22-463D-813E-3484BA338E6E}" destId="{A8C7E5E9-B0AD-4E3D-8BAF-046B65526841}" srcOrd="0" destOrd="5" presId="urn:microsoft.com/office/officeart/2005/8/layout/chevron1"/>
    <dgm:cxn modelId="{1CF2217E-15F2-4AC9-A087-48D146958F3C}" type="presOf" srcId="{B188FB25-55DC-40D4-B047-EE9A0C1706D7}" destId="{B4BBD5B0-626C-4296-96E8-FB8D5A777E7A}" srcOrd="0" destOrd="0" presId="urn:microsoft.com/office/officeart/2005/8/layout/chevron1"/>
    <dgm:cxn modelId="{08064BC3-A734-43BD-8462-FFDF1F0C4906}" srcId="{88E74CED-C86B-417A-9095-B679B840B64E}" destId="{FF4CA1B0-0A11-4553-8E81-06ED96A1E59E}" srcOrd="1" destOrd="0" parTransId="{82E69458-2115-4FE4-A669-6428B42606B7}" sibTransId="{16DEEA23-C2C9-4A3E-8604-E6BD549B2F17}"/>
    <dgm:cxn modelId="{2953082E-CFDE-48CC-9BA9-AD99FD782176}" type="presOf" srcId="{EF7BEDB9-36B9-4E85-A76D-6846B35CC2A9}" destId="{F08371AA-D7DC-49B7-AF4D-15FDF4D5D9CC}" srcOrd="0" destOrd="0" presId="urn:microsoft.com/office/officeart/2005/8/layout/chevron1"/>
    <dgm:cxn modelId="{EA334D71-8660-4AF0-A4B6-5DBFBF1CC394}" srcId="{7CDBB4A6-24AB-4632-B2A4-099F6E20610C}" destId="{3B8D49C3-0450-4069-9C14-66315AC6365A}" srcOrd="0" destOrd="0" parTransId="{9EF93CF4-159C-4A8F-B5A9-0FC50F0E083E}" sibTransId="{37ECAC71-0CE8-412D-B924-A7FDFCF93274}"/>
    <dgm:cxn modelId="{78B9F5C5-5DA6-48F2-9C5A-92BD13601F83}" type="presOf" srcId="{7CDBB4A6-24AB-4632-B2A4-099F6E20610C}" destId="{301D902C-BB01-41F3-80E3-1EE75E378DE6}" srcOrd="0" destOrd="0" presId="urn:microsoft.com/office/officeart/2005/8/layout/chevron1"/>
    <dgm:cxn modelId="{026EEBDB-716B-44BD-934F-BE4F4EFF1AC3}" srcId="{4FE04242-FD2D-45F6-BA63-5EBD64BD085A}" destId="{D6F9618B-EE37-484D-851A-1EA0410D5533}" srcOrd="1" destOrd="0" parTransId="{C3058F79-CB78-45CA-BC35-523D7457720D}" sibTransId="{36A1D5F9-C170-4561-9937-E50694B99744}"/>
    <dgm:cxn modelId="{838BAF7A-9B19-44FF-9992-EEFBB5D7802E}" type="presOf" srcId="{71825436-58C1-4CCC-AB7F-CB32BE338562}" destId="{6FFF59E6-36A3-479D-BB3D-E3904E008BE0}" srcOrd="0" destOrd="0" presId="urn:microsoft.com/office/officeart/2005/8/layout/chevron1"/>
    <dgm:cxn modelId="{7D1E6BE8-3D34-4FA6-B264-EB81A25F1EB8}" type="presOf" srcId="{88EB27D5-5FB6-4263-87A8-2F516EED4550}" destId="{4819A9D4-4E7E-4DB9-84B7-5E1534083F4D}" srcOrd="0" destOrd="0" presId="urn:microsoft.com/office/officeart/2005/8/layout/chevron1"/>
    <dgm:cxn modelId="{4AAC5205-2FA5-4A6F-8FC5-76EBB89E7410}" type="presOf" srcId="{5A02577C-4134-40F6-B5F0-278C53E9381F}" destId="{A02DD134-8FE9-4BBF-94CA-B91902F288AD}" srcOrd="0" destOrd="0" presId="urn:microsoft.com/office/officeart/2005/8/layout/chevron1"/>
    <dgm:cxn modelId="{5E0D180B-625B-4BB6-9FB8-47CEF7AB940E}" type="presOf" srcId="{D6F9618B-EE37-484D-851A-1EA0410D5533}" destId="{6FFF59E6-36A3-479D-BB3D-E3904E008BE0}" srcOrd="0" destOrd="1" presId="urn:microsoft.com/office/officeart/2005/8/layout/chevron1"/>
    <dgm:cxn modelId="{2456C30D-05FA-4840-AD6F-DC7F8441EBBF}" srcId="{7CDBB4A6-24AB-4632-B2A4-099F6E20610C}" destId="{823C688C-9013-49FC-B940-21A1F6FB18FC}" srcOrd="4" destOrd="0" parTransId="{0CF1F8AA-D09E-4AD3-AE04-8F9D65B14D3D}" sibTransId="{61D834A1-A55C-4E04-A3D5-D2928B768D3A}"/>
    <dgm:cxn modelId="{4D6DABA7-8BB6-4C23-9722-B853ECF4C78C}" srcId="{7CDBB4A6-24AB-4632-B2A4-099F6E20610C}" destId="{4B074CBC-6C22-463D-813E-3484BA338E6E}" srcOrd="5" destOrd="0" parTransId="{F6E7F6BF-7372-456D-9057-F54AC49FE23B}" sibTransId="{3DC17942-FB38-4507-A4C4-A23674E60ACA}"/>
    <dgm:cxn modelId="{85F479AD-8B94-4CC9-957F-6E0B83F330AE}" type="presOf" srcId="{A1E07411-9BBF-4F1A-83A1-E8C6B0537981}" destId="{A439AA47-4553-4CCE-8535-A2E9E710A02E}" srcOrd="0" destOrd="0" presId="urn:microsoft.com/office/officeart/2005/8/layout/chevron1"/>
    <dgm:cxn modelId="{F7B1B3CF-8AF9-402C-885E-80690EDD58B8}" srcId="{4FE04242-FD2D-45F6-BA63-5EBD64BD085A}" destId="{71825436-58C1-4CCC-AB7F-CB32BE338562}" srcOrd="0" destOrd="0" parTransId="{59D33301-BF91-4BEE-B954-FD28B7B14543}" sibTransId="{69880DEE-F9E7-43AC-86EC-05EA8F1D91C1}"/>
    <dgm:cxn modelId="{58693C07-3FAD-49B1-A995-6799F1655842}" srcId="{F600AE77-E893-46E7-B2AD-3D2BDEC5EAAA}" destId="{B188FB25-55DC-40D4-B047-EE9A0C1706D7}" srcOrd="7" destOrd="0" parTransId="{F07E4AB3-E285-455A-9F8F-99629B970E29}" sibTransId="{AEB90652-5AB5-4CB2-A5D5-5BEF6DCB6F5F}"/>
    <dgm:cxn modelId="{587EA998-A3D3-4BEA-99B1-415C919868B9}" srcId="{A1E07411-9BBF-4F1A-83A1-E8C6B0537981}" destId="{5A02577C-4134-40F6-B5F0-278C53E9381F}" srcOrd="0" destOrd="0" parTransId="{21808F17-1F02-4E33-A5B5-0286D4838E56}" sibTransId="{2B7EE1DF-607B-4563-AD1E-8E3EE9832EC3}"/>
    <dgm:cxn modelId="{B08C815E-FBBC-4B28-92F0-FDA41EECF19E}" type="presOf" srcId="{85DE2708-61BD-4F4C-AE87-524FB96FBF71}" destId="{1EF05B83-3226-4D7C-AE3B-5D4F7B833E13}" srcOrd="0" destOrd="0" presId="urn:microsoft.com/office/officeart/2005/8/layout/chevron1"/>
    <dgm:cxn modelId="{A972DBA8-195D-48E6-8D94-1640FA264122}" type="presOf" srcId="{FF4CA1B0-0A11-4553-8E81-06ED96A1E59E}" destId="{6A1C4949-861B-42D6-B0E4-24CDCD204FC4}" srcOrd="0" destOrd="1" presId="urn:microsoft.com/office/officeart/2005/8/layout/chevron1"/>
    <dgm:cxn modelId="{4DD92688-BC8D-48C1-B742-73145F930700}" type="presOf" srcId="{4FE04242-FD2D-45F6-BA63-5EBD64BD085A}" destId="{F02E8BDA-DDAA-44D1-A874-D3D0662D05B4}" srcOrd="0" destOrd="0" presId="urn:microsoft.com/office/officeart/2005/8/layout/chevron1"/>
    <dgm:cxn modelId="{9630CF65-652D-4517-BCE0-E08918CE7A13}" srcId="{F600AE77-E893-46E7-B2AD-3D2BDEC5EAAA}" destId="{4FE04242-FD2D-45F6-BA63-5EBD64BD085A}" srcOrd="3" destOrd="0" parTransId="{649D0A7E-E88D-4FFD-B81A-26D20C5207B4}" sibTransId="{58C31789-D21F-4B40-8A43-CFC0362B7B75}"/>
    <dgm:cxn modelId="{758B9893-68FD-4B58-8B51-AAD365E3986B}" type="presOf" srcId="{F600AE77-E893-46E7-B2AD-3D2BDEC5EAAA}" destId="{FD43C57A-41AC-42B1-B1AC-62A3A679538E}" srcOrd="0" destOrd="0" presId="urn:microsoft.com/office/officeart/2005/8/layout/chevron1"/>
    <dgm:cxn modelId="{0C6A27B3-230A-431D-9547-6B0BCC1C3081}" srcId="{88E74CED-C86B-417A-9095-B679B840B64E}" destId="{5449F85B-D852-42E3-8B2D-B0232DCB1CF0}" srcOrd="2" destOrd="0" parTransId="{A4999FB2-68CC-4608-B62B-FBFBD4504216}" sibTransId="{A9D2EBB4-F996-448E-80C5-CD3153CB6F6A}"/>
    <dgm:cxn modelId="{B3AB09A2-3003-4341-ACFF-4495DE773970}" srcId="{F600AE77-E893-46E7-B2AD-3D2BDEC5EAAA}" destId="{A1E07411-9BBF-4F1A-83A1-E8C6B0537981}" srcOrd="1" destOrd="0" parTransId="{F897DB24-CD8D-4622-B1F6-A9CCA3616488}" sibTransId="{9363FA07-4928-4977-88C5-3E83D86617D2}"/>
    <dgm:cxn modelId="{84A4FC65-EC57-4A3B-B36B-18CD26C9FCE7}" type="presOf" srcId="{5449F85B-D852-42E3-8B2D-B0232DCB1CF0}" destId="{6A1C4949-861B-42D6-B0E4-24CDCD204FC4}" srcOrd="0" destOrd="2" presId="urn:microsoft.com/office/officeart/2005/8/layout/chevron1"/>
    <dgm:cxn modelId="{858C00D8-4066-47D5-8526-F40974109657}" srcId="{85DE2708-61BD-4F4C-AE87-524FB96FBF71}" destId="{E21FE883-35DC-4FE6-AF1B-2491CD7831A2}" srcOrd="0" destOrd="0" parTransId="{FB35E9CD-97D8-42D6-ADD0-19C172950D6E}" sibTransId="{136F5946-8A96-4A04-9A3C-13040A5E99D0}"/>
    <dgm:cxn modelId="{8891FD7C-2BE0-4431-A659-AEE1A0F97BCB}" type="presOf" srcId="{E21FE883-35DC-4FE6-AF1B-2491CD7831A2}" destId="{D9968380-C942-42FC-B239-4D550FC6F4E4}" srcOrd="0" destOrd="0" presId="urn:microsoft.com/office/officeart/2005/8/layout/chevron1"/>
    <dgm:cxn modelId="{D5538C88-05E9-4560-85E9-E2271A354FAC}" type="presOf" srcId="{40E50DCC-21B7-4C64-9C6D-B78EC2041A9D}" destId="{A8C7E5E9-B0AD-4E3D-8BAF-046B65526841}" srcOrd="0" destOrd="2" presId="urn:microsoft.com/office/officeart/2005/8/layout/chevron1"/>
    <dgm:cxn modelId="{B5F9195C-F4CC-4A7C-B629-B2625FA65BBC}" srcId="{7CDBB4A6-24AB-4632-B2A4-099F6E20610C}" destId="{40E50DCC-21B7-4C64-9C6D-B78EC2041A9D}" srcOrd="2" destOrd="0" parTransId="{7F708FA3-E8CB-462F-923C-ACA7C6F059B9}" sibTransId="{D1CAD147-7A1C-4578-BC47-192A428B0F2E}"/>
    <dgm:cxn modelId="{B2DD8F13-0860-4B32-83B6-CA85CC6B6030}" srcId="{8D443284-ADBD-42EC-84C6-BF0134F586C6}" destId="{88EB27D5-5FB6-4263-87A8-2F516EED4550}" srcOrd="0" destOrd="0" parTransId="{D874916B-AF6B-4961-82A7-1D64F14C9846}" sibTransId="{D25581A0-1E6B-4205-89AE-ED0A74371515}"/>
    <dgm:cxn modelId="{B0E325C5-3B5F-4078-89A9-5228B6612F66}" type="presParOf" srcId="{FD43C57A-41AC-42B1-B1AC-62A3A679538E}" destId="{8D72853C-8DA5-4777-802B-3EFCACDC540B}" srcOrd="0" destOrd="0" presId="urn:microsoft.com/office/officeart/2005/8/layout/chevron1"/>
    <dgm:cxn modelId="{06977EEC-55DD-4B6C-9D20-0B18337D5149}" type="presParOf" srcId="{8D72853C-8DA5-4777-802B-3EFCACDC540B}" destId="{CBDF82AE-4A91-4ED2-A087-5A956D654382}" srcOrd="0" destOrd="0" presId="urn:microsoft.com/office/officeart/2005/8/layout/chevron1"/>
    <dgm:cxn modelId="{E5C9276E-D893-4278-9EA7-992FC4F215D6}" type="presParOf" srcId="{8D72853C-8DA5-4777-802B-3EFCACDC540B}" destId="{4819A9D4-4E7E-4DB9-84B7-5E1534083F4D}" srcOrd="1" destOrd="0" presId="urn:microsoft.com/office/officeart/2005/8/layout/chevron1"/>
    <dgm:cxn modelId="{BB845164-ECDF-45E0-9876-9076122CC76D}" type="presParOf" srcId="{FD43C57A-41AC-42B1-B1AC-62A3A679538E}" destId="{F8BDDB84-5303-473E-9C20-E844F72E25DA}" srcOrd="1" destOrd="0" presId="urn:microsoft.com/office/officeart/2005/8/layout/chevron1"/>
    <dgm:cxn modelId="{9540F9BE-5906-4A08-97E8-E59B4B50A48F}" type="presParOf" srcId="{FD43C57A-41AC-42B1-B1AC-62A3A679538E}" destId="{4499E555-7B9E-4D9A-BA77-79C15DB17488}" srcOrd="2" destOrd="0" presId="urn:microsoft.com/office/officeart/2005/8/layout/chevron1"/>
    <dgm:cxn modelId="{2946B248-8B0F-4F76-BC5F-6FF03136F3BE}" type="presParOf" srcId="{4499E555-7B9E-4D9A-BA77-79C15DB17488}" destId="{A439AA47-4553-4CCE-8535-A2E9E710A02E}" srcOrd="0" destOrd="0" presId="urn:microsoft.com/office/officeart/2005/8/layout/chevron1"/>
    <dgm:cxn modelId="{41E64350-9359-42D4-B515-0FBD3F8EF515}" type="presParOf" srcId="{4499E555-7B9E-4D9A-BA77-79C15DB17488}" destId="{A02DD134-8FE9-4BBF-94CA-B91902F288AD}" srcOrd="1" destOrd="0" presId="urn:microsoft.com/office/officeart/2005/8/layout/chevron1"/>
    <dgm:cxn modelId="{25FF4211-094A-41FB-9EE7-D94066B16630}" type="presParOf" srcId="{FD43C57A-41AC-42B1-B1AC-62A3A679538E}" destId="{583DCF06-464A-47A8-B5DD-6B107451B7AE}" srcOrd="3" destOrd="0" presId="urn:microsoft.com/office/officeart/2005/8/layout/chevron1"/>
    <dgm:cxn modelId="{AC847165-44ED-453B-BD73-BD39806D3E7C}" type="presParOf" srcId="{FD43C57A-41AC-42B1-B1AC-62A3A679538E}" destId="{08D112D1-5F9F-4B3C-ACDB-FB89292D8EAB}" srcOrd="4" destOrd="0" presId="urn:microsoft.com/office/officeart/2005/8/layout/chevron1"/>
    <dgm:cxn modelId="{4714676E-9672-4C3D-9683-816CE7D7C5E6}" type="presParOf" srcId="{08D112D1-5F9F-4B3C-ACDB-FB89292D8EAB}" destId="{1EF05B83-3226-4D7C-AE3B-5D4F7B833E13}" srcOrd="0" destOrd="0" presId="urn:microsoft.com/office/officeart/2005/8/layout/chevron1"/>
    <dgm:cxn modelId="{897965E3-16B7-4111-8EFB-032CA704FA77}" type="presParOf" srcId="{08D112D1-5F9F-4B3C-ACDB-FB89292D8EAB}" destId="{D9968380-C942-42FC-B239-4D550FC6F4E4}" srcOrd="1" destOrd="0" presId="urn:microsoft.com/office/officeart/2005/8/layout/chevron1"/>
    <dgm:cxn modelId="{7DB141F0-DF39-4E59-BD59-FF5BCBB1C996}" type="presParOf" srcId="{FD43C57A-41AC-42B1-B1AC-62A3A679538E}" destId="{DB7AF0B0-69F1-4AB7-8D34-94040E71DB0C}" srcOrd="5" destOrd="0" presId="urn:microsoft.com/office/officeart/2005/8/layout/chevron1"/>
    <dgm:cxn modelId="{ECD5A121-44F8-4188-90D4-8A0908B9D202}" type="presParOf" srcId="{FD43C57A-41AC-42B1-B1AC-62A3A679538E}" destId="{936DC59A-30ED-4656-B4E3-FA2BE68B16DB}" srcOrd="6" destOrd="0" presId="urn:microsoft.com/office/officeart/2005/8/layout/chevron1"/>
    <dgm:cxn modelId="{179060BE-E7DE-4BE5-9A1F-F08A5479B2F1}" type="presParOf" srcId="{936DC59A-30ED-4656-B4E3-FA2BE68B16DB}" destId="{F02E8BDA-DDAA-44D1-A874-D3D0662D05B4}" srcOrd="0" destOrd="0" presId="urn:microsoft.com/office/officeart/2005/8/layout/chevron1"/>
    <dgm:cxn modelId="{FE4303C6-4C30-4273-ACFB-8AFBD8693856}" type="presParOf" srcId="{936DC59A-30ED-4656-B4E3-FA2BE68B16DB}" destId="{6FFF59E6-36A3-479D-BB3D-E3904E008BE0}" srcOrd="1" destOrd="0" presId="urn:microsoft.com/office/officeart/2005/8/layout/chevron1"/>
    <dgm:cxn modelId="{5E739127-0FC2-4BEB-AE0B-A848D6ADE98F}" type="presParOf" srcId="{FD43C57A-41AC-42B1-B1AC-62A3A679538E}" destId="{C83A0EA4-5FB1-4F02-8091-7F56D59A4F86}" srcOrd="7" destOrd="0" presId="urn:microsoft.com/office/officeart/2005/8/layout/chevron1"/>
    <dgm:cxn modelId="{535BDEE4-7BA1-40E5-8A48-E6341477DE28}" type="presParOf" srcId="{FD43C57A-41AC-42B1-B1AC-62A3A679538E}" destId="{3830B999-7037-43C0-8F73-72E25108E6E5}" srcOrd="8" destOrd="0" presId="urn:microsoft.com/office/officeart/2005/8/layout/chevron1"/>
    <dgm:cxn modelId="{09D0DCC1-51EE-47E2-9B29-E8A487C994B1}" type="presParOf" srcId="{3830B999-7037-43C0-8F73-72E25108E6E5}" destId="{301D902C-BB01-41F3-80E3-1EE75E378DE6}" srcOrd="0" destOrd="0" presId="urn:microsoft.com/office/officeart/2005/8/layout/chevron1"/>
    <dgm:cxn modelId="{2509CCC6-3F05-4E99-9B78-FEB5E97AFB70}" type="presParOf" srcId="{3830B999-7037-43C0-8F73-72E25108E6E5}" destId="{A8C7E5E9-B0AD-4E3D-8BAF-046B65526841}" srcOrd="1" destOrd="0" presId="urn:microsoft.com/office/officeart/2005/8/layout/chevron1"/>
    <dgm:cxn modelId="{99224647-8BF7-4483-83DA-9BD3C40E0967}" type="presParOf" srcId="{FD43C57A-41AC-42B1-B1AC-62A3A679538E}" destId="{5CC000B1-D854-4440-BE44-FF147D948ACD}" srcOrd="9" destOrd="0" presId="urn:microsoft.com/office/officeart/2005/8/layout/chevron1"/>
    <dgm:cxn modelId="{860CB2A0-F241-4008-8EE3-8CD2B239D3E5}" type="presParOf" srcId="{FD43C57A-41AC-42B1-B1AC-62A3A679538E}" destId="{64BB29EC-CC63-446E-B15A-CB251C88BCF4}" srcOrd="10" destOrd="0" presId="urn:microsoft.com/office/officeart/2005/8/layout/chevron1"/>
    <dgm:cxn modelId="{8A5FB358-99A2-4FE8-8FD8-9618DC9EAF10}" type="presParOf" srcId="{64BB29EC-CC63-446E-B15A-CB251C88BCF4}" destId="{9A3AD7CD-F635-41AB-B0DC-4AF209789E4D}" srcOrd="0" destOrd="0" presId="urn:microsoft.com/office/officeart/2005/8/layout/chevron1"/>
    <dgm:cxn modelId="{BDEE6EB6-57BC-4E58-8EF7-08777D04B389}" type="presParOf" srcId="{64BB29EC-CC63-446E-B15A-CB251C88BCF4}" destId="{6A1C4949-861B-42D6-B0E4-24CDCD204FC4}" srcOrd="1" destOrd="0" presId="urn:microsoft.com/office/officeart/2005/8/layout/chevron1"/>
    <dgm:cxn modelId="{E8F8FC15-53E2-4D94-A6A6-CF0EF83A6492}" type="presParOf" srcId="{FD43C57A-41AC-42B1-B1AC-62A3A679538E}" destId="{5D2F3EF7-1723-4516-B308-5F44CB1D7974}" srcOrd="11" destOrd="0" presId="urn:microsoft.com/office/officeart/2005/8/layout/chevron1"/>
    <dgm:cxn modelId="{91B0D0E8-3133-42D4-9D92-599CAD66EB1E}" type="presParOf" srcId="{FD43C57A-41AC-42B1-B1AC-62A3A679538E}" destId="{B0307E7C-AB80-4C7F-93BC-00AC218F79AA}" srcOrd="12" destOrd="0" presId="urn:microsoft.com/office/officeart/2005/8/layout/chevron1"/>
    <dgm:cxn modelId="{8699CF23-6936-457E-A052-6B528F2A8D41}" type="presParOf" srcId="{B0307E7C-AB80-4C7F-93BC-00AC218F79AA}" destId="{3BC1E470-6069-40D7-A4C2-EC51296EC86F}" srcOrd="0" destOrd="0" presId="urn:microsoft.com/office/officeart/2005/8/layout/chevron1"/>
    <dgm:cxn modelId="{49608E22-589A-4DAB-B886-4CB282634878}" type="presParOf" srcId="{B0307E7C-AB80-4C7F-93BC-00AC218F79AA}" destId="{AC79EF47-C359-462B-AA5E-B1133219DD6C}" srcOrd="1" destOrd="0" presId="urn:microsoft.com/office/officeart/2005/8/layout/chevron1"/>
    <dgm:cxn modelId="{4BC44A41-8E10-4949-8B0B-721EA9AB971F}" type="presParOf" srcId="{FD43C57A-41AC-42B1-B1AC-62A3A679538E}" destId="{6213732E-272C-4F4F-8B7A-B7680BD645BE}" srcOrd="13" destOrd="0" presId="urn:microsoft.com/office/officeart/2005/8/layout/chevron1"/>
    <dgm:cxn modelId="{E813E912-CB87-4CD5-AEAA-09284E0B2FFA}" type="presParOf" srcId="{FD43C57A-41AC-42B1-B1AC-62A3A679538E}" destId="{E84C6D28-4340-4C06-8DD3-BD7925D258C9}" srcOrd="14" destOrd="0" presId="urn:microsoft.com/office/officeart/2005/8/layout/chevron1"/>
    <dgm:cxn modelId="{35871336-CCC7-4EFF-9D4A-412CDA98DD92}" type="presParOf" srcId="{E84C6D28-4340-4C06-8DD3-BD7925D258C9}" destId="{B4BBD5B0-626C-4296-96E8-FB8D5A777E7A}" srcOrd="0" destOrd="0" presId="urn:microsoft.com/office/officeart/2005/8/layout/chevron1"/>
    <dgm:cxn modelId="{A127F4C8-C52A-41F3-AFB2-0CDFBFB27DE6}" type="presParOf" srcId="{E84C6D28-4340-4C06-8DD3-BD7925D258C9}" destId="{F08371AA-D7DC-49B7-AF4D-15FDF4D5D9CC}" srcOrd="1" destOrd="0" presId="urn:microsoft.com/office/officeart/2005/8/layout/chevron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A0433-666B-4E4F-A91F-6D9DB22AE54E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B5B2DD-D262-42E3-B514-5A4B4DB3631D}">
      <dgm:prSet phldrT="[Text]"/>
      <dgm:spPr/>
      <dgm:t>
        <a:bodyPr/>
        <a:lstStyle/>
        <a:p>
          <a:pPr algn="ctr"/>
          <a:r>
            <a:rPr lang="en-US" dirty="0" smtClean="0"/>
            <a:t>System Developers </a:t>
          </a:r>
          <a:r>
            <a:rPr lang="en-US" b="1" dirty="0" smtClean="0"/>
            <a:t>Prepare</a:t>
          </a:r>
          <a:r>
            <a:rPr lang="en-US" dirty="0" smtClean="0"/>
            <a:t> Aspects</a:t>
          </a:r>
          <a:endParaRPr lang="en-US" dirty="0"/>
        </a:p>
      </dgm:t>
    </dgm:pt>
    <dgm:pt modelId="{854492E7-1017-49F1-BD18-07BE57A973EF}" type="parTrans" cxnId="{655DC37E-F68D-4772-81B1-269FEA3C1895}">
      <dgm:prSet/>
      <dgm:spPr/>
      <dgm:t>
        <a:bodyPr/>
        <a:lstStyle/>
        <a:p>
          <a:endParaRPr lang="en-US"/>
        </a:p>
      </dgm:t>
    </dgm:pt>
    <dgm:pt modelId="{E62971C1-88FA-4302-BA4D-B26CCD762309}" type="sibTrans" cxnId="{655DC37E-F68D-4772-81B1-269FEA3C189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8B3596C-063F-4058-80A9-6B05EB1AB169}">
      <dgm:prSet phldrT="[Text]"/>
      <dgm:spPr/>
      <dgm:t>
        <a:bodyPr/>
        <a:lstStyle/>
        <a:p>
          <a:pPr algn="ctr"/>
          <a:r>
            <a:rPr lang="en-US" dirty="0" smtClean="0"/>
            <a:t>UI/Business Developers </a:t>
          </a:r>
          <a:r>
            <a:rPr lang="en-US" b="1" dirty="0" smtClean="0"/>
            <a:t>Use</a:t>
          </a:r>
          <a:r>
            <a:rPr lang="en-US" dirty="0" smtClean="0"/>
            <a:t> Aspects</a:t>
          </a:r>
          <a:endParaRPr lang="en-US" dirty="0"/>
        </a:p>
      </dgm:t>
    </dgm:pt>
    <dgm:pt modelId="{DB169285-8740-4BA8-A03D-55819B3876B6}" type="parTrans" cxnId="{EA777F9D-9DE7-4C07-A610-4859E517E599}">
      <dgm:prSet/>
      <dgm:spPr/>
      <dgm:t>
        <a:bodyPr/>
        <a:lstStyle/>
        <a:p>
          <a:endParaRPr lang="en-US"/>
        </a:p>
      </dgm:t>
    </dgm:pt>
    <dgm:pt modelId="{C5793CC2-C360-4F5E-916D-023752F79376}" type="sibTrans" cxnId="{EA777F9D-9DE7-4C07-A610-4859E517E59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AEF545-C68F-4450-B4EA-3A0C48CFA579}">
      <dgm:prSet phldrT="[Text]"/>
      <dgm:spPr/>
      <dgm:t>
        <a:bodyPr/>
        <a:lstStyle/>
        <a:p>
          <a:pPr algn="ctr"/>
          <a:r>
            <a:rPr lang="en-US" dirty="0" smtClean="0"/>
            <a:t>n</a:t>
          </a:r>
          <a:endParaRPr lang="en-US" dirty="0"/>
        </a:p>
      </dgm:t>
    </dgm:pt>
    <dgm:pt modelId="{CF61D348-5EF3-45E9-B81B-556635207E0F}" type="parTrans" cxnId="{822324F2-79B9-4AEF-A591-A24CCE75A85B}">
      <dgm:prSet/>
      <dgm:spPr/>
      <dgm:t>
        <a:bodyPr/>
        <a:lstStyle/>
        <a:p>
          <a:endParaRPr lang="en-US"/>
        </a:p>
      </dgm:t>
    </dgm:pt>
    <dgm:pt modelId="{48C4AE71-2B46-4AF8-BFF7-6250B54974A4}" type="sibTrans" cxnId="{822324F2-79B9-4AEF-A591-A24CCE75A85B}">
      <dgm:prSet/>
      <dgm:spPr/>
      <dgm:t>
        <a:bodyPr/>
        <a:lstStyle/>
        <a:p>
          <a:endParaRPr lang="en-US"/>
        </a:p>
      </dgm:t>
    </dgm:pt>
    <dgm:pt modelId="{D84BFBE2-74B5-4855-81EC-78B0E792EB94}">
      <dgm:prSet phldrT="[Text]"/>
      <dgm:spPr/>
      <dgm:t>
        <a:bodyPr/>
        <a:lstStyle/>
        <a:p>
          <a:pPr algn="ctr"/>
          <a:r>
            <a:rPr lang="en-US" dirty="0" smtClean="0"/>
            <a:t>1</a:t>
          </a:r>
          <a:endParaRPr lang="en-US" dirty="0"/>
        </a:p>
      </dgm:t>
    </dgm:pt>
    <dgm:pt modelId="{80F90427-7F5E-4575-9764-A66F2F9CEF06}" type="parTrans" cxnId="{2FD4471D-81DD-4726-A24C-AF97A7D92CA3}">
      <dgm:prSet/>
      <dgm:spPr/>
      <dgm:t>
        <a:bodyPr/>
        <a:lstStyle/>
        <a:p>
          <a:endParaRPr lang="en-US"/>
        </a:p>
      </dgm:t>
    </dgm:pt>
    <dgm:pt modelId="{52B8BD7F-E6F4-4914-ADE0-76CDD01652D8}" type="sibTrans" cxnId="{2FD4471D-81DD-4726-A24C-AF97A7D92CA3}">
      <dgm:prSet/>
      <dgm:spPr/>
      <dgm:t>
        <a:bodyPr/>
        <a:lstStyle/>
        <a:p>
          <a:endParaRPr lang="en-US"/>
        </a:p>
      </dgm:t>
    </dgm:pt>
    <dgm:pt modelId="{FF2A1C31-7DA5-4A8B-87DE-CE6F12640721}" type="pres">
      <dgm:prSet presAssocID="{4EEA0433-666B-4E4F-A91F-6D9DB22AE5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F4E174E-7BE0-4BFA-BA5E-1A7E248244F7}" type="pres">
      <dgm:prSet presAssocID="{4EEA0433-666B-4E4F-A91F-6D9DB22AE54E}" presName="dot1" presStyleLbl="alignNode1" presStyleIdx="0" presStyleCnt="10"/>
      <dgm:spPr/>
    </dgm:pt>
    <dgm:pt modelId="{36FE9F5E-13D9-40DB-BBCA-90C3BCF6B0EC}" type="pres">
      <dgm:prSet presAssocID="{4EEA0433-666B-4E4F-A91F-6D9DB22AE54E}" presName="dot2" presStyleLbl="alignNode1" presStyleIdx="1" presStyleCnt="10"/>
      <dgm:spPr/>
    </dgm:pt>
    <dgm:pt modelId="{82C1F161-E594-409B-9DD5-AF66093A11E1}" type="pres">
      <dgm:prSet presAssocID="{4EEA0433-666B-4E4F-A91F-6D9DB22AE54E}" presName="dot3" presStyleLbl="alignNode1" presStyleIdx="2" presStyleCnt="10"/>
      <dgm:spPr/>
    </dgm:pt>
    <dgm:pt modelId="{07A5BF20-7905-404F-A125-4D8B22E77D78}" type="pres">
      <dgm:prSet presAssocID="{4EEA0433-666B-4E4F-A91F-6D9DB22AE54E}" presName="dotArrow1" presStyleLbl="alignNode1" presStyleIdx="3" presStyleCnt="10"/>
      <dgm:spPr/>
    </dgm:pt>
    <dgm:pt modelId="{B0501EC2-9AE8-4B8B-93A2-3C1689BBFB4E}" type="pres">
      <dgm:prSet presAssocID="{4EEA0433-666B-4E4F-A91F-6D9DB22AE54E}" presName="dotArrow2" presStyleLbl="alignNode1" presStyleIdx="4" presStyleCnt="10"/>
      <dgm:spPr/>
    </dgm:pt>
    <dgm:pt modelId="{2A2B8AF6-4731-4E6A-B0B5-5DA685787D72}" type="pres">
      <dgm:prSet presAssocID="{4EEA0433-666B-4E4F-A91F-6D9DB22AE54E}" presName="dotArrow3" presStyleLbl="alignNode1" presStyleIdx="5" presStyleCnt="10"/>
      <dgm:spPr/>
    </dgm:pt>
    <dgm:pt modelId="{B5E7AF99-784D-4B13-A45B-809C3B561C82}" type="pres">
      <dgm:prSet presAssocID="{4EEA0433-666B-4E4F-A91F-6D9DB22AE54E}" presName="dotArrow4" presStyleLbl="alignNode1" presStyleIdx="6" presStyleCnt="10"/>
      <dgm:spPr/>
    </dgm:pt>
    <dgm:pt modelId="{B1CAA167-B58B-46FE-9447-05F4F0228AED}" type="pres">
      <dgm:prSet presAssocID="{4EEA0433-666B-4E4F-A91F-6D9DB22AE54E}" presName="dotArrow5" presStyleLbl="alignNode1" presStyleIdx="7" presStyleCnt="10"/>
      <dgm:spPr/>
    </dgm:pt>
    <dgm:pt modelId="{A26FA53D-5F4C-414E-952A-033A53CE8014}" type="pres">
      <dgm:prSet presAssocID="{4EEA0433-666B-4E4F-A91F-6D9DB22AE54E}" presName="dotArrow6" presStyleLbl="alignNode1" presStyleIdx="8" presStyleCnt="10"/>
      <dgm:spPr/>
    </dgm:pt>
    <dgm:pt modelId="{1D208796-011F-4E3C-98F5-9E7B4B117057}" type="pres">
      <dgm:prSet presAssocID="{4EEA0433-666B-4E4F-A91F-6D9DB22AE54E}" presName="dotArrow7" presStyleLbl="alignNode1" presStyleIdx="9" presStyleCnt="10"/>
      <dgm:spPr/>
    </dgm:pt>
    <dgm:pt modelId="{610A691D-8039-44E3-87BE-E5914F56231F}" type="pres">
      <dgm:prSet presAssocID="{28B5B2DD-D262-42E3-B514-5A4B4DB3631D}" presName="parTx1" presStyleLbl="node1" presStyleIdx="0" presStyleCnt="2"/>
      <dgm:spPr/>
      <dgm:t>
        <a:bodyPr/>
        <a:lstStyle/>
        <a:p>
          <a:endParaRPr lang="en-US"/>
        </a:p>
      </dgm:t>
    </dgm:pt>
    <dgm:pt modelId="{93CAEF00-03B3-46E7-8527-8A481907B7A2}" type="pres">
      <dgm:prSet presAssocID="{28B5B2DD-D262-42E3-B514-5A4B4DB3631D}" presName="desTx1" presStyleLbl="revTx" presStyleIdx="0" presStyleCnt="2" custFlipHor="1" custScaleX="37502" custLinFactNeighborX="-44262" custLinFactNeighborY="2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4498-EEF4-4D52-97A0-314ED2A3C6F0}" type="pres">
      <dgm:prSet presAssocID="{E62971C1-88FA-4302-BA4D-B26CCD762309}" presName="picture1" presStyleCnt="0"/>
      <dgm:spPr/>
    </dgm:pt>
    <dgm:pt modelId="{A1500C42-8CD5-4572-9DC3-0BA7D5493E75}" type="pres">
      <dgm:prSet presAssocID="{E62971C1-88FA-4302-BA4D-B26CCD762309}" presName="imageRepeatNode" presStyleLbl="fgImgPlace1" presStyleIdx="0" presStyleCnt="2"/>
      <dgm:spPr/>
      <dgm:t>
        <a:bodyPr/>
        <a:lstStyle/>
        <a:p>
          <a:endParaRPr lang="en-US"/>
        </a:p>
      </dgm:t>
    </dgm:pt>
    <dgm:pt modelId="{12DC7C98-F244-4955-8EDA-529152A5079A}" type="pres">
      <dgm:prSet presAssocID="{F8B3596C-063F-4058-80A9-6B05EB1AB169}" presName="parTx2" presStyleLbl="node1" presStyleIdx="1" presStyleCnt="2"/>
      <dgm:spPr/>
      <dgm:t>
        <a:bodyPr/>
        <a:lstStyle/>
        <a:p>
          <a:endParaRPr lang="en-US"/>
        </a:p>
      </dgm:t>
    </dgm:pt>
    <dgm:pt modelId="{74915A2F-9107-4B2A-850E-2DD5CBED1487}" type="pres">
      <dgm:prSet presAssocID="{F8B3596C-063F-4058-80A9-6B05EB1AB169}" presName="desTx2" presStyleLbl="revTx" presStyleIdx="1" presStyleCnt="2" custFlipHor="1" custScaleX="50009" custLinFactNeighborX="-33943" custLinFactNeighborY="-3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26937-42EE-43F7-905C-6F25469C5F96}" type="pres">
      <dgm:prSet presAssocID="{C5793CC2-C360-4F5E-916D-023752F79376}" presName="picture2" presStyleCnt="0"/>
      <dgm:spPr/>
    </dgm:pt>
    <dgm:pt modelId="{D14FBC24-C954-4086-8951-6C4E61BB7A39}" type="pres">
      <dgm:prSet presAssocID="{C5793CC2-C360-4F5E-916D-023752F79376}" presName="imageRepeatNode" presStyleLbl="fgImgPlace1" presStyleIdx="1" presStyleCnt="2"/>
      <dgm:spPr/>
      <dgm:t>
        <a:bodyPr/>
        <a:lstStyle/>
        <a:p>
          <a:endParaRPr lang="en-US"/>
        </a:p>
      </dgm:t>
    </dgm:pt>
  </dgm:ptLst>
  <dgm:cxnLst>
    <dgm:cxn modelId="{AA609DAF-1D0B-418B-87BD-BB7B2239FEAE}" type="presOf" srcId="{4EEA0433-666B-4E4F-A91F-6D9DB22AE54E}" destId="{FF2A1C31-7DA5-4A8B-87DE-CE6F12640721}" srcOrd="0" destOrd="0" presId="urn:microsoft.com/office/officeart/2008/layout/AscendingPictureAccentProcess"/>
    <dgm:cxn modelId="{E46118AE-9119-40E1-AFC5-08EBED495FC8}" type="presOf" srcId="{C5793CC2-C360-4F5E-916D-023752F79376}" destId="{D14FBC24-C954-4086-8951-6C4E61BB7A39}" srcOrd="0" destOrd="0" presId="urn:microsoft.com/office/officeart/2008/layout/AscendingPictureAccentProcess"/>
    <dgm:cxn modelId="{6C53655B-C63F-45F7-84D1-1196B2DD4AB5}" type="presOf" srcId="{F8B3596C-063F-4058-80A9-6B05EB1AB169}" destId="{12DC7C98-F244-4955-8EDA-529152A5079A}" srcOrd="0" destOrd="0" presId="urn:microsoft.com/office/officeart/2008/layout/AscendingPictureAccentProcess"/>
    <dgm:cxn modelId="{822324F2-79B9-4AEF-A591-A24CCE75A85B}" srcId="{F8B3596C-063F-4058-80A9-6B05EB1AB169}" destId="{62AEF545-C68F-4450-B4EA-3A0C48CFA579}" srcOrd="0" destOrd="0" parTransId="{CF61D348-5EF3-45E9-B81B-556635207E0F}" sibTransId="{48C4AE71-2B46-4AF8-BFF7-6250B54974A4}"/>
    <dgm:cxn modelId="{9C7F96A5-1856-49E4-8E48-93DE06D9F4EB}" type="presOf" srcId="{D84BFBE2-74B5-4855-81EC-78B0E792EB94}" destId="{93CAEF00-03B3-46E7-8527-8A481907B7A2}" srcOrd="0" destOrd="0" presId="urn:microsoft.com/office/officeart/2008/layout/AscendingPictureAccentProcess"/>
    <dgm:cxn modelId="{2FD4471D-81DD-4726-A24C-AF97A7D92CA3}" srcId="{28B5B2DD-D262-42E3-B514-5A4B4DB3631D}" destId="{D84BFBE2-74B5-4855-81EC-78B0E792EB94}" srcOrd="0" destOrd="0" parTransId="{80F90427-7F5E-4575-9764-A66F2F9CEF06}" sibTransId="{52B8BD7F-E6F4-4914-ADE0-76CDD01652D8}"/>
    <dgm:cxn modelId="{EA777F9D-9DE7-4C07-A610-4859E517E599}" srcId="{4EEA0433-666B-4E4F-A91F-6D9DB22AE54E}" destId="{F8B3596C-063F-4058-80A9-6B05EB1AB169}" srcOrd="1" destOrd="0" parTransId="{DB169285-8740-4BA8-A03D-55819B3876B6}" sibTransId="{C5793CC2-C360-4F5E-916D-023752F79376}"/>
    <dgm:cxn modelId="{179FA3BC-A237-4B8D-B23C-BED6F9085FA4}" type="presOf" srcId="{62AEF545-C68F-4450-B4EA-3A0C48CFA579}" destId="{74915A2F-9107-4B2A-850E-2DD5CBED1487}" srcOrd="0" destOrd="0" presId="urn:microsoft.com/office/officeart/2008/layout/AscendingPictureAccentProcess"/>
    <dgm:cxn modelId="{E2C3B622-7CFA-4F63-BEAB-CE278A61153B}" type="presOf" srcId="{28B5B2DD-D262-42E3-B514-5A4B4DB3631D}" destId="{610A691D-8039-44E3-87BE-E5914F56231F}" srcOrd="0" destOrd="0" presId="urn:microsoft.com/office/officeart/2008/layout/AscendingPictureAccentProcess"/>
    <dgm:cxn modelId="{655DC37E-F68D-4772-81B1-269FEA3C1895}" srcId="{4EEA0433-666B-4E4F-A91F-6D9DB22AE54E}" destId="{28B5B2DD-D262-42E3-B514-5A4B4DB3631D}" srcOrd="0" destOrd="0" parTransId="{854492E7-1017-49F1-BD18-07BE57A973EF}" sibTransId="{E62971C1-88FA-4302-BA4D-B26CCD762309}"/>
    <dgm:cxn modelId="{979011D1-920D-4079-99D8-FF16BB9A482C}" type="presOf" srcId="{E62971C1-88FA-4302-BA4D-B26CCD762309}" destId="{A1500C42-8CD5-4572-9DC3-0BA7D5493E75}" srcOrd="0" destOrd="0" presId="urn:microsoft.com/office/officeart/2008/layout/AscendingPictureAccentProcess"/>
    <dgm:cxn modelId="{0BAB863E-4D42-4080-BDDB-E763DEFBEF14}" type="presParOf" srcId="{FF2A1C31-7DA5-4A8B-87DE-CE6F12640721}" destId="{DF4E174E-7BE0-4BFA-BA5E-1A7E248244F7}" srcOrd="0" destOrd="0" presId="urn:microsoft.com/office/officeart/2008/layout/AscendingPictureAccentProcess"/>
    <dgm:cxn modelId="{9CAF60CC-82EF-4F8F-A9C8-9525AE595B94}" type="presParOf" srcId="{FF2A1C31-7DA5-4A8B-87DE-CE6F12640721}" destId="{36FE9F5E-13D9-40DB-BBCA-90C3BCF6B0EC}" srcOrd="1" destOrd="0" presId="urn:microsoft.com/office/officeart/2008/layout/AscendingPictureAccentProcess"/>
    <dgm:cxn modelId="{E76F0923-EB7E-4DA2-8FB2-C2E96E29744F}" type="presParOf" srcId="{FF2A1C31-7DA5-4A8B-87DE-CE6F12640721}" destId="{82C1F161-E594-409B-9DD5-AF66093A11E1}" srcOrd="2" destOrd="0" presId="urn:microsoft.com/office/officeart/2008/layout/AscendingPictureAccentProcess"/>
    <dgm:cxn modelId="{25E26FE4-517D-4C3B-8E04-992DDCB39F26}" type="presParOf" srcId="{FF2A1C31-7DA5-4A8B-87DE-CE6F12640721}" destId="{07A5BF20-7905-404F-A125-4D8B22E77D78}" srcOrd="3" destOrd="0" presId="urn:microsoft.com/office/officeart/2008/layout/AscendingPictureAccentProcess"/>
    <dgm:cxn modelId="{1B061BE3-DCD2-4042-86A6-3D81F7E6FD00}" type="presParOf" srcId="{FF2A1C31-7DA5-4A8B-87DE-CE6F12640721}" destId="{B0501EC2-9AE8-4B8B-93A2-3C1689BBFB4E}" srcOrd="4" destOrd="0" presId="urn:microsoft.com/office/officeart/2008/layout/AscendingPictureAccentProcess"/>
    <dgm:cxn modelId="{616A6235-7B5E-4EB7-99F7-D06386AD3EA2}" type="presParOf" srcId="{FF2A1C31-7DA5-4A8B-87DE-CE6F12640721}" destId="{2A2B8AF6-4731-4E6A-B0B5-5DA685787D72}" srcOrd="5" destOrd="0" presId="urn:microsoft.com/office/officeart/2008/layout/AscendingPictureAccentProcess"/>
    <dgm:cxn modelId="{A76A9E7C-2020-4073-842E-CB4A8A5608D4}" type="presParOf" srcId="{FF2A1C31-7DA5-4A8B-87DE-CE6F12640721}" destId="{B5E7AF99-784D-4B13-A45B-809C3B561C82}" srcOrd="6" destOrd="0" presId="urn:microsoft.com/office/officeart/2008/layout/AscendingPictureAccentProcess"/>
    <dgm:cxn modelId="{A4067140-9D4E-4970-BA62-771DDA82B976}" type="presParOf" srcId="{FF2A1C31-7DA5-4A8B-87DE-CE6F12640721}" destId="{B1CAA167-B58B-46FE-9447-05F4F0228AED}" srcOrd="7" destOrd="0" presId="urn:microsoft.com/office/officeart/2008/layout/AscendingPictureAccentProcess"/>
    <dgm:cxn modelId="{2DEBF52F-FE61-4C91-8FA7-FE92AFD79F58}" type="presParOf" srcId="{FF2A1C31-7DA5-4A8B-87DE-CE6F12640721}" destId="{A26FA53D-5F4C-414E-952A-033A53CE8014}" srcOrd="8" destOrd="0" presId="urn:microsoft.com/office/officeart/2008/layout/AscendingPictureAccentProcess"/>
    <dgm:cxn modelId="{D5FA14FC-1918-43F6-A63D-43F0C268E2ED}" type="presParOf" srcId="{FF2A1C31-7DA5-4A8B-87DE-CE6F12640721}" destId="{1D208796-011F-4E3C-98F5-9E7B4B117057}" srcOrd="9" destOrd="0" presId="urn:microsoft.com/office/officeart/2008/layout/AscendingPictureAccentProcess"/>
    <dgm:cxn modelId="{B4865EFE-340E-4218-ADD8-5B5EC16953CB}" type="presParOf" srcId="{FF2A1C31-7DA5-4A8B-87DE-CE6F12640721}" destId="{610A691D-8039-44E3-87BE-E5914F56231F}" srcOrd="10" destOrd="0" presId="urn:microsoft.com/office/officeart/2008/layout/AscendingPictureAccentProcess"/>
    <dgm:cxn modelId="{1D430971-67CD-463B-BB15-766899F93081}" type="presParOf" srcId="{FF2A1C31-7DA5-4A8B-87DE-CE6F12640721}" destId="{93CAEF00-03B3-46E7-8527-8A481907B7A2}" srcOrd="11" destOrd="0" presId="urn:microsoft.com/office/officeart/2008/layout/AscendingPictureAccentProcess"/>
    <dgm:cxn modelId="{BB8CC44C-813A-43FB-A526-3FD730D39998}" type="presParOf" srcId="{FF2A1C31-7DA5-4A8B-87DE-CE6F12640721}" destId="{84A44498-EEF4-4D52-97A0-314ED2A3C6F0}" srcOrd="12" destOrd="0" presId="urn:microsoft.com/office/officeart/2008/layout/AscendingPictureAccentProcess"/>
    <dgm:cxn modelId="{5599465B-D4D8-4A5D-8563-CEEF033DE2F6}" type="presParOf" srcId="{84A44498-EEF4-4D52-97A0-314ED2A3C6F0}" destId="{A1500C42-8CD5-4572-9DC3-0BA7D5493E75}" srcOrd="0" destOrd="0" presId="urn:microsoft.com/office/officeart/2008/layout/AscendingPictureAccentProcess"/>
    <dgm:cxn modelId="{15CB0EC5-4337-4463-B28E-E6A8FBE39FA9}" type="presParOf" srcId="{FF2A1C31-7DA5-4A8B-87DE-CE6F12640721}" destId="{12DC7C98-F244-4955-8EDA-529152A5079A}" srcOrd="13" destOrd="0" presId="urn:microsoft.com/office/officeart/2008/layout/AscendingPictureAccentProcess"/>
    <dgm:cxn modelId="{36C75C1E-53FB-4C5D-9FB6-12358489C028}" type="presParOf" srcId="{FF2A1C31-7DA5-4A8B-87DE-CE6F12640721}" destId="{74915A2F-9107-4B2A-850E-2DD5CBED1487}" srcOrd="14" destOrd="0" presId="urn:microsoft.com/office/officeart/2008/layout/AscendingPictureAccentProcess"/>
    <dgm:cxn modelId="{EC936D07-FDCE-4B58-8FA8-5D6E4EA73424}" type="presParOf" srcId="{FF2A1C31-7DA5-4A8B-87DE-CE6F12640721}" destId="{A3726937-42EE-43F7-905C-6F25469C5F96}" srcOrd="15" destOrd="0" presId="urn:microsoft.com/office/officeart/2008/layout/AscendingPictureAccentProcess"/>
    <dgm:cxn modelId="{E9041E5F-F4FB-4B9C-9107-D7CCC51FE302}" type="presParOf" srcId="{A3726937-42EE-43F7-905C-6F25469C5F96}" destId="{D14FBC24-C954-4086-8951-6C4E61BB7A3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F82AE-4A91-4ED2-A087-5A956D654382}">
      <dsp:nvSpPr>
        <dsp:cNvPr id="0" name=""/>
        <dsp:cNvSpPr/>
      </dsp:nvSpPr>
      <dsp:spPr>
        <a:xfrm>
          <a:off x="6727" y="1152844"/>
          <a:ext cx="1329067" cy="5316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1994-1996</a:t>
          </a:r>
          <a:endParaRPr lang="en-US" sz="1050" kern="1200" dirty="0"/>
        </a:p>
      </dsp:txBody>
      <dsp:txXfrm>
        <a:off x="6727" y="1152844"/>
        <a:ext cx="1329067" cy="531626"/>
      </dsp:txXfrm>
    </dsp:sp>
    <dsp:sp modelId="{4819A9D4-4E7E-4DB9-84B7-5E1534083F4D}">
      <dsp:nvSpPr>
        <dsp:cNvPr id="0" name=""/>
        <dsp:cNvSpPr/>
      </dsp:nvSpPr>
      <dsp:spPr>
        <a:xfrm>
          <a:off x="6727" y="1750924"/>
          <a:ext cx="1063253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First efforts on program transformation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</dsp:txBody>
      <dsp:txXfrm>
        <a:off x="6727" y="1750924"/>
        <a:ext cx="1063253" cy="1499062"/>
      </dsp:txXfrm>
    </dsp:sp>
    <dsp:sp modelId="{A439AA47-4553-4CCE-8535-A2E9E710A02E}">
      <dsp:nvSpPr>
        <dsp:cNvPr id="0" name=""/>
        <dsp:cNvSpPr/>
      </dsp:nvSpPr>
      <dsp:spPr>
        <a:xfrm>
          <a:off x="1119794" y="1152844"/>
          <a:ext cx="1329067" cy="5316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1997</a:t>
          </a:r>
          <a:endParaRPr lang="en-US" sz="1050" kern="1200" dirty="0"/>
        </a:p>
      </dsp:txBody>
      <dsp:txXfrm>
        <a:off x="1119794" y="1152844"/>
        <a:ext cx="1329067" cy="531626"/>
      </dsp:txXfrm>
    </dsp:sp>
    <dsp:sp modelId="{A02DD134-8FE9-4BBF-94CA-B91902F288AD}">
      <dsp:nvSpPr>
        <dsp:cNvPr id="0" name=""/>
        <dsp:cNvSpPr/>
      </dsp:nvSpPr>
      <dsp:spPr>
        <a:xfrm>
          <a:off x="1119794" y="1750924"/>
          <a:ext cx="1063253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AOP coined by </a:t>
          </a:r>
          <a:r>
            <a:rPr lang="en-US" sz="900" kern="12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Gregor</a:t>
          </a: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</a:t>
          </a:r>
          <a:r>
            <a:rPr lang="en-US" sz="900" kern="12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Kiczales</a:t>
          </a: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(Xerox PARC) 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</dsp:txBody>
      <dsp:txXfrm>
        <a:off x="1119794" y="1750924"/>
        <a:ext cx="1063253" cy="1499062"/>
      </dsp:txXfrm>
    </dsp:sp>
    <dsp:sp modelId="{1EF05B83-3226-4D7C-AE3B-5D4F7B833E13}">
      <dsp:nvSpPr>
        <dsp:cNvPr id="0" name=""/>
        <dsp:cNvSpPr/>
      </dsp:nvSpPr>
      <dsp:spPr>
        <a:xfrm>
          <a:off x="2232861" y="1152844"/>
          <a:ext cx="1329067" cy="5316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2001</a:t>
          </a:r>
          <a:endParaRPr lang="en-US" sz="1050" kern="1200" dirty="0"/>
        </a:p>
      </dsp:txBody>
      <dsp:txXfrm>
        <a:off x="2232861" y="1152844"/>
        <a:ext cx="1329067" cy="531626"/>
      </dsp:txXfrm>
    </dsp:sp>
    <dsp:sp modelId="{D9968380-C942-42FC-B239-4D550FC6F4E4}">
      <dsp:nvSpPr>
        <dsp:cNvPr id="0" name=""/>
        <dsp:cNvSpPr/>
      </dsp:nvSpPr>
      <dsp:spPr>
        <a:xfrm>
          <a:off x="2232861" y="1750924"/>
          <a:ext cx="1063253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>
              <a:solidFill>
                <a:schemeClr val="bg1">
                  <a:lumMod val="50000"/>
                  <a:lumOff val="50000"/>
                </a:schemeClr>
              </a:solidFill>
            </a:rPr>
            <a:t>AspectJ </a:t>
          </a: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published;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First AOSD Conference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</dsp:txBody>
      <dsp:txXfrm>
        <a:off x="2232861" y="1750924"/>
        <a:ext cx="1063253" cy="1499062"/>
      </dsp:txXfrm>
    </dsp:sp>
    <dsp:sp modelId="{F02E8BDA-DDAA-44D1-A874-D3D0662D05B4}">
      <dsp:nvSpPr>
        <dsp:cNvPr id="0" name=""/>
        <dsp:cNvSpPr/>
      </dsp:nvSpPr>
      <dsp:spPr>
        <a:xfrm>
          <a:off x="3345929" y="1152844"/>
          <a:ext cx="1329067" cy="5316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smtClean="0"/>
            <a:t>2003</a:t>
          </a:r>
          <a:endParaRPr lang="en-US" sz="1050" kern="1200" dirty="0"/>
        </a:p>
      </dsp:txBody>
      <dsp:txXfrm>
        <a:off x="3345929" y="1152844"/>
        <a:ext cx="1329067" cy="531626"/>
      </dsp:txXfrm>
    </dsp:sp>
    <dsp:sp modelId="{6FFF59E6-36A3-479D-BB3D-E3904E008BE0}">
      <dsp:nvSpPr>
        <dsp:cNvPr id="0" name=""/>
        <dsp:cNvSpPr/>
      </dsp:nvSpPr>
      <dsp:spPr>
        <a:xfrm>
          <a:off x="3345929" y="1750924"/>
          <a:ext cx="1063253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AspectJ</a:t>
          </a: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released to the </a:t>
          </a:r>
          <a:r>
            <a:rPr lang="en-US" sz="900" kern="12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Eclise</a:t>
          </a: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OSS community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Spring Framework 1.0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.NET 1.0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</dsp:txBody>
      <dsp:txXfrm>
        <a:off x="3345929" y="1750924"/>
        <a:ext cx="1063253" cy="1499062"/>
      </dsp:txXfrm>
    </dsp:sp>
    <dsp:sp modelId="{301D902C-BB01-41F3-80E3-1EE75E378DE6}">
      <dsp:nvSpPr>
        <dsp:cNvPr id="0" name=""/>
        <dsp:cNvSpPr/>
      </dsp:nvSpPr>
      <dsp:spPr>
        <a:xfrm>
          <a:off x="4458996" y="1152844"/>
          <a:ext cx="1329067" cy="5316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2004</a:t>
          </a:r>
          <a:endParaRPr lang="en-US" sz="1050" kern="1200" dirty="0"/>
        </a:p>
      </dsp:txBody>
      <dsp:txXfrm>
        <a:off x="4458996" y="1152844"/>
        <a:ext cx="1329067" cy="531626"/>
      </dsp:txXfrm>
    </dsp:sp>
    <dsp:sp modelId="{A8C7E5E9-B0AD-4E3D-8BAF-046B65526841}">
      <dsp:nvSpPr>
        <dsp:cNvPr id="0" name=""/>
        <dsp:cNvSpPr/>
      </dsp:nvSpPr>
      <dsp:spPr>
        <a:xfrm>
          <a:off x="4458996" y="1750924"/>
          <a:ext cx="1063253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Build up of Interface21, later </a:t>
          </a:r>
          <a:r>
            <a:rPr lang="en-US" sz="900" kern="12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SpringSource</a:t>
          </a: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, around </a:t>
          </a:r>
          <a:r>
            <a:rPr lang="en-US" sz="900" kern="12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IoC</a:t>
          </a: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and AOP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>
              <a:solidFill>
                <a:schemeClr val="bg1">
                  <a:lumMod val="50000"/>
                  <a:lumOff val="50000"/>
                </a:schemeClr>
              </a:solidFill>
            </a:rPr>
            <a:t>Works Begins on PostSharp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JBoss</a:t>
          </a: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AOP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WebSphere</a:t>
          </a: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AOP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AJDT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SAP Enhancement Framework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</dsp:txBody>
      <dsp:txXfrm>
        <a:off x="4458996" y="1750924"/>
        <a:ext cx="1063253" cy="1499062"/>
      </dsp:txXfrm>
    </dsp:sp>
    <dsp:sp modelId="{9A3AD7CD-F635-41AB-B0DC-4AF209789E4D}">
      <dsp:nvSpPr>
        <dsp:cNvPr id="0" name=""/>
        <dsp:cNvSpPr/>
      </dsp:nvSpPr>
      <dsp:spPr>
        <a:xfrm>
          <a:off x="5572063" y="1152844"/>
          <a:ext cx="1329067" cy="5316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2007-2008</a:t>
          </a:r>
          <a:endParaRPr lang="en-US" sz="1050" kern="1200" dirty="0"/>
        </a:p>
      </dsp:txBody>
      <dsp:txXfrm>
        <a:off x="5572063" y="1152844"/>
        <a:ext cx="1329067" cy="531626"/>
      </dsp:txXfrm>
    </dsp:sp>
    <dsp:sp modelId="{6A1C4949-861B-42D6-B0E4-24CDCD204FC4}">
      <dsp:nvSpPr>
        <dsp:cNvPr id="0" name=""/>
        <dsp:cNvSpPr/>
      </dsp:nvSpPr>
      <dsp:spPr>
        <a:xfrm>
          <a:off x="5572063" y="1750924"/>
          <a:ext cx="1063253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PostSharp 1.0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PostSharp 1.5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ALCOB (AOP for COBOL)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</dsp:txBody>
      <dsp:txXfrm>
        <a:off x="5572063" y="1750924"/>
        <a:ext cx="1063253" cy="1499062"/>
      </dsp:txXfrm>
    </dsp:sp>
    <dsp:sp modelId="{3BC1E470-6069-40D7-A4C2-EC51296EC86F}">
      <dsp:nvSpPr>
        <dsp:cNvPr id="0" name=""/>
        <dsp:cNvSpPr/>
      </dsp:nvSpPr>
      <dsp:spPr>
        <a:xfrm>
          <a:off x="6685131" y="1152844"/>
          <a:ext cx="1329067" cy="5316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2009</a:t>
          </a:r>
          <a:endParaRPr lang="en-US" sz="1050" kern="1200" dirty="0"/>
        </a:p>
      </dsp:txBody>
      <dsp:txXfrm>
        <a:off x="6685131" y="1152844"/>
        <a:ext cx="1329067" cy="531626"/>
      </dsp:txXfrm>
    </dsp:sp>
    <dsp:sp modelId="{AC79EF47-C359-462B-AA5E-B1133219DD6C}">
      <dsp:nvSpPr>
        <dsp:cNvPr id="0" name=""/>
        <dsp:cNvSpPr/>
      </dsp:nvSpPr>
      <dsp:spPr>
        <a:xfrm>
          <a:off x="6685131" y="1750924"/>
          <a:ext cx="1063253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SpringSource</a:t>
          </a: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acquired by </a:t>
          </a:r>
          <a:r>
            <a:rPr lang="en-US" sz="900" kern="12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VMWare</a:t>
          </a: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, $400M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</dsp:txBody>
      <dsp:txXfrm>
        <a:off x="6685131" y="1750924"/>
        <a:ext cx="1063253" cy="1499062"/>
      </dsp:txXfrm>
    </dsp:sp>
    <dsp:sp modelId="{B4BBD5B0-626C-4296-96E8-FB8D5A777E7A}">
      <dsp:nvSpPr>
        <dsp:cNvPr id="0" name=""/>
        <dsp:cNvSpPr/>
      </dsp:nvSpPr>
      <dsp:spPr>
        <a:xfrm>
          <a:off x="7798198" y="1152844"/>
          <a:ext cx="1329067" cy="5316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2010</a:t>
          </a:r>
          <a:endParaRPr lang="en-US" sz="1050" kern="1200" dirty="0"/>
        </a:p>
      </dsp:txBody>
      <dsp:txXfrm>
        <a:off x="7798198" y="1152844"/>
        <a:ext cx="1329067" cy="531626"/>
      </dsp:txXfrm>
    </dsp:sp>
    <dsp:sp modelId="{F08371AA-D7DC-49B7-AF4D-15FDF4D5D9CC}">
      <dsp:nvSpPr>
        <dsp:cNvPr id="0" name=""/>
        <dsp:cNvSpPr/>
      </dsp:nvSpPr>
      <dsp:spPr>
        <a:xfrm>
          <a:off x="7798198" y="1750924"/>
          <a:ext cx="1063253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PostSharp 2.0</a:t>
          </a:r>
          <a:endParaRPr lang="en-US" sz="900" kern="1200" dirty="0">
            <a:solidFill>
              <a:schemeClr val="bg1">
                <a:lumMod val="50000"/>
                <a:lumOff val="50000"/>
              </a:schemeClr>
            </a:solidFill>
          </a:endParaRPr>
        </a:p>
      </dsp:txBody>
      <dsp:txXfrm>
        <a:off x="7798198" y="1750924"/>
        <a:ext cx="1063253" cy="14990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E174E-7BE0-4BFA-BA5E-1A7E248244F7}">
      <dsp:nvSpPr>
        <dsp:cNvPr id="0" name=""/>
        <dsp:cNvSpPr/>
      </dsp:nvSpPr>
      <dsp:spPr>
        <a:xfrm>
          <a:off x="2279511" y="2737133"/>
          <a:ext cx="143497" cy="143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FE9F5E-13D9-40DB-BBCA-90C3BCF6B0EC}">
      <dsp:nvSpPr>
        <dsp:cNvPr id="0" name=""/>
        <dsp:cNvSpPr/>
      </dsp:nvSpPr>
      <dsp:spPr>
        <a:xfrm>
          <a:off x="2153569" y="2939022"/>
          <a:ext cx="143497" cy="143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C1F161-E594-409B-9DD5-AF66093A11E1}">
      <dsp:nvSpPr>
        <dsp:cNvPr id="0" name=""/>
        <dsp:cNvSpPr/>
      </dsp:nvSpPr>
      <dsp:spPr>
        <a:xfrm>
          <a:off x="2003202" y="3113814"/>
          <a:ext cx="143497" cy="143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5BF20-7905-404F-A125-4D8B22E77D78}">
      <dsp:nvSpPr>
        <dsp:cNvPr id="0" name=""/>
        <dsp:cNvSpPr/>
      </dsp:nvSpPr>
      <dsp:spPr>
        <a:xfrm>
          <a:off x="2183337" y="705269"/>
          <a:ext cx="143497" cy="143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01EC2-9AE8-4B8B-93A2-3C1689BBFB4E}">
      <dsp:nvSpPr>
        <dsp:cNvPr id="0" name=""/>
        <dsp:cNvSpPr/>
      </dsp:nvSpPr>
      <dsp:spPr>
        <a:xfrm>
          <a:off x="2374922" y="590777"/>
          <a:ext cx="143497" cy="143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2B8AF6-4731-4E6A-B0B5-5DA685787D72}">
      <dsp:nvSpPr>
        <dsp:cNvPr id="0" name=""/>
        <dsp:cNvSpPr/>
      </dsp:nvSpPr>
      <dsp:spPr>
        <a:xfrm>
          <a:off x="2566506" y="476284"/>
          <a:ext cx="143497" cy="143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E7AF99-784D-4B13-A45B-809C3B561C82}">
      <dsp:nvSpPr>
        <dsp:cNvPr id="0" name=""/>
        <dsp:cNvSpPr/>
      </dsp:nvSpPr>
      <dsp:spPr>
        <a:xfrm>
          <a:off x="2758091" y="590777"/>
          <a:ext cx="143497" cy="143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CAA167-B58B-46FE-9447-05F4F0228AED}">
      <dsp:nvSpPr>
        <dsp:cNvPr id="0" name=""/>
        <dsp:cNvSpPr/>
      </dsp:nvSpPr>
      <dsp:spPr>
        <a:xfrm>
          <a:off x="2950438" y="705269"/>
          <a:ext cx="143497" cy="143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FA53D-5F4C-414E-952A-033A53CE8014}">
      <dsp:nvSpPr>
        <dsp:cNvPr id="0" name=""/>
        <dsp:cNvSpPr/>
      </dsp:nvSpPr>
      <dsp:spPr>
        <a:xfrm>
          <a:off x="2566506" y="717863"/>
          <a:ext cx="143497" cy="143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08796-011F-4E3C-98F5-9E7B4B117057}">
      <dsp:nvSpPr>
        <dsp:cNvPr id="0" name=""/>
        <dsp:cNvSpPr/>
      </dsp:nvSpPr>
      <dsp:spPr>
        <a:xfrm>
          <a:off x="2566506" y="959443"/>
          <a:ext cx="143497" cy="1434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0A691D-8039-44E3-87BE-E5914F56231F}">
      <dsp:nvSpPr>
        <dsp:cNvPr id="0" name=""/>
        <dsp:cNvSpPr/>
      </dsp:nvSpPr>
      <dsp:spPr>
        <a:xfrm>
          <a:off x="1396390" y="3670631"/>
          <a:ext cx="3101989" cy="831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658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System Developers </a:t>
          </a:r>
          <a:r>
            <a:rPr lang="en-US" sz="1800" b="1" kern="1200" dirty="0" smtClean="0"/>
            <a:t>Prepare</a:t>
          </a:r>
          <a:r>
            <a:rPr lang="en-US" sz="1800" kern="1200" dirty="0" smtClean="0"/>
            <a:t> Aspects</a:t>
          </a:r>
          <a:endParaRPr lang="en-US" sz="1800" kern="1200" dirty="0"/>
        </a:p>
      </dsp:txBody>
      <dsp:txXfrm>
        <a:off x="1396390" y="3670631"/>
        <a:ext cx="3101989" cy="831980"/>
      </dsp:txXfrm>
    </dsp:sp>
    <dsp:sp modelId="{93CAEF00-03B3-46E7-8527-8A481907B7A2}">
      <dsp:nvSpPr>
        <dsp:cNvPr id="0" name=""/>
        <dsp:cNvSpPr/>
      </dsp:nvSpPr>
      <dsp:spPr>
        <a:xfrm flipH="1">
          <a:off x="4104452" y="3688468"/>
          <a:ext cx="1135255" cy="831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109220" rIns="109220" bIns="10922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1</a:t>
          </a:r>
          <a:endParaRPr lang="en-US" sz="4300" kern="1200" dirty="0"/>
        </a:p>
      </dsp:txBody>
      <dsp:txXfrm flipH="1">
        <a:off x="4104452" y="3688468"/>
        <a:ext cx="1135255" cy="831980"/>
      </dsp:txXfrm>
    </dsp:sp>
    <dsp:sp modelId="{A1500C42-8CD5-4572-9DC3-0BA7D5493E75}">
      <dsp:nvSpPr>
        <dsp:cNvPr id="0" name=""/>
        <dsp:cNvSpPr/>
      </dsp:nvSpPr>
      <dsp:spPr>
        <a:xfrm>
          <a:off x="536168" y="2823766"/>
          <a:ext cx="1438028" cy="14380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DC7C98-F244-4955-8EDA-529152A5079A}">
      <dsp:nvSpPr>
        <dsp:cNvPr id="0" name=""/>
        <dsp:cNvSpPr/>
      </dsp:nvSpPr>
      <dsp:spPr>
        <a:xfrm>
          <a:off x="2707714" y="2043308"/>
          <a:ext cx="3101989" cy="831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658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UI/Business Developers </a:t>
          </a:r>
          <a:r>
            <a:rPr lang="en-US" sz="1800" b="1" kern="1200" dirty="0" smtClean="0"/>
            <a:t>Use</a:t>
          </a:r>
          <a:r>
            <a:rPr lang="en-US" sz="1800" kern="1200" dirty="0" smtClean="0"/>
            <a:t> Aspects</a:t>
          </a:r>
          <a:endParaRPr lang="en-US" sz="1800" kern="1200" dirty="0"/>
        </a:p>
      </dsp:txBody>
      <dsp:txXfrm>
        <a:off x="2707714" y="2043308"/>
        <a:ext cx="3101989" cy="831980"/>
      </dsp:txXfrm>
    </dsp:sp>
    <dsp:sp modelId="{74915A2F-9107-4B2A-850E-2DD5CBED1487}">
      <dsp:nvSpPr>
        <dsp:cNvPr id="0" name=""/>
        <dsp:cNvSpPr/>
      </dsp:nvSpPr>
      <dsp:spPr>
        <a:xfrm flipH="1">
          <a:off x="5656176" y="2016227"/>
          <a:ext cx="858086" cy="831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109220" rIns="109220" bIns="10922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n</a:t>
          </a:r>
          <a:endParaRPr lang="en-US" sz="4300" kern="1200" dirty="0"/>
        </a:p>
      </dsp:txBody>
      <dsp:txXfrm flipH="1">
        <a:off x="5656176" y="2016227"/>
        <a:ext cx="858086" cy="831980"/>
      </dsp:txXfrm>
    </dsp:sp>
    <dsp:sp modelId="{D14FBC24-C954-4086-8951-6C4E61BB7A39}">
      <dsp:nvSpPr>
        <dsp:cNvPr id="0" name=""/>
        <dsp:cNvSpPr/>
      </dsp:nvSpPr>
      <dsp:spPr>
        <a:xfrm>
          <a:off x="1847492" y="1196443"/>
          <a:ext cx="1438028" cy="143802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6534A-C67B-42A6-BD7B-1E85A56C59B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75CB5-3A67-4EC3-ABB8-A93EAE1BB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273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72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678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9417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919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099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3561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902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728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882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323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399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072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6264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210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384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210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9885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8220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6151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3641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61515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405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960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4487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8947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0432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4487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317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7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002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582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2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65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573C-4CC2-41CC-8682-AB22FFF6C567}" type="datetimeFigureOut">
              <a:rPr lang="en-US" smtClean="0"/>
              <a:pPr/>
              <a:t>4/14/2011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SharpCrafters, 2010.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573C-4CC2-41CC-8682-AB22FFF6C56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6692" y="63432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SharpCrafters, 2010.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573C-4CC2-41CC-8682-AB22FFF6C56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733256"/>
            <a:ext cx="2608366" cy="1012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573C-4CC2-41CC-8682-AB22FFF6C56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6692" y="63432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SharpCrafters, 2010.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35576"/>
            <a:ext cx="7776864" cy="576262"/>
          </a:xfrm>
        </p:spPr>
        <p:txBody>
          <a:bodyPr>
            <a:noAutofit/>
          </a:bodyPr>
          <a:lstStyle>
            <a:lvl1pPr marL="0" indent="0">
              <a:buNone/>
              <a:defRPr sz="3200" b="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Section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573C-4CC2-41CC-8682-AB22FFF6C56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6692" y="63432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SharpCrafters, 2010.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3914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2408907"/>
            <a:ext cx="7885113" cy="1362075"/>
          </a:xfrm>
        </p:spPr>
        <p:txBody>
          <a:bodyPr anchor="t"/>
          <a:lstStyle>
            <a:lvl1pPr algn="ctr">
              <a:defRPr sz="4400" b="1" i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7885113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573C-4CC2-41CC-8682-AB22FFF6C56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733256"/>
            <a:ext cx="2608366" cy="101291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6692" y="63432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SharpCrafters, 2010.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628800"/>
            <a:ext cx="7885113" cy="1362075"/>
          </a:xfrm>
        </p:spPr>
        <p:txBody>
          <a:bodyPr anchor="t"/>
          <a:lstStyle>
            <a:lvl1pPr algn="ctr">
              <a:defRPr sz="4400" b="1" i="0" cap="none" baseline="0">
                <a:solidFill>
                  <a:srgbClr val="000B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8613"/>
            <a:ext cx="7885113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573C-4CC2-41CC-8682-AB22FFF6C56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733256"/>
            <a:ext cx="2608366" cy="101291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6692" y="63432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SharpCrafters, 2010.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512159"/>
            <a:ext cx="9180512" cy="350100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B22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4" y="5157192"/>
            <a:ext cx="7848871" cy="1202333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US" sz="4400" b="1" i="0" cap="none" spc="50" dirty="0" smtClean="0">
                <a:solidFill>
                  <a:srgbClr val="000B2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>
                <a:solidFill>
                  <a:schemeClr val="tx2"/>
                </a:solidFill>
              </a:defRPr>
            </a:lvl4pPr>
            <a:lvl5pPr>
              <a:defRPr lang="en-US" dirty="0">
                <a:solidFill>
                  <a:schemeClr val="tx2"/>
                </a:solidFill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67544" y="4653136"/>
            <a:ext cx="784887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lvl="0" indent="0" algn="ctr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2800" spc="3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pc="30" baseline="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spc="30" baseline="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 spc="30" baseline="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 spc="30" baseline="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Truth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14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573C-4CC2-41CC-8682-AB22FFF6C56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6692" y="63432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SharpCrafters, 2010.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435576"/>
            <a:ext cx="7776864" cy="576262"/>
          </a:xfrm>
        </p:spPr>
        <p:txBody>
          <a:bodyPr>
            <a:noAutofit/>
          </a:bodyPr>
          <a:lstStyle>
            <a:lvl1pPr marL="0" indent="0">
              <a:buNone/>
              <a:defRPr sz="3200" b="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573C-4CC2-41CC-8682-AB22FFF6C56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Gael Fraiteur, 2008.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435576"/>
            <a:ext cx="7776864" cy="576262"/>
          </a:xfrm>
        </p:spPr>
        <p:txBody>
          <a:bodyPr>
            <a:noAutofit/>
          </a:bodyPr>
          <a:lstStyle>
            <a:lvl1pPr marL="0" indent="0">
              <a:buNone/>
              <a:defRPr sz="3200" b="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573C-4CC2-41CC-8682-AB22FFF6C56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6692" y="63432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SharpCrafters, 2010.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573C-4CC2-41CC-8682-AB22FFF6C56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6692" y="63432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SharpCrafters, 2010.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14157"/>
            <a:ext cx="7924800" cy="8501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79248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84F573C-4CC2-41CC-8682-AB22FFF6C567}" type="datetimeFigureOut">
              <a:rPr lang="en-US" smtClean="0"/>
              <a:pPr/>
              <a:t>4/14/2011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6692" y="63432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SharpCrafters, 2010.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10B6442-38E5-44BB-9744-8A47EBAF2D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733256"/>
            <a:ext cx="2608366" cy="101291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43" r:id="rId3"/>
    <p:sldLayoutId id="2147483736" r:id="rId4"/>
    <p:sldLayoutId id="2147483744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6815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5301208"/>
            <a:ext cx="3162796" cy="1228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116632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Pour que le code lui-aussi soit agile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la programmation </a:t>
            </a:r>
            <a:b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orientée aspects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par Ga</a:t>
            </a:r>
            <a:r>
              <a:rPr kumimoji="0" lang="fr-BE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ël</a:t>
            </a: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Fraiteur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19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4572000" cy="6854652"/>
            <a:chOff x="4572000" y="0"/>
            <a:chExt cx="4572000" cy="6854652"/>
          </a:xfrm>
        </p:grpSpPr>
        <p:pic>
          <p:nvPicPr>
            <p:cNvPr id="5124" name="Picture 4" descr="C:\Documents and Settings\gael\Local Settings\Temporary Internet Files\Content.IE5\QZDUU7OA\MPj04222230000[1]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2000" cy="685465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475958" y="5786454"/>
              <a:ext cx="26774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defPPr>
                <a:defRPr lang="en-US"/>
              </a:defPPr>
              <a:lvl1pPr algn="ctr">
                <a:defRPr sz="2400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spc="0" dirty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YOHJI YAMAMOTO</a:t>
              </a:r>
              <a:br>
                <a:rPr lang="en-US" spc="0" dirty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</a:br>
              <a:r>
                <a:rPr lang="en-US" spc="0" dirty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customer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69768" y="0"/>
            <a:ext cx="4574232" cy="6858000"/>
            <a:chOff x="0" y="0"/>
            <a:chExt cx="4574232" cy="6858000"/>
          </a:xfrm>
        </p:grpSpPr>
        <p:pic>
          <p:nvPicPr>
            <p:cNvPr id="10" name="Picture 6" descr="C:\Users\gael\AppData\Local\Microsoft\Windows\Temporary Internet Files\Content.IE5\OB0I1HB3\MPj04015670000[1]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4232" cy="68580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966925" y="357166"/>
              <a:ext cx="27390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AKSEL BACHMEIER </a:t>
              </a:r>
              <a:b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architect</a:t>
              </a:r>
              <a:endPara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47293"/>
    </mc:Choice>
    <mc:Fallback>
      <p:transition advTm="4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73868" y="1500174"/>
            <a:ext cx="4170140" cy="4389120"/>
          </a:xfrm>
        </p:spPr>
        <p:txBody>
          <a:bodyPr/>
          <a:lstStyle/>
          <a:p>
            <a:r>
              <a:rPr lang="en-US" dirty="0" smtClean="0"/>
              <a:t>We want a nice separation of concerns </a:t>
            </a:r>
            <a:br>
              <a:rPr lang="en-US" dirty="0" smtClean="0"/>
            </a:br>
            <a:r>
              <a:rPr lang="en-US" sz="1600" dirty="0" smtClean="0"/>
              <a:t>(assembly &gt; namespace &gt; class &gt; method)</a:t>
            </a:r>
            <a:endParaRPr lang="en-US" dirty="0" smtClean="0"/>
          </a:p>
          <a:p>
            <a:r>
              <a:rPr lang="en-US" dirty="0" smtClean="0"/>
              <a:t>OOP forces us to write crap!</a:t>
            </a:r>
          </a:p>
          <a:p>
            <a:pPr lvl="1"/>
            <a:r>
              <a:rPr lang="en-US" b="1" dirty="0" smtClean="0"/>
              <a:t>Code Scattering</a:t>
            </a:r>
          </a:p>
          <a:p>
            <a:pPr lvl="1"/>
            <a:r>
              <a:rPr lang="en-US" b="1" dirty="0" smtClean="0"/>
              <a:t>Code Tangling</a:t>
            </a:r>
          </a:p>
          <a:p>
            <a:pPr lvl="1"/>
            <a:r>
              <a:rPr lang="en-US" b="1" dirty="0" smtClean="0"/>
              <a:t>Code Coupling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235227" y="2260275"/>
            <a:ext cx="458614" cy="660087"/>
          </a:xfrm>
          <a:prstGeom prst="roundRect">
            <a:avLst>
              <a:gd name="adj" fmla="val 6843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74099" y="2260275"/>
            <a:ext cx="458614" cy="660087"/>
          </a:xfrm>
          <a:prstGeom prst="roundRect">
            <a:avLst>
              <a:gd name="adj" fmla="val 6843"/>
            </a:avLst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12971" y="2260275"/>
            <a:ext cx="458614" cy="660087"/>
          </a:xfrm>
          <a:prstGeom prst="roundRect">
            <a:avLst>
              <a:gd name="adj" fmla="val 6843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1843" y="2260275"/>
            <a:ext cx="458614" cy="660087"/>
          </a:xfrm>
          <a:prstGeom prst="roundRect">
            <a:avLst>
              <a:gd name="adj" fmla="val 6843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90714" y="2260275"/>
            <a:ext cx="458614" cy="660087"/>
          </a:xfrm>
          <a:prstGeom prst="roundRect">
            <a:avLst>
              <a:gd name="adj" fmla="val 6843"/>
            </a:avLst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35227" y="2352327"/>
            <a:ext cx="2614101" cy="519467"/>
            <a:chOff x="762855" y="2056352"/>
            <a:chExt cx="3418440" cy="661140"/>
          </a:xfrm>
        </p:grpSpPr>
        <p:sp>
          <p:nvSpPr>
            <p:cNvPr id="11" name="Rectangle 10"/>
            <p:cNvSpPr/>
            <p:nvPr/>
          </p:nvSpPr>
          <p:spPr>
            <a:xfrm>
              <a:off x="762855" y="2056352"/>
              <a:ext cx="599726" cy="1010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855" y="2616426"/>
              <a:ext cx="599726" cy="1010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855" y="2158183"/>
              <a:ext cx="599726" cy="1010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855" y="2514594"/>
              <a:ext cx="599726" cy="1010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67534" y="2056352"/>
              <a:ext cx="599726" cy="1010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67534" y="2616426"/>
              <a:ext cx="599726" cy="1010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72213" y="2158183"/>
              <a:ext cx="599726" cy="1010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72213" y="2514594"/>
              <a:ext cx="599726" cy="1010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76892" y="2056352"/>
              <a:ext cx="599726" cy="1010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76892" y="2616426"/>
              <a:ext cx="599726" cy="1010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76892" y="2158183"/>
              <a:ext cx="599726" cy="1010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76892" y="2514594"/>
              <a:ext cx="599726" cy="1010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1569" y="2056352"/>
              <a:ext cx="599726" cy="1010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81569" y="2616426"/>
              <a:ext cx="599726" cy="1010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81569" y="2158183"/>
              <a:ext cx="599726" cy="1010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81569" y="2514594"/>
              <a:ext cx="599726" cy="1010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5072066" y="2071678"/>
            <a:ext cx="3000396" cy="10844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00760" y="1714488"/>
            <a:ext cx="737033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Layer 1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3429000"/>
            <a:ext cx="737033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Layer 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35227" y="3974787"/>
            <a:ext cx="458614" cy="660087"/>
          </a:xfrm>
          <a:prstGeom prst="roundRect">
            <a:avLst>
              <a:gd name="adj" fmla="val 684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072066" y="3786190"/>
            <a:ext cx="3000396" cy="10844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774098" y="3974787"/>
            <a:ext cx="458614" cy="660087"/>
          </a:xfrm>
          <a:prstGeom prst="roundRect">
            <a:avLst>
              <a:gd name="adj" fmla="val 6843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12970" y="3974787"/>
            <a:ext cx="458614" cy="660087"/>
          </a:xfrm>
          <a:prstGeom prst="roundRect">
            <a:avLst>
              <a:gd name="adj" fmla="val 6843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851842" y="3974787"/>
            <a:ext cx="458614" cy="660087"/>
          </a:xfrm>
          <a:prstGeom prst="roundRect">
            <a:avLst>
              <a:gd name="adj" fmla="val 6843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390714" y="3974787"/>
            <a:ext cx="458614" cy="660087"/>
          </a:xfrm>
          <a:prstGeom prst="roundRect">
            <a:avLst>
              <a:gd name="adj" fmla="val 6843"/>
            </a:avLst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235227" y="4054798"/>
            <a:ext cx="2614101" cy="519467"/>
            <a:chOff x="762855" y="3676566"/>
            <a:chExt cx="3418440" cy="661140"/>
          </a:xfrm>
        </p:grpSpPr>
        <p:sp>
          <p:nvSpPr>
            <p:cNvPr id="37" name="Rectangle 36"/>
            <p:cNvSpPr/>
            <p:nvPr/>
          </p:nvSpPr>
          <p:spPr>
            <a:xfrm>
              <a:off x="762855" y="3676566"/>
              <a:ext cx="599726" cy="1010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2855" y="4236640"/>
              <a:ext cx="599726" cy="1010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855" y="3778397"/>
              <a:ext cx="599726" cy="1010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2855" y="4134808"/>
              <a:ext cx="599726" cy="1010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67533" y="3778397"/>
              <a:ext cx="599726" cy="1010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67533" y="4134808"/>
              <a:ext cx="599726" cy="1010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72212" y="3676566"/>
              <a:ext cx="599726" cy="1010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72212" y="4236640"/>
              <a:ext cx="599726" cy="1010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72212" y="3778397"/>
              <a:ext cx="599726" cy="1010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72212" y="4134808"/>
              <a:ext cx="599726" cy="1010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876890" y="3676566"/>
              <a:ext cx="599726" cy="1010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76890" y="4236640"/>
              <a:ext cx="599726" cy="1010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76890" y="3778397"/>
              <a:ext cx="599726" cy="1010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76890" y="4134808"/>
              <a:ext cx="599726" cy="1010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81569" y="3676566"/>
              <a:ext cx="599726" cy="1010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81569" y="4134808"/>
              <a:ext cx="599726" cy="1010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write ugly code?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34780"/>
    </mc:Choice>
    <mc:Fallback>
      <p:transition advTm="134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Exception Handling</a:t>
            </a:r>
          </a:p>
          <a:p>
            <a:r>
              <a:rPr lang="en-US" dirty="0" smtClean="0"/>
              <a:t>Tracing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Transaction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Data Binding</a:t>
            </a:r>
          </a:p>
          <a:p>
            <a:r>
              <a:rPr lang="en-US" dirty="0" smtClean="0"/>
              <a:t>Thread Sync</a:t>
            </a:r>
          </a:p>
          <a:p>
            <a:r>
              <a:rPr lang="en-US" dirty="0" smtClean="0"/>
              <a:t>Caching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57158" y="4714884"/>
            <a:ext cx="8183880" cy="105156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Cross-Cutting Concerns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23786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7637"/>
    </mc:Choice>
    <mc:Fallback>
      <p:transition advTm="37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60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Encapsulating </a:t>
            </a:r>
            <a:br>
              <a:rPr lang="en-US" sz="6000" b="1" dirty="0" smtClean="0"/>
            </a:br>
            <a:r>
              <a:rPr lang="en-US" sz="6000" b="1" dirty="0" smtClean="0"/>
              <a:t>Infrastructure Concerns?</a:t>
            </a:r>
          </a:p>
          <a:p>
            <a:pPr algn="ctr"/>
            <a:endParaRPr lang="en-US" sz="6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3354"/>
    </mc:Choice>
    <mc:Fallback>
      <p:transition advTm="1335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608"/>
            </a:avLst>
          </a:prstGeom>
          <a:solidFill>
            <a:srgbClr val="00C8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Aspects!</a:t>
            </a:r>
          </a:p>
          <a:p>
            <a:pPr algn="ctr"/>
            <a:endParaRPr lang="en-US" sz="6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4626"/>
    </mc:Choice>
    <mc:Fallback>
      <p:transition advTm="462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 Applications </a:t>
            </a:r>
            <a:br>
              <a:rPr lang="en-US" dirty="0" smtClean="0"/>
            </a:br>
            <a:r>
              <a:rPr lang="en-US" dirty="0" smtClean="0"/>
              <a:t>With Aspects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 2 – Live Demo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1051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18752"/>
    </mc:Choice>
    <mc:Fallback>
      <p:transition advTm="1875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Behind AOP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2846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961"/>
    </mc:Choice>
    <mc:Fallback>
      <p:transition advTm="1096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5475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94" y="642917"/>
            <a:ext cx="3097559" cy="1143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3600" dirty="0" smtClean="0"/>
              <a:t>Cross-Cutting Concerns</a:t>
            </a:r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13414" y="5060615"/>
            <a:ext cx="4999439" cy="738353"/>
            <a:chOff x="3495056" y="4898529"/>
            <a:chExt cx="4999439" cy="738353"/>
          </a:xfrm>
        </p:grpSpPr>
        <p:grpSp>
          <p:nvGrpSpPr>
            <p:cNvPr id="5" name="Group 4"/>
            <p:cNvGrpSpPr/>
            <p:nvPr/>
          </p:nvGrpSpPr>
          <p:grpSpPr>
            <a:xfrm rot="3290110">
              <a:off x="4089873" y="4303712"/>
              <a:ext cx="738352" cy="1927986"/>
              <a:chOff x="5684403" y="3422681"/>
              <a:chExt cx="738352" cy="1927986"/>
            </a:xfrm>
          </p:grpSpPr>
          <p:sp>
            <p:nvSpPr>
              <p:cNvPr id="7549" name="Freeform 381"/>
              <p:cNvSpPr>
                <a:spLocks/>
              </p:cNvSpPr>
              <p:nvPr/>
            </p:nvSpPr>
            <p:spPr bwMode="auto">
              <a:xfrm rot="20864417">
                <a:off x="5684403" y="3422681"/>
                <a:ext cx="738352" cy="1927986"/>
              </a:xfrm>
              <a:custGeom>
                <a:avLst/>
                <a:gdLst/>
                <a:ahLst/>
                <a:cxnLst>
                  <a:cxn ang="0">
                    <a:pos x="649" y="2"/>
                  </a:cxn>
                  <a:cxn ang="0">
                    <a:pos x="490" y="167"/>
                  </a:cxn>
                  <a:cxn ang="0">
                    <a:pos x="212" y="1253"/>
                  </a:cxn>
                  <a:cxn ang="0">
                    <a:pos x="211" y="1258"/>
                  </a:cxn>
                  <a:cxn ang="0">
                    <a:pos x="185" y="1358"/>
                  </a:cxn>
                  <a:cxn ang="0">
                    <a:pos x="90" y="1730"/>
                  </a:cxn>
                  <a:cxn ang="0">
                    <a:pos x="30" y="1961"/>
                  </a:cxn>
                  <a:cxn ang="0">
                    <a:pos x="129" y="2227"/>
                  </a:cxn>
                  <a:cxn ang="0">
                    <a:pos x="336" y="2068"/>
                  </a:cxn>
                  <a:cxn ang="0">
                    <a:pos x="422" y="1730"/>
                  </a:cxn>
                  <a:cxn ang="0">
                    <a:pos x="518" y="1358"/>
                  </a:cxn>
                  <a:cxn ang="0">
                    <a:pos x="567" y="1163"/>
                  </a:cxn>
                  <a:cxn ang="0">
                    <a:pos x="568" y="1159"/>
                  </a:cxn>
                  <a:cxn ang="0">
                    <a:pos x="795" y="273"/>
                  </a:cxn>
                  <a:cxn ang="0">
                    <a:pos x="696" y="8"/>
                  </a:cxn>
                  <a:cxn ang="0">
                    <a:pos x="649" y="2"/>
                  </a:cxn>
                </a:cxnLst>
                <a:rect l="0" t="0" r="r" b="b"/>
                <a:pathLst>
                  <a:path w="825" h="2256">
                    <a:moveTo>
                      <a:pt x="649" y="2"/>
                    </a:moveTo>
                    <a:cubicBezTo>
                      <a:pt x="580" y="7"/>
                      <a:pt x="514" y="71"/>
                      <a:pt x="490" y="167"/>
                    </a:cubicBezTo>
                    <a:lnTo>
                      <a:pt x="212" y="1253"/>
                    </a:lnTo>
                    <a:lnTo>
                      <a:pt x="211" y="1258"/>
                    </a:lnTo>
                    <a:lnTo>
                      <a:pt x="185" y="1358"/>
                    </a:lnTo>
                    <a:lnTo>
                      <a:pt x="90" y="1730"/>
                    </a:lnTo>
                    <a:lnTo>
                      <a:pt x="30" y="1961"/>
                    </a:lnTo>
                    <a:cubicBezTo>
                      <a:pt x="0" y="2079"/>
                      <a:pt x="45" y="2197"/>
                      <a:pt x="129" y="2227"/>
                    </a:cubicBezTo>
                    <a:cubicBezTo>
                      <a:pt x="214" y="2256"/>
                      <a:pt x="306" y="2186"/>
                      <a:pt x="336" y="2068"/>
                    </a:cubicBezTo>
                    <a:lnTo>
                      <a:pt x="422" y="1730"/>
                    </a:lnTo>
                    <a:lnTo>
                      <a:pt x="518" y="1358"/>
                    </a:lnTo>
                    <a:lnTo>
                      <a:pt x="567" y="1163"/>
                    </a:lnTo>
                    <a:lnTo>
                      <a:pt x="568" y="1159"/>
                    </a:lnTo>
                    <a:lnTo>
                      <a:pt x="795" y="273"/>
                    </a:lnTo>
                    <a:cubicBezTo>
                      <a:pt x="825" y="156"/>
                      <a:pt x="781" y="37"/>
                      <a:pt x="696" y="8"/>
                    </a:cubicBezTo>
                    <a:cubicBezTo>
                      <a:pt x="680" y="2"/>
                      <a:pt x="665" y="0"/>
                      <a:pt x="649" y="2"/>
                    </a:cubicBezTo>
                    <a:close/>
                  </a:path>
                </a:pathLst>
              </a:custGeom>
              <a:solidFill>
                <a:srgbClr val="E22B2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2" name="Freeform 384"/>
              <p:cNvSpPr>
                <a:spLocks/>
              </p:cNvSpPr>
              <p:nvPr/>
            </p:nvSpPr>
            <p:spPr bwMode="auto">
              <a:xfrm rot="20864417">
                <a:off x="5959427" y="5052317"/>
                <a:ext cx="124656" cy="91809"/>
              </a:xfrm>
              <a:custGeom>
                <a:avLst/>
                <a:gdLst/>
                <a:ahLst/>
                <a:cxnLst>
                  <a:cxn ang="0">
                    <a:pos x="120" y="22"/>
                  </a:cxn>
                  <a:cxn ang="0">
                    <a:pos x="126" y="24"/>
                  </a:cxn>
                  <a:cxn ang="0">
                    <a:pos x="129" y="25"/>
                  </a:cxn>
                  <a:cxn ang="0">
                    <a:pos x="132" y="27"/>
                  </a:cxn>
                  <a:cxn ang="0">
                    <a:pos x="134" y="29"/>
                  </a:cxn>
                  <a:cxn ang="0">
                    <a:pos x="136" y="36"/>
                  </a:cxn>
                  <a:cxn ang="0">
                    <a:pos x="138" y="46"/>
                  </a:cxn>
                  <a:cxn ang="0">
                    <a:pos x="138" y="57"/>
                  </a:cxn>
                  <a:cxn ang="0">
                    <a:pos x="136" y="69"/>
                  </a:cxn>
                  <a:cxn ang="0">
                    <a:pos x="126" y="93"/>
                  </a:cxn>
                  <a:cxn ang="0">
                    <a:pos x="108" y="107"/>
                  </a:cxn>
                  <a:cxn ang="0">
                    <a:pos x="85" y="113"/>
                  </a:cxn>
                  <a:cxn ang="0">
                    <a:pos x="57" y="110"/>
                  </a:cxn>
                  <a:cxn ang="0">
                    <a:pos x="27" y="97"/>
                  </a:cxn>
                  <a:cxn ang="0">
                    <a:pos x="9" y="79"/>
                  </a:cxn>
                  <a:cxn ang="0">
                    <a:pos x="1" y="57"/>
                  </a:cxn>
                  <a:cxn ang="0">
                    <a:pos x="3" y="32"/>
                  </a:cxn>
                  <a:cxn ang="0">
                    <a:pos x="6" y="22"/>
                  </a:cxn>
                  <a:cxn ang="0">
                    <a:pos x="11" y="13"/>
                  </a:cxn>
                  <a:cxn ang="0">
                    <a:pos x="17" y="6"/>
                  </a:cxn>
                  <a:cxn ang="0">
                    <a:pos x="22" y="2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37" y="2"/>
                  </a:cxn>
                  <a:cxn ang="0">
                    <a:pos x="48" y="6"/>
                  </a:cxn>
                  <a:cxn ang="0">
                    <a:pos x="50" y="10"/>
                  </a:cxn>
                  <a:cxn ang="0">
                    <a:pos x="47" y="14"/>
                  </a:cxn>
                  <a:cxn ang="0">
                    <a:pos x="41" y="19"/>
                  </a:cxn>
                  <a:cxn ang="0">
                    <a:pos x="35" y="27"/>
                  </a:cxn>
                  <a:cxn ang="0">
                    <a:pos x="30" y="38"/>
                  </a:cxn>
                  <a:cxn ang="0">
                    <a:pos x="35" y="60"/>
                  </a:cxn>
                  <a:cxn ang="0">
                    <a:pos x="63" y="75"/>
                  </a:cxn>
                  <a:cxn ang="0">
                    <a:pos x="81" y="77"/>
                  </a:cxn>
                  <a:cxn ang="0">
                    <a:pos x="94" y="75"/>
                  </a:cxn>
                  <a:cxn ang="0">
                    <a:pos x="104" y="68"/>
                  </a:cxn>
                  <a:cxn ang="0">
                    <a:pos x="109" y="57"/>
                  </a:cxn>
                  <a:cxn ang="0">
                    <a:pos x="110" y="45"/>
                  </a:cxn>
                  <a:cxn ang="0">
                    <a:pos x="108" y="35"/>
                  </a:cxn>
                  <a:cxn ang="0">
                    <a:pos x="105" y="27"/>
                  </a:cxn>
                  <a:cxn ang="0">
                    <a:pos x="104" y="22"/>
                  </a:cxn>
                  <a:cxn ang="0">
                    <a:pos x="105" y="21"/>
                  </a:cxn>
                  <a:cxn ang="0">
                    <a:pos x="108" y="20"/>
                  </a:cxn>
                  <a:cxn ang="0">
                    <a:pos x="113" y="20"/>
                  </a:cxn>
                  <a:cxn ang="0">
                    <a:pos x="120" y="22"/>
                  </a:cxn>
                  <a:cxn ang="0">
                    <a:pos x="120" y="22"/>
                  </a:cxn>
                </a:cxnLst>
                <a:rect l="0" t="0" r="r" b="b"/>
                <a:pathLst>
                  <a:path w="138" h="113">
                    <a:moveTo>
                      <a:pt x="120" y="22"/>
                    </a:moveTo>
                    <a:cubicBezTo>
                      <a:pt x="122" y="23"/>
                      <a:pt x="124" y="23"/>
                      <a:pt x="126" y="24"/>
                    </a:cubicBezTo>
                    <a:cubicBezTo>
                      <a:pt x="127" y="24"/>
                      <a:pt x="128" y="25"/>
                      <a:pt x="129" y="25"/>
                    </a:cubicBezTo>
                    <a:cubicBezTo>
                      <a:pt x="131" y="26"/>
                      <a:pt x="131" y="26"/>
                      <a:pt x="132" y="27"/>
                    </a:cubicBezTo>
                    <a:cubicBezTo>
                      <a:pt x="132" y="27"/>
                      <a:pt x="133" y="28"/>
                      <a:pt x="134" y="29"/>
                    </a:cubicBezTo>
                    <a:cubicBezTo>
                      <a:pt x="135" y="31"/>
                      <a:pt x="135" y="33"/>
                      <a:pt x="136" y="36"/>
                    </a:cubicBezTo>
                    <a:cubicBezTo>
                      <a:pt x="137" y="39"/>
                      <a:pt x="138" y="42"/>
                      <a:pt x="138" y="46"/>
                    </a:cubicBezTo>
                    <a:cubicBezTo>
                      <a:pt x="138" y="49"/>
                      <a:pt x="138" y="53"/>
                      <a:pt x="138" y="57"/>
                    </a:cubicBezTo>
                    <a:cubicBezTo>
                      <a:pt x="138" y="61"/>
                      <a:pt x="137" y="65"/>
                      <a:pt x="136" y="69"/>
                    </a:cubicBezTo>
                    <a:cubicBezTo>
                      <a:pt x="134" y="78"/>
                      <a:pt x="130" y="86"/>
                      <a:pt x="126" y="93"/>
                    </a:cubicBezTo>
                    <a:cubicBezTo>
                      <a:pt x="121" y="99"/>
                      <a:pt x="115" y="104"/>
                      <a:pt x="108" y="107"/>
                    </a:cubicBezTo>
                    <a:cubicBezTo>
                      <a:pt x="102" y="111"/>
                      <a:pt x="94" y="113"/>
                      <a:pt x="85" y="113"/>
                    </a:cubicBezTo>
                    <a:cubicBezTo>
                      <a:pt x="77" y="113"/>
                      <a:pt x="67" y="112"/>
                      <a:pt x="57" y="110"/>
                    </a:cubicBezTo>
                    <a:cubicBezTo>
                      <a:pt x="45" y="107"/>
                      <a:pt x="35" y="103"/>
                      <a:pt x="27" y="97"/>
                    </a:cubicBezTo>
                    <a:cubicBezTo>
                      <a:pt x="19" y="92"/>
                      <a:pt x="13" y="86"/>
                      <a:pt x="9" y="79"/>
                    </a:cubicBezTo>
                    <a:cubicBezTo>
                      <a:pt x="4" y="73"/>
                      <a:pt x="2" y="65"/>
                      <a:pt x="1" y="57"/>
                    </a:cubicBezTo>
                    <a:cubicBezTo>
                      <a:pt x="0" y="49"/>
                      <a:pt x="1" y="41"/>
                      <a:pt x="3" y="32"/>
                    </a:cubicBezTo>
                    <a:cubicBezTo>
                      <a:pt x="4" y="29"/>
                      <a:pt x="5" y="25"/>
                      <a:pt x="6" y="22"/>
                    </a:cubicBezTo>
                    <a:cubicBezTo>
                      <a:pt x="8" y="19"/>
                      <a:pt x="10" y="16"/>
                      <a:pt x="11" y="13"/>
                    </a:cubicBezTo>
                    <a:cubicBezTo>
                      <a:pt x="13" y="10"/>
                      <a:pt x="15" y="8"/>
                      <a:pt x="17" y="6"/>
                    </a:cubicBezTo>
                    <a:cubicBezTo>
                      <a:pt x="19" y="4"/>
                      <a:pt x="20" y="2"/>
                      <a:pt x="22" y="2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29" y="0"/>
                      <a:pt x="30" y="0"/>
                      <a:pt x="32" y="0"/>
                    </a:cubicBezTo>
                    <a:cubicBezTo>
                      <a:pt x="33" y="1"/>
                      <a:pt x="35" y="1"/>
                      <a:pt x="37" y="2"/>
                    </a:cubicBezTo>
                    <a:cubicBezTo>
                      <a:pt x="43" y="3"/>
                      <a:pt x="46" y="4"/>
                      <a:pt x="48" y="6"/>
                    </a:cubicBezTo>
                    <a:cubicBezTo>
                      <a:pt x="50" y="7"/>
                      <a:pt x="51" y="9"/>
                      <a:pt x="50" y="10"/>
                    </a:cubicBezTo>
                    <a:cubicBezTo>
                      <a:pt x="50" y="12"/>
                      <a:pt x="49" y="13"/>
                      <a:pt x="47" y="14"/>
                    </a:cubicBezTo>
                    <a:cubicBezTo>
                      <a:pt x="45" y="16"/>
                      <a:pt x="44" y="17"/>
                      <a:pt x="41" y="19"/>
                    </a:cubicBezTo>
                    <a:cubicBezTo>
                      <a:pt x="39" y="21"/>
                      <a:pt x="37" y="24"/>
                      <a:pt x="35" y="27"/>
                    </a:cubicBezTo>
                    <a:cubicBezTo>
                      <a:pt x="33" y="29"/>
                      <a:pt x="32" y="33"/>
                      <a:pt x="30" y="38"/>
                    </a:cubicBezTo>
                    <a:cubicBezTo>
                      <a:pt x="28" y="46"/>
                      <a:pt x="30" y="54"/>
                      <a:pt x="35" y="60"/>
                    </a:cubicBezTo>
                    <a:cubicBezTo>
                      <a:pt x="41" y="66"/>
                      <a:pt x="50" y="71"/>
                      <a:pt x="63" y="75"/>
                    </a:cubicBezTo>
                    <a:cubicBezTo>
                      <a:pt x="70" y="76"/>
                      <a:pt x="75" y="77"/>
                      <a:pt x="81" y="77"/>
                    </a:cubicBezTo>
                    <a:cubicBezTo>
                      <a:pt x="86" y="77"/>
                      <a:pt x="90" y="77"/>
                      <a:pt x="94" y="75"/>
                    </a:cubicBezTo>
                    <a:cubicBezTo>
                      <a:pt x="98" y="74"/>
                      <a:pt x="101" y="71"/>
                      <a:pt x="104" y="68"/>
                    </a:cubicBezTo>
                    <a:cubicBezTo>
                      <a:pt x="106" y="65"/>
                      <a:pt x="108" y="62"/>
                      <a:pt x="109" y="57"/>
                    </a:cubicBezTo>
                    <a:cubicBezTo>
                      <a:pt x="110" y="52"/>
                      <a:pt x="111" y="48"/>
                      <a:pt x="110" y="45"/>
                    </a:cubicBezTo>
                    <a:cubicBezTo>
                      <a:pt x="110" y="41"/>
                      <a:pt x="109" y="38"/>
                      <a:pt x="108" y="35"/>
                    </a:cubicBezTo>
                    <a:cubicBezTo>
                      <a:pt x="107" y="32"/>
                      <a:pt x="106" y="29"/>
                      <a:pt x="105" y="27"/>
                    </a:cubicBezTo>
                    <a:cubicBezTo>
                      <a:pt x="104" y="25"/>
                      <a:pt x="104" y="24"/>
                      <a:pt x="104" y="22"/>
                    </a:cubicBezTo>
                    <a:cubicBezTo>
                      <a:pt x="104" y="22"/>
                      <a:pt x="104" y="21"/>
                      <a:pt x="105" y="21"/>
                    </a:cubicBezTo>
                    <a:cubicBezTo>
                      <a:pt x="106" y="20"/>
                      <a:pt x="107" y="20"/>
                      <a:pt x="108" y="20"/>
                    </a:cubicBezTo>
                    <a:cubicBezTo>
                      <a:pt x="109" y="20"/>
                      <a:pt x="111" y="20"/>
                      <a:pt x="113" y="20"/>
                    </a:cubicBezTo>
                    <a:cubicBezTo>
                      <a:pt x="115" y="21"/>
                      <a:pt x="117" y="21"/>
                      <a:pt x="120" y="22"/>
                    </a:cubicBezTo>
                    <a:lnTo>
                      <a:pt x="12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3" name="Freeform 385"/>
              <p:cNvSpPr>
                <a:spLocks/>
              </p:cNvSpPr>
              <p:nvPr/>
            </p:nvSpPr>
            <p:spPr bwMode="auto">
              <a:xfrm rot="20864417">
                <a:off x="5954664" y="4930390"/>
                <a:ext cx="134245" cy="110169"/>
              </a:xfrm>
              <a:custGeom>
                <a:avLst/>
                <a:gdLst/>
                <a:ahLst/>
                <a:cxnLst>
                  <a:cxn ang="0">
                    <a:pos x="152" y="31"/>
                  </a:cxn>
                  <a:cxn ang="0">
                    <a:pos x="154" y="32"/>
                  </a:cxn>
                  <a:cxn ang="0">
                    <a:pos x="155" y="35"/>
                  </a:cxn>
                  <a:cxn ang="0">
                    <a:pos x="155" y="39"/>
                  </a:cxn>
                  <a:cxn ang="0">
                    <a:pos x="153" y="46"/>
                  </a:cxn>
                  <a:cxn ang="0">
                    <a:pos x="151" y="53"/>
                  </a:cxn>
                  <a:cxn ang="0">
                    <a:pos x="149" y="57"/>
                  </a:cxn>
                  <a:cxn ang="0">
                    <a:pos x="147" y="59"/>
                  </a:cxn>
                  <a:cxn ang="0">
                    <a:pos x="144" y="59"/>
                  </a:cxn>
                  <a:cxn ang="0">
                    <a:pos x="131" y="56"/>
                  </a:cxn>
                  <a:cxn ang="0">
                    <a:pos x="142" y="80"/>
                  </a:cxn>
                  <a:cxn ang="0">
                    <a:pos x="142" y="103"/>
                  </a:cxn>
                  <a:cxn ang="0">
                    <a:pos x="132" y="122"/>
                  </a:cxn>
                  <a:cxn ang="0">
                    <a:pos x="118" y="133"/>
                  </a:cxn>
                  <a:cxn ang="0">
                    <a:pos x="100" y="136"/>
                  </a:cxn>
                  <a:cxn ang="0">
                    <a:pos x="77" y="133"/>
                  </a:cxn>
                  <a:cxn ang="0">
                    <a:pos x="4" y="114"/>
                  </a:cxn>
                  <a:cxn ang="0">
                    <a:pos x="2" y="113"/>
                  </a:cxn>
                  <a:cxn ang="0">
                    <a:pos x="1" y="110"/>
                  </a:cxn>
                  <a:cxn ang="0">
                    <a:pos x="1" y="104"/>
                  </a:cxn>
                  <a:cxn ang="0">
                    <a:pos x="3" y="96"/>
                  </a:cxn>
                  <a:cxn ang="0">
                    <a:pos x="5" y="88"/>
                  </a:cxn>
                  <a:cxn ang="0">
                    <a:pos x="7" y="83"/>
                  </a:cxn>
                  <a:cxn ang="0">
                    <a:pos x="10" y="81"/>
                  </a:cxn>
                  <a:cxn ang="0">
                    <a:pos x="12" y="81"/>
                  </a:cxn>
                  <a:cxn ang="0">
                    <a:pos x="80" y="98"/>
                  </a:cxn>
                  <a:cxn ang="0">
                    <a:pos x="94" y="100"/>
                  </a:cxn>
                  <a:cxn ang="0">
                    <a:pos x="104" y="99"/>
                  </a:cxn>
                  <a:cxn ang="0">
                    <a:pos x="111" y="94"/>
                  </a:cxn>
                  <a:cxn ang="0">
                    <a:pos x="115" y="85"/>
                  </a:cxn>
                  <a:cxn ang="0">
                    <a:pos x="113" y="71"/>
                  </a:cxn>
                  <a:cxn ang="0">
                    <a:pos x="103" y="54"/>
                  </a:cxn>
                  <a:cxn ang="0">
                    <a:pos x="24" y="34"/>
                  </a:cxn>
                  <a:cxn ang="0">
                    <a:pos x="22" y="32"/>
                  </a:cxn>
                  <a:cxn ang="0">
                    <a:pos x="21" y="29"/>
                  </a:cxn>
                  <a:cxn ang="0">
                    <a:pos x="21" y="24"/>
                  </a:cxn>
                  <a:cxn ang="0">
                    <a:pos x="23" y="16"/>
                  </a:cxn>
                  <a:cxn ang="0">
                    <a:pos x="25" y="8"/>
                  </a:cxn>
                  <a:cxn ang="0">
                    <a:pos x="28" y="3"/>
                  </a:cxn>
                  <a:cxn ang="0">
                    <a:pos x="30" y="1"/>
                  </a:cxn>
                  <a:cxn ang="0">
                    <a:pos x="32" y="0"/>
                  </a:cxn>
                  <a:cxn ang="0">
                    <a:pos x="152" y="31"/>
                  </a:cxn>
                </a:cxnLst>
                <a:rect l="0" t="0" r="r" b="b"/>
                <a:pathLst>
                  <a:path w="155" h="136">
                    <a:moveTo>
                      <a:pt x="152" y="31"/>
                    </a:moveTo>
                    <a:cubicBezTo>
                      <a:pt x="153" y="31"/>
                      <a:pt x="153" y="31"/>
                      <a:pt x="154" y="32"/>
                    </a:cubicBezTo>
                    <a:cubicBezTo>
                      <a:pt x="154" y="32"/>
                      <a:pt x="155" y="33"/>
                      <a:pt x="155" y="35"/>
                    </a:cubicBezTo>
                    <a:cubicBezTo>
                      <a:pt x="155" y="36"/>
                      <a:pt x="155" y="37"/>
                      <a:pt x="155" y="39"/>
                    </a:cubicBezTo>
                    <a:cubicBezTo>
                      <a:pt x="155" y="41"/>
                      <a:pt x="154" y="43"/>
                      <a:pt x="153" y="46"/>
                    </a:cubicBezTo>
                    <a:cubicBezTo>
                      <a:pt x="153" y="49"/>
                      <a:pt x="152" y="52"/>
                      <a:pt x="151" y="53"/>
                    </a:cubicBezTo>
                    <a:cubicBezTo>
                      <a:pt x="151" y="55"/>
                      <a:pt x="150" y="56"/>
                      <a:pt x="149" y="57"/>
                    </a:cubicBezTo>
                    <a:cubicBezTo>
                      <a:pt x="148" y="58"/>
                      <a:pt x="148" y="59"/>
                      <a:pt x="147" y="59"/>
                    </a:cubicBezTo>
                    <a:cubicBezTo>
                      <a:pt x="146" y="60"/>
                      <a:pt x="145" y="60"/>
                      <a:pt x="144" y="59"/>
                    </a:cubicBezTo>
                    <a:lnTo>
                      <a:pt x="131" y="56"/>
                    </a:lnTo>
                    <a:cubicBezTo>
                      <a:pt x="136" y="64"/>
                      <a:pt x="140" y="72"/>
                      <a:pt x="142" y="80"/>
                    </a:cubicBezTo>
                    <a:cubicBezTo>
                      <a:pt x="143" y="88"/>
                      <a:pt x="143" y="95"/>
                      <a:pt x="142" y="103"/>
                    </a:cubicBezTo>
                    <a:cubicBezTo>
                      <a:pt x="139" y="111"/>
                      <a:pt x="136" y="117"/>
                      <a:pt x="132" y="122"/>
                    </a:cubicBezTo>
                    <a:cubicBezTo>
                      <a:pt x="128" y="127"/>
                      <a:pt x="123" y="131"/>
                      <a:pt x="118" y="133"/>
                    </a:cubicBezTo>
                    <a:cubicBezTo>
                      <a:pt x="112" y="135"/>
                      <a:pt x="106" y="136"/>
                      <a:pt x="100" y="136"/>
                    </a:cubicBezTo>
                    <a:cubicBezTo>
                      <a:pt x="93" y="136"/>
                      <a:pt x="86" y="135"/>
                      <a:pt x="77" y="133"/>
                    </a:cubicBezTo>
                    <a:lnTo>
                      <a:pt x="4" y="114"/>
                    </a:lnTo>
                    <a:cubicBezTo>
                      <a:pt x="3" y="114"/>
                      <a:pt x="2" y="113"/>
                      <a:pt x="2" y="113"/>
                    </a:cubicBezTo>
                    <a:cubicBezTo>
                      <a:pt x="1" y="112"/>
                      <a:pt x="1" y="111"/>
                      <a:pt x="1" y="110"/>
                    </a:cubicBezTo>
                    <a:cubicBezTo>
                      <a:pt x="0" y="108"/>
                      <a:pt x="1" y="106"/>
                      <a:pt x="1" y="104"/>
                    </a:cubicBezTo>
                    <a:cubicBezTo>
                      <a:pt x="1" y="102"/>
                      <a:pt x="2" y="99"/>
                      <a:pt x="3" y="96"/>
                    </a:cubicBezTo>
                    <a:cubicBezTo>
                      <a:pt x="3" y="93"/>
                      <a:pt x="4" y="90"/>
                      <a:pt x="5" y="88"/>
                    </a:cubicBezTo>
                    <a:cubicBezTo>
                      <a:pt x="6" y="86"/>
                      <a:pt x="7" y="84"/>
                      <a:pt x="7" y="83"/>
                    </a:cubicBezTo>
                    <a:cubicBezTo>
                      <a:pt x="8" y="82"/>
                      <a:pt x="9" y="81"/>
                      <a:pt x="10" y="81"/>
                    </a:cubicBezTo>
                    <a:cubicBezTo>
                      <a:pt x="10" y="80"/>
                      <a:pt x="11" y="80"/>
                      <a:pt x="12" y="81"/>
                    </a:cubicBezTo>
                    <a:lnTo>
                      <a:pt x="80" y="98"/>
                    </a:lnTo>
                    <a:cubicBezTo>
                      <a:pt x="86" y="99"/>
                      <a:pt x="91" y="100"/>
                      <a:pt x="94" y="100"/>
                    </a:cubicBezTo>
                    <a:cubicBezTo>
                      <a:pt x="98" y="100"/>
                      <a:pt x="101" y="100"/>
                      <a:pt x="104" y="99"/>
                    </a:cubicBezTo>
                    <a:cubicBezTo>
                      <a:pt x="106" y="97"/>
                      <a:pt x="109" y="96"/>
                      <a:pt x="111" y="94"/>
                    </a:cubicBezTo>
                    <a:cubicBezTo>
                      <a:pt x="113" y="91"/>
                      <a:pt x="114" y="89"/>
                      <a:pt x="115" y="85"/>
                    </a:cubicBezTo>
                    <a:cubicBezTo>
                      <a:pt x="116" y="81"/>
                      <a:pt x="115" y="76"/>
                      <a:pt x="113" y="71"/>
                    </a:cubicBezTo>
                    <a:cubicBezTo>
                      <a:pt x="111" y="66"/>
                      <a:pt x="108" y="60"/>
                      <a:pt x="103" y="54"/>
                    </a:cubicBezTo>
                    <a:lnTo>
                      <a:pt x="24" y="34"/>
                    </a:lnTo>
                    <a:cubicBezTo>
                      <a:pt x="23" y="34"/>
                      <a:pt x="22" y="33"/>
                      <a:pt x="22" y="32"/>
                    </a:cubicBezTo>
                    <a:cubicBezTo>
                      <a:pt x="21" y="32"/>
                      <a:pt x="21" y="31"/>
                      <a:pt x="21" y="29"/>
                    </a:cubicBezTo>
                    <a:cubicBezTo>
                      <a:pt x="21" y="28"/>
                      <a:pt x="21" y="26"/>
                      <a:pt x="21" y="24"/>
                    </a:cubicBezTo>
                    <a:cubicBezTo>
                      <a:pt x="22" y="22"/>
                      <a:pt x="22" y="19"/>
                      <a:pt x="23" y="16"/>
                    </a:cubicBezTo>
                    <a:cubicBezTo>
                      <a:pt x="24" y="12"/>
                      <a:pt x="25" y="10"/>
                      <a:pt x="25" y="8"/>
                    </a:cubicBezTo>
                    <a:cubicBezTo>
                      <a:pt x="26" y="6"/>
                      <a:pt x="27" y="4"/>
                      <a:pt x="28" y="3"/>
                    </a:cubicBezTo>
                    <a:cubicBezTo>
                      <a:pt x="28" y="2"/>
                      <a:pt x="29" y="1"/>
                      <a:pt x="30" y="1"/>
                    </a:cubicBezTo>
                    <a:cubicBezTo>
                      <a:pt x="31" y="0"/>
                      <a:pt x="32" y="0"/>
                      <a:pt x="32" y="0"/>
                    </a:cubicBezTo>
                    <a:lnTo>
                      <a:pt x="152" y="3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4" name="Freeform 386"/>
              <p:cNvSpPr>
                <a:spLocks/>
              </p:cNvSpPr>
              <p:nvPr/>
            </p:nvSpPr>
            <p:spPr bwMode="auto">
              <a:xfrm rot="20864417">
                <a:off x="5970812" y="4833755"/>
                <a:ext cx="124656" cy="91809"/>
              </a:xfrm>
              <a:custGeom>
                <a:avLst/>
                <a:gdLst/>
                <a:ahLst/>
                <a:cxnLst>
                  <a:cxn ang="0">
                    <a:pos x="124" y="22"/>
                  </a:cxn>
                  <a:cxn ang="0">
                    <a:pos x="138" y="54"/>
                  </a:cxn>
                  <a:cxn ang="0">
                    <a:pos x="131" y="88"/>
                  </a:cxn>
                  <a:cxn ang="0">
                    <a:pos x="120" y="105"/>
                  </a:cxn>
                  <a:cxn ang="0">
                    <a:pos x="111" y="110"/>
                  </a:cxn>
                  <a:cxn ang="0">
                    <a:pos x="96" y="107"/>
                  </a:cxn>
                  <a:cxn ang="0">
                    <a:pos x="91" y="103"/>
                  </a:cxn>
                  <a:cxn ang="0">
                    <a:pos x="94" y="97"/>
                  </a:cxn>
                  <a:cxn ang="0">
                    <a:pos x="105" y="82"/>
                  </a:cxn>
                  <a:cxn ang="0">
                    <a:pos x="112" y="61"/>
                  </a:cxn>
                  <a:cxn ang="0">
                    <a:pos x="107" y="50"/>
                  </a:cxn>
                  <a:cxn ang="0">
                    <a:pos x="94" y="47"/>
                  </a:cxn>
                  <a:cxn ang="0">
                    <a:pos x="81" y="61"/>
                  </a:cxn>
                  <a:cxn ang="0">
                    <a:pos x="66" y="80"/>
                  </a:cxn>
                  <a:cxn ang="0">
                    <a:pos x="45" y="91"/>
                  </a:cxn>
                  <a:cxn ang="0">
                    <a:pos x="15" y="82"/>
                  </a:cxn>
                  <a:cxn ang="0">
                    <a:pos x="1" y="52"/>
                  </a:cxn>
                  <a:cxn ang="0">
                    <a:pos x="7" y="21"/>
                  </a:cxn>
                  <a:cxn ang="0">
                    <a:pos x="16" y="5"/>
                  </a:cxn>
                  <a:cxn ang="0">
                    <a:pos x="21" y="0"/>
                  </a:cxn>
                  <a:cxn ang="0">
                    <a:pos x="28" y="1"/>
                  </a:cxn>
                  <a:cxn ang="0">
                    <a:pos x="39" y="3"/>
                  </a:cxn>
                  <a:cxn ang="0">
                    <a:pos x="44" y="7"/>
                  </a:cxn>
                  <a:cxn ang="0">
                    <a:pos x="41" y="12"/>
                  </a:cxn>
                  <a:cxn ang="0">
                    <a:pos x="31" y="26"/>
                  </a:cxn>
                  <a:cxn ang="0">
                    <a:pos x="26" y="45"/>
                  </a:cxn>
                  <a:cxn ang="0">
                    <a:pos x="31" y="55"/>
                  </a:cxn>
                  <a:cxn ang="0">
                    <a:pos x="43" y="57"/>
                  </a:cxn>
                  <a:cxn ang="0">
                    <a:pos x="56" y="43"/>
                  </a:cxn>
                  <a:cxn ang="0">
                    <a:pos x="71" y="24"/>
                  </a:cxn>
                  <a:cxn ang="0">
                    <a:pos x="92" y="12"/>
                  </a:cxn>
                  <a:cxn ang="0">
                    <a:pos x="107" y="13"/>
                  </a:cxn>
                </a:cxnLst>
                <a:rect l="0" t="0" r="r" b="b"/>
                <a:pathLst>
                  <a:path w="138" h="110">
                    <a:moveTo>
                      <a:pt x="107" y="13"/>
                    </a:moveTo>
                    <a:cubicBezTo>
                      <a:pt x="114" y="15"/>
                      <a:pt x="119" y="18"/>
                      <a:pt x="124" y="22"/>
                    </a:cubicBezTo>
                    <a:cubicBezTo>
                      <a:pt x="128" y="25"/>
                      <a:pt x="132" y="30"/>
                      <a:pt x="134" y="36"/>
                    </a:cubicBezTo>
                    <a:cubicBezTo>
                      <a:pt x="136" y="41"/>
                      <a:pt x="138" y="47"/>
                      <a:pt x="138" y="54"/>
                    </a:cubicBezTo>
                    <a:cubicBezTo>
                      <a:pt x="138" y="61"/>
                      <a:pt x="137" y="68"/>
                      <a:pt x="135" y="75"/>
                    </a:cubicBezTo>
                    <a:cubicBezTo>
                      <a:pt x="134" y="80"/>
                      <a:pt x="133" y="84"/>
                      <a:pt x="131" y="88"/>
                    </a:cubicBezTo>
                    <a:cubicBezTo>
                      <a:pt x="129" y="92"/>
                      <a:pt x="127" y="95"/>
                      <a:pt x="126" y="98"/>
                    </a:cubicBezTo>
                    <a:cubicBezTo>
                      <a:pt x="124" y="101"/>
                      <a:pt x="122" y="103"/>
                      <a:pt x="120" y="105"/>
                    </a:cubicBezTo>
                    <a:cubicBezTo>
                      <a:pt x="119" y="107"/>
                      <a:pt x="117" y="108"/>
                      <a:pt x="116" y="109"/>
                    </a:cubicBezTo>
                    <a:cubicBezTo>
                      <a:pt x="115" y="110"/>
                      <a:pt x="113" y="110"/>
                      <a:pt x="111" y="110"/>
                    </a:cubicBezTo>
                    <a:cubicBezTo>
                      <a:pt x="109" y="110"/>
                      <a:pt x="106" y="110"/>
                      <a:pt x="102" y="109"/>
                    </a:cubicBezTo>
                    <a:cubicBezTo>
                      <a:pt x="100" y="108"/>
                      <a:pt x="97" y="108"/>
                      <a:pt x="96" y="107"/>
                    </a:cubicBezTo>
                    <a:cubicBezTo>
                      <a:pt x="94" y="106"/>
                      <a:pt x="93" y="106"/>
                      <a:pt x="92" y="105"/>
                    </a:cubicBezTo>
                    <a:cubicBezTo>
                      <a:pt x="92" y="105"/>
                      <a:pt x="91" y="104"/>
                      <a:pt x="91" y="103"/>
                    </a:cubicBezTo>
                    <a:cubicBezTo>
                      <a:pt x="91" y="103"/>
                      <a:pt x="91" y="102"/>
                      <a:pt x="91" y="101"/>
                    </a:cubicBezTo>
                    <a:cubicBezTo>
                      <a:pt x="91" y="100"/>
                      <a:pt x="92" y="99"/>
                      <a:pt x="94" y="97"/>
                    </a:cubicBezTo>
                    <a:cubicBezTo>
                      <a:pt x="95" y="96"/>
                      <a:pt x="97" y="94"/>
                      <a:pt x="99" y="91"/>
                    </a:cubicBezTo>
                    <a:cubicBezTo>
                      <a:pt x="101" y="89"/>
                      <a:pt x="103" y="86"/>
                      <a:pt x="105" y="82"/>
                    </a:cubicBezTo>
                    <a:cubicBezTo>
                      <a:pt x="108" y="79"/>
                      <a:pt x="109" y="75"/>
                      <a:pt x="110" y="70"/>
                    </a:cubicBezTo>
                    <a:cubicBezTo>
                      <a:pt x="111" y="67"/>
                      <a:pt x="112" y="64"/>
                      <a:pt x="112" y="61"/>
                    </a:cubicBezTo>
                    <a:cubicBezTo>
                      <a:pt x="112" y="59"/>
                      <a:pt x="111" y="57"/>
                      <a:pt x="110" y="55"/>
                    </a:cubicBezTo>
                    <a:cubicBezTo>
                      <a:pt x="110" y="53"/>
                      <a:pt x="109" y="51"/>
                      <a:pt x="107" y="50"/>
                    </a:cubicBezTo>
                    <a:cubicBezTo>
                      <a:pt x="105" y="48"/>
                      <a:pt x="104" y="47"/>
                      <a:pt x="101" y="47"/>
                    </a:cubicBezTo>
                    <a:cubicBezTo>
                      <a:pt x="99" y="46"/>
                      <a:pt x="96" y="46"/>
                      <a:pt x="94" y="47"/>
                    </a:cubicBezTo>
                    <a:cubicBezTo>
                      <a:pt x="91" y="49"/>
                      <a:pt x="89" y="50"/>
                      <a:pt x="87" y="53"/>
                    </a:cubicBezTo>
                    <a:cubicBezTo>
                      <a:pt x="85" y="55"/>
                      <a:pt x="83" y="58"/>
                      <a:pt x="81" y="61"/>
                    </a:cubicBezTo>
                    <a:cubicBezTo>
                      <a:pt x="79" y="64"/>
                      <a:pt x="76" y="67"/>
                      <a:pt x="74" y="70"/>
                    </a:cubicBezTo>
                    <a:cubicBezTo>
                      <a:pt x="71" y="74"/>
                      <a:pt x="69" y="77"/>
                      <a:pt x="66" y="80"/>
                    </a:cubicBezTo>
                    <a:cubicBezTo>
                      <a:pt x="63" y="83"/>
                      <a:pt x="60" y="85"/>
                      <a:pt x="56" y="87"/>
                    </a:cubicBezTo>
                    <a:cubicBezTo>
                      <a:pt x="53" y="89"/>
                      <a:pt x="49" y="90"/>
                      <a:pt x="45" y="91"/>
                    </a:cubicBezTo>
                    <a:cubicBezTo>
                      <a:pt x="40" y="92"/>
                      <a:pt x="35" y="91"/>
                      <a:pt x="29" y="90"/>
                    </a:cubicBezTo>
                    <a:cubicBezTo>
                      <a:pt x="24" y="88"/>
                      <a:pt x="19" y="86"/>
                      <a:pt x="15" y="82"/>
                    </a:cubicBezTo>
                    <a:cubicBezTo>
                      <a:pt x="10" y="79"/>
                      <a:pt x="7" y="75"/>
                      <a:pt x="5" y="70"/>
                    </a:cubicBezTo>
                    <a:cubicBezTo>
                      <a:pt x="2" y="65"/>
                      <a:pt x="1" y="59"/>
                      <a:pt x="1" y="52"/>
                    </a:cubicBezTo>
                    <a:cubicBezTo>
                      <a:pt x="0" y="46"/>
                      <a:pt x="1" y="39"/>
                      <a:pt x="3" y="31"/>
                    </a:cubicBezTo>
                    <a:cubicBezTo>
                      <a:pt x="4" y="28"/>
                      <a:pt x="5" y="24"/>
                      <a:pt x="7" y="21"/>
                    </a:cubicBezTo>
                    <a:cubicBezTo>
                      <a:pt x="8" y="17"/>
                      <a:pt x="10" y="14"/>
                      <a:pt x="11" y="12"/>
                    </a:cubicBezTo>
                    <a:cubicBezTo>
                      <a:pt x="13" y="9"/>
                      <a:pt x="14" y="7"/>
                      <a:pt x="16" y="5"/>
                    </a:cubicBezTo>
                    <a:cubicBezTo>
                      <a:pt x="17" y="3"/>
                      <a:pt x="18" y="2"/>
                      <a:pt x="19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5" y="0"/>
                      <a:pt x="26" y="0"/>
                      <a:pt x="28" y="1"/>
                    </a:cubicBezTo>
                    <a:cubicBezTo>
                      <a:pt x="29" y="1"/>
                      <a:pt x="31" y="1"/>
                      <a:pt x="33" y="2"/>
                    </a:cubicBezTo>
                    <a:cubicBezTo>
                      <a:pt x="35" y="2"/>
                      <a:pt x="37" y="3"/>
                      <a:pt x="39" y="3"/>
                    </a:cubicBezTo>
                    <a:cubicBezTo>
                      <a:pt x="40" y="4"/>
                      <a:pt x="41" y="4"/>
                      <a:pt x="42" y="5"/>
                    </a:cubicBezTo>
                    <a:cubicBezTo>
                      <a:pt x="43" y="5"/>
                      <a:pt x="43" y="6"/>
                      <a:pt x="44" y="7"/>
                    </a:cubicBezTo>
                    <a:cubicBezTo>
                      <a:pt x="44" y="7"/>
                      <a:pt x="44" y="8"/>
                      <a:pt x="44" y="9"/>
                    </a:cubicBezTo>
                    <a:cubicBezTo>
                      <a:pt x="43" y="9"/>
                      <a:pt x="43" y="11"/>
                      <a:pt x="41" y="12"/>
                    </a:cubicBezTo>
                    <a:cubicBezTo>
                      <a:pt x="40" y="13"/>
                      <a:pt x="38" y="15"/>
                      <a:pt x="37" y="18"/>
                    </a:cubicBezTo>
                    <a:cubicBezTo>
                      <a:pt x="35" y="20"/>
                      <a:pt x="33" y="23"/>
                      <a:pt x="31" y="26"/>
                    </a:cubicBezTo>
                    <a:cubicBezTo>
                      <a:pt x="30" y="29"/>
                      <a:pt x="28" y="32"/>
                      <a:pt x="27" y="37"/>
                    </a:cubicBezTo>
                    <a:cubicBezTo>
                      <a:pt x="26" y="40"/>
                      <a:pt x="26" y="42"/>
                      <a:pt x="26" y="45"/>
                    </a:cubicBezTo>
                    <a:cubicBezTo>
                      <a:pt x="26" y="47"/>
                      <a:pt x="27" y="49"/>
                      <a:pt x="27" y="51"/>
                    </a:cubicBezTo>
                    <a:cubicBezTo>
                      <a:pt x="28" y="53"/>
                      <a:pt x="29" y="54"/>
                      <a:pt x="31" y="55"/>
                    </a:cubicBezTo>
                    <a:cubicBezTo>
                      <a:pt x="32" y="56"/>
                      <a:pt x="34" y="57"/>
                      <a:pt x="35" y="58"/>
                    </a:cubicBezTo>
                    <a:cubicBezTo>
                      <a:pt x="38" y="58"/>
                      <a:pt x="41" y="58"/>
                      <a:pt x="43" y="57"/>
                    </a:cubicBezTo>
                    <a:cubicBezTo>
                      <a:pt x="45" y="56"/>
                      <a:pt x="47" y="54"/>
                      <a:pt x="50" y="51"/>
                    </a:cubicBezTo>
                    <a:cubicBezTo>
                      <a:pt x="52" y="49"/>
                      <a:pt x="54" y="46"/>
                      <a:pt x="56" y="43"/>
                    </a:cubicBezTo>
                    <a:cubicBezTo>
                      <a:pt x="58" y="40"/>
                      <a:pt x="60" y="37"/>
                      <a:pt x="63" y="33"/>
                    </a:cubicBezTo>
                    <a:cubicBezTo>
                      <a:pt x="65" y="30"/>
                      <a:pt x="68" y="27"/>
                      <a:pt x="71" y="24"/>
                    </a:cubicBezTo>
                    <a:cubicBezTo>
                      <a:pt x="73" y="21"/>
                      <a:pt x="77" y="18"/>
                      <a:pt x="80" y="16"/>
                    </a:cubicBezTo>
                    <a:cubicBezTo>
                      <a:pt x="84" y="14"/>
                      <a:pt x="88" y="13"/>
                      <a:pt x="92" y="12"/>
                    </a:cubicBezTo>
                    <a:cubicBezTo>
                      <a:pt x="96" y="12"/>
                      <a:pt x="101" y="12"/>
                      <a:pt x="107" y="13"/>
                    </a:cubicBezTo>
                    <a:lnTo>
                      <a:pt x="107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5" name="Freeform 387"/>
              <p:cNvSpPr>
                <a:spLocks/>
              </p:cNvSpPr>
              <p:nvPr/>
            </p:nvSpPr>
            <p:spPr bwMode="auto">
              <a:xfrm rot="20864417">
                <a:off x="5939668" y="4743232"/>
                <a:ext cx="153424" cy="73447"/>
              </a:xfrm>
              <a:custGeom>
                <a:avLst/>
                <a:gdLst/>
                <a:ahLst/>
                <a:cxnLst>
                  <a:cxn ang="0">
                    <a:pos x="158" y="26"/>
                  </a:cxn>
                  <a:cxn ang="0">
                    <a:pos x="167" y="29"/>
                  </a:cxn>
                  <a:cxn ang="0">
                    <a:pos x="171" y="32"/>
                  </a:cxn>
                  <a:cxn ang="0">
                    <a:pos x="172" y="36"/>
                  </a:cxn>
                  <a:cxn ang="0">
                    <a:pos x="172" y="42"/>
                  </a:cxn>
                  <a:cxn ang="0">
                    <a:pos x="172" y="49"/>
                  </a:cxn>
                  <a:cxn ang="0">
                    <a:pos x="170" y="57"/>
                  </a:cxn>
                  <a:cxn ang="0">
                    <a:pos x="163" y="74"/>
                  </a:cxn>
                  <a:cxn ang="0">
                    <a:pos x="153" y="84"/>
                  </a:cxn>
                  <a:cxn ang="0">
                    <a:pos x="137" y="87"/>
                  </a:cxn>
                  <a:cxn ang="0">
                    <a:pos x="118" y="85"/>
                  </a:cxn>
                  <a:cxn ang="0">
                    <a:pos x="57" y="69"/>
                  </a:cxn>
                  <a:cxn ang="0">
                    <a:pos x="53" y="84"/>
                  </a:cxn>
                  <a:cxn ang="0">
                    <a:pos x="49" y="87"/>
                  </a:cxn>
                  <a:cxn ang="0">
                    <a:pos x="38" y="86"/>
                  </a:cxn>
                  <a:cxn ang="0">
                    <a:pos x="32" y="84"/>
                  </a:cxn>
                  <a:cxn ang="0">
                    <a:pos x="28" y="81"/>
                  </a:cxn>
                  <a:cxn ang="0">
                    <a:pos x="26" y="79"/>
                  </a:cxn>
                  <a:cxn ang="0">
                    <a:pos x="26" y="77"/>
                  </a:cxn>
                  <a:cxn ang="0">
                    <a:pos x="30" y="63"/>
                  </a:cxn>
                  <a:cxn ang="0">
                    <a:pos x="3" y="56"/>
                  </a:cxn>
                  <a:cxn ang="0">
                    <a:pos x="1" y="55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2" y="38"/>
                  </a:cxn>
                  <a:cxn ang="0">
                    <a:pos x="4" y="30"/>
                  </a:cxn>
                  <a:cxn ang="0">
                    <a:pos x="6" y="25"/>
                  </a:cxn>
                  <a:cxn ang="0">
                    <a:pos x="9" y="23"/>
                  </a:cxn>
                  <a:cxn ang="0">
                    <a:pos x="12" y="22"/>
                  </a:cxn>
                  <a:cxn ang="0">
                    <a:pos x="38" y="29"/>
                  </a:cxn>
                  <a:cxn ang="0">
                    <a:pos x="45" y="3"/>
                  </a:cxn>
                  <a:cxn ang="0">
                    <a:pos x="46" y="1"/>
                  </a:cxn>
                  <a:cxn ang="0">
                    <a:pos x="49" y="0"/>
                  </a:cxn>
                  <a:cxn ang="0">
                    <a:pos x="53" y="0"/>
                  </a:cxn>
                  <a:cxn ang="0">
                    <a:pos x="60" y="1"/>
                  </a:cxn>
                  <a:cxn ang="0">
                    <a:pos x="70" y="5"/>
                  </a:cxn>
                  <a:cxn ang="0">
                    <a:pos x="72" y="10"/>
                  </a:cxn>
                  <a:cxn ang="0">
                    <a:pos x="65" y="36"/>
                  </a:cxn>
                  <a:cxn ang="0">
                    <a:pos x="121" y="50"/>
                  </a:cxn>
                  <a:cxn ang="0">
                    <a:pos x="137" y="51"/>
                  </a:cxn>
                  <a:cxn ang="0">
                    <a:pos x="144" y="41"/>
                  </a:cxn>
                  <a:cxn ang="0">
                    <a:pos x="145" y="36"/>
                  </a:cxn>
                  <a:cxn ang="0">
                    <a:pos x="145" y="32"/>
                  </a:cxn>
                  <a:cxn ang="0">
                    <a:pos x="145" y="29"/>
                  </a:cxn>
                  <a:cxn ang="0">
                    <a:pos x="145" y="27"/>
                  </a:cxn>
                  <a:cxn ang="0">
                    <a:pos x="146" y="25"/>
                  </a:cxn>
                  <a:cxn ang="0">
                    <a:pos x="148" y="25"/>
                  </a:cxn>
                  <a:cxn ang="0">
                    <a:pos x="152" y="25"/>
                  </a:cxn>
                  <a:cxn ang="0">
                    <a:pos x="158" y="26"/>
                  </a:cxn>
                  <a:cxn ang="0">
                    <a:pos x="158" y="26"/>
                  </a:cxn>
                </a:cxnLst>
                <a:rect l="0" t="0" r="r" b="b"/>
                <a:pathLst>
                  <a:path w="172" h="88">
                    <a:moveTo>
                      <a:pt x="158" y="26"/>
                    </a:moveTo>
                    <a:cubicBezTo>
                      <a:pt x="162" y="27"/>
                      <a:pt x="165" y="28"/>
                      <a:pt x="167" y="29"/>
                    </a:cubicBezTo>
                    <a:cubicBezTo>
                      <a:pt x="169" y="30"/>
                      <a:pt x="170" y="31"/>
                      <a:pt x="171" y="32"/>
                    </a:cubicBezTo>
                    <a:cubicBezTo>
                      <a:pt x="171" y="33"/>
                      <a:pt x="172" y="35"/>
                      <a:pt x="172" y="36"/>
                    </a:cubicBezTo>
                    <a:cubicBezTo>
                      <a:pt x="172" y="38"/>
                      <a:pt x="172" y="40"/>
                      <a:pt x="172" y="42"/>
                    </a:cubicBezTo>
                    <a:cubicBezTo>
                      <a:pt x="172" y="44"/>
                      <a:pt x="172" y="47"/>
                      <a:pt x="172" y="49"/>
                    </a:cubicBezTo>
                    <a:cubicBezTo>
                      <a:pt x="171" y="52"/>
                      <a:pt x="171" y="54"/>
                      <a:pt x="170" y="57"/>
                    </a:cubicBezTo>
                    <a:cubicBezTo>
                      <a:pt x="169" y="64"/>
                      <a:pt x="166" y="69"/>
                      <a:pt x="163" y="74"/>
                    </a:cubicBezTo>
                    <a:cubicBezTo>
                      <a:pt x="161" y="78"/>
                      <a:pt x="157" y="81"/>
                      <a:pt x="153" y="84"/>
                    </a:cubicBezTo>
                    <a:cubicBezTo>
                      <a:pt x="148" y="86"/>
                      <a:pt x="143" y="87"/>
                      <a:pt x="137" y="87"/>
                    </a:cubicBezTo>
                    <a:cubicBezTo>
                      <a:pt x="132" y="88"/>
                      <a:pt x="125" y="87"/>
                      <a:pt x="118" y="85"/>
                    </a:cubicBezTo>
                    <a:lnTo>
                      <a:pt x="57" y="69"/>
                    </a:lnTo>
                    <a:lnTo>
                      <a:pt x="53" y="84"/>
                    </a:lnTo>
                    <a:cubicBezTo>
                      <a:pt x="53" y="85"/>
                      <a:pt x="51" y="87"/>
                      <a:pt x="49" y="87"/>
                    </a:cubicBezTo>
                    <a:cubicBezTo>
                      <a:pt x="47" y="87"/>
                      <a:pt x="43" y="87"/>
                      <a:pt x="38" y="86"/>
                    </a:cubicBezTo>
                    <a:cubicBezTo>
                      <a:pt x="36" y="85"/>
                      <a:pt x="34" y="84"/>
                      <a:pt x="32" y="84"/>
                    </a:cubicBezTo>
                    <a:cubicBezTo>
                      <a:pt x="30" y="83"/>
                      <a:pt x="29" y="82"/>
                      <a:pt x="28" y="81"/>
                    </a:cubicBezTo>
                    <a:cubicBezTo>
                      <a:pt x="27" y="81"/>
                      <a:pt x="26" y="80"/>
                      <a:pt x="26" y="79"/>
                    </a:cubicBezTo>
                    <a:cubicBezTo>
                      <a:pt x="26" y="78"/>
                      <a:pt x="26" y="78"/>
                      <a:pt x="26" y="77"/>
                    </a:cubicBezTo>
                    <a:lnTo>
                      <a:pt x="30" y="63"/>
                    </a:lnTo>
                    <a:lnTo>
                      <a:pt x="3" y="56"/>
                    </a:lnTo>
                    <a:cubicBezTo>
                      <a:pt x="2" y="56"/>
                      <a:pt x="1" y="55"/>
                      <a:pt x="1" y="55"/>
                    </a:cubicBezTo>
                    <a:cubicBezTo>
                      <a:pt x="0" y="54"/>
                      <a:pt x="0" y="53"/>
                      <a:pt x="0" y="51"/>
                    </a:cubicBezTo>
                    <a:cubicBezTo>
                      <a:pt x="0" y="50"/>
                      <a:pt x="0" y="48"/>
                      <a:pt x="0" y="46"/>
                    </a:cubicBezTo>
                    <a:cubicBezTo>
                      <a:pt x="0" y="44"/>
                      <a:pt x="1" y="41"/>
                      <a:pt x="2" y="38"/>
                    </a:cubicBezTo>
                    <a:cubicBezTo>
                      <a:pt x="2" y="34"/>
                      <a:pt x="3" y="32"/>
                      <a:pt x="4" y="30"/>
                    </a:cubicBezTo>
                    <a:cubicBezTo>
                      <a:pt x="5" y="27"/>
                      <a:pt x="6" y="26"/>
                      <a:pt x="6" y="25"/>
                    </a:cubicBezTo>
                    <a:cubicBezTo>
                      <a:pt x="7" y="24"/>
                      <a:pt x="8" y="23"/>
                      <a:pt x="9" y="23"/>
                    </a:cubicBezTo>
                    <a:cubicBezTo>
                      <a:pt x="10" y="22"/>
                      <a:pt x="11" y="22"/>
                      <a:pt x="12" y="22"/>
                    </a:cubicBezTo>
                    <a:lnTo>
                      <a:pt x="38" y="29"/>
                    </a:lnTo>
                    <a:lnTo>
                      <a:pt x="45" y="3"/>
                    </a:lnTo>
                    <a:cubicBezTo>
                      <a:pt x="45" y="2"/>
                      <a:pt x="45" y="2"/>
                      <a:pt x="46" y="1"/>
                    </a:cubicBezTo>
                    <a:cubicBezTo>
                      <a:pt x="47" y="0"/>
                      <a:pt x="47" y="0"/>
                      <a:pt x="49" y="0"/>
                    </a:cubicBezTo>
                    <a:cubicBezTo>
                      <a:pt x="50" y="0"/>
                      <a:pt x="51" y="0"/>
                      <a:pt x="53" y="0"/>
                    </a:cubicBezTo>
                    <a:cubicBezTo>
                      <a:pt x="55" y="0"/>
                      <a:pt x="57" y="1"/>
                      <a:pt x="60" y="1"/>
                    </a:cubicBezTo>
                    <a:cubicBezTo>
                      <a:pt x="65" y="2"/>
                      <a:pt x="68" y="4"/>
                      <a:pt x="70" y="5"/>
                    </a:cubicBezTo>
                    <a:cubicBezTo>
                      <a:pt x="72" y="7"/>
                      <a:pt x="72" y="8"/>
                      <a:pt x="72" y="10"/>
                    </a:cubicBezTo>
                    <a:lnTo>
                      <a:pt x="65" y="36"/>
                    </a:lnTo>
                    <a:lnTo>
                      <a:pt x="121" y="50"/>
                    </a:lnTo>
                    <a:cubicBezTo>
                      <a:pt x="128" y="52"/>
                      <a:pt x="133" y="52"/>
                      <a:pt x="137" y="51"/>
                    </a:cubicBezTo>
                    <a:cubicBezTo>
                      <a:pt x="141" y="50"/>
                      <a:pt x="143" y="46"/>
                      <a:pt x="144" y="41"/>
                    </a:cubicBezTo>
                    <a:cubicBezTo>
                      <a:pt x="145" y="39"/>
                      <a:pt x="145" y="38"/>
                      <a:pt x="145" y="36"/>
                    </a:cubicBezTo>
                    <a:cubicBezTo>
                      <a:pt x="145" y="35"/>
                      <a:pt x="145" y="33"/>
                      <a:pt x="145" y="32"/>
                    </a:cubicBezTo>
                    <a:cubicBezTo>
                      <a:pt x="145" y="31"/>
                      <a:pt x="145" y="30"/>
                      <a:pt x="145" y="29"/>
                    </a:cubicBezTo>
                    <a:cubicBezTo>
                      <a:pt x="145" y="28"/>
                      <a:pt x="145" y="27"/>
                      <a:pt x="145" y="27"/>
                    </a:cubicBezTo>
                    <a:cubicBezTo>
                      <a:pt x="145" y="26"/>
                      <a:pt x="145" y="26"/>
                      <a:pt x="146" y="25"/>
                    </a:cubicBezTo>
                    <a:cubicBezTo>
                      <a:pt x="146" y="25"/>
                      <a:pt x="147" y="25"/>
                      <a:pt x="148" y="25"/>
                    </a:cubicBezTo>
                    <a:cubicBezTo>
                      <a:pt x="149" y="25"/>
                      <a:pt x="150" y="25"/>
                      <a:pt x="152" y="25"/>
                    </a:cubicBezTo>
                    <a:cubicBezTo>
                      <a:pt x="153" y="25"/>
                      <a:pt x="155" y="26"/>
                      <a:pt x="158" y="26"/>
                    </a:cubicBezTo>
                    <a:lnTo>
                      <a:pt x="15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6" name="Freeform 388"/>
              <p:cNvSpPr>
                <a:spLocks noEditPoints="1"/>
              </p:cNvSpPr>
              <p:nvPr/>
            </p:nvSpPr>
            <p:spPr bwMode="auto">
              <a:xfrm rot="20864417">
                <a:off x="5976726" y="4625992"/>
                <a:ext cx="124658" cy="110169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112" y="15"/>
                  </a:cxn>
                  <a:cxn ang="0">
                    <a:pos x="131" y="32"/>
                  </a:cxn>
                  <a:cxn ang="0">
                    <a:pos x="140" y="56"/>
                  </a:cxn>
                  <a:cxn ang="0">
                    <a:pos x="138" y="86"/>
                  </a:cxn>
                  <a:cxn ang="0">
                    <a:pos x="126" y="113"/>
                  </a:cxn>
                  <a:cxn ang="0">
                    <a:pos x="108" y="129"/>
                  </a:cxn>
                  <a:cxn ang="0">
                    <a:pos x="85" y="135"/>
                  </a:cxn>
                  <a:cxn ang="0">
                    <a:pos x="56" y="132"/>
                  </a:cxn>
                  <a:cxn ang="0">
                    <a:pos x="29" y="121"/>
                  </a:cxn>
                  <a:cxn ang="0">
                    <a:pos x="10" y="103"/>
                  </a:cxn>
                  <a:cxn ang="0">
                    <a:pos x="2" y="79"/>
                  </a:cxn>
                  <a:cxn ang="0">
                    <a:pos x="4" y="49"/>
                  </a:cxn>
                  <a:cxn ang="0">
                    <a:pos x="15" y="23"/>
                  </a:cxn>
                  <a:cxn ang="0">
                    <a:pos x="33" y="6"/>
                  </a:cxn>
                  <a:cxn ang="0">
                    <a:pos x="57" y="0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78" y="39"/>
                  </a:cxn>
                  <a:cxn ang="0">
                    <a:pos x="62" y="36"/>
                  </a:cxn>
                  <a:cxn ang="0">
                    <a:pos x="48" y="37"/>
                  </a:cxn>
                  <a:cxn ang="0">
                    <a:pos x="37" y="44"/>
                  </a:cxn>
                  <a:cxn ang="0">
                    <a:pos x="30" y="57"/>
                  </a:cxn>
                  <a:cxn ang="0">
                    <a:pos x="30" y="71"/>
                  </a:cxn>
                  <a:cxn ang="0">
                    <a:pos x="35" y="82"/>
                  </a:cxn>
                  <a:cxn ang="0">
                    <a:pos x="47" y="91"/>
                  </a:cxn>
                  <a:cxn ang="0">
                    <a:pos x="63" y="97"/>
                  </a:cxn>
                  <a:cxn ang="0">
                    <a:pos x="80" y="100"/>
                  </a:cxn>
                  <a:cxn ang="0">
                    <a:pos x="94" y="98"/>
                  </a:cxn>
                  <a:cxn ang="0">
                    <a:pos x="104" y="91"/>
                  </a:cxn>
                  <a:cxn ang="0">
                    <a:pos x="111" y="78"/>
                  </a:cxn>
                  <a:cxn ang="0">
                    <a:pos x="112" y="64"/>
                  </a:cxn>
                  <a:cxn ang="0">
                    <a:pos x="106" y="53"/>
                  </a:cxn>
                  <a:cxn ang="0">
                    <a:pos x="95" y="45"/>
                  </a:cxn>
                  <a:cxn ang="0">
                    <a:pos x="78" y="39"/>
                  </a:cxn>
                  <a:cxn ang="0">
                    <a:pos x="78" y="39"/>
                  </a:cxn>
                </a:cxnLst>
                <a:rect l="0" t="0" r="r" b="b"/>
                <a:pathLst>
                  <a:path w="141" h="136">
                    <a:moveTo>
                      <a:pt x="86" y="4"/>
                    </a:moveTo>
                    <a:cubicBezTo>
                      <a:pt x="96" y="6"/>
                      <a:pt x="105" y="10"/>
                      <a:pt x="112" y="15"/>
                    </a:cubicBezTo>
                    <a:cubicBezTo>
                      <a:pt x="120" y="20"/>
                      <a:pt x="126" y="25"/>
                      <a:pt x="131" y="32"/>
                    </a:cubicBezTo>
                    <a:cubicBezTo>
                      <a:pt x="136" y="39"/>
                      <a:pt x="139" y="47"/>
                      <a:pt x="140" y="56"/>
                    </a:cubicBezTo>
                    <a:cubicBezTo>
                      <a:pt x="141" y="65"/>
                      <a:pt x="140" y="75"/>
                      <a:pt x="138" y="86"/>
                    </a:cubicBezTo>
                    <a:cubicBezTo>
                      <a:pt x="135" y="97"/>
                      <a:pt x="131" y="106"/>
                      <a:pt x="126" y="113"/>
                    </a:cubicBezTo>
                    <a:cubicBezTo>
                      <a:pt x="121" y="120"/>
                      <a:pt x="115" y="125"/>
                      <a:pt x="108" y="129"/>
                    </a:cubicBezTo>
                    <a:cubicBezTo>
                      <a:pt x="101" y="133"/>
                      <a:pt x="94" y="135"/>
                      <a:pt x="85" y="135"/>
                    </a:cubicBezTo>
                    <a:cubicBezTo>
                      <a:pt x="76" y="136"/>
                      <a:pt x="66" y="135"/>
                      <a:pt x="56" y="132"/>
                    </a:cubicBezTo>
                    <a:cubicBezTo>
                      <a:pt x="46" y="129"/>
                      <a:pt x="37" y="126"/>
                      <a:pt x="29" y="121"/>
                    </a:cubicBezTo>
                    <a:cubicBezTo>
                      <a:pt x="21" y="116"/>
                      <a:pt x="15" y="110"/>
                      <a:pt x="10" y="103"/>
                    </a:cubicBezTo>
                    <a:cubicBezTo>
                      <a:pt x="6" y="96"/>
                      <a:pt x="3" y="88"/>
                      <a:pt x="2" y="79"/>
                    </a:cubicBezTo>
                    <a:cubicBezTo>
                      <a:pt x="0" y="70"/>
                      <a:pt x="1" y="60"/>
                      <a:pt x="4" y="49"/>
                    </a:cubicBezTo>
                    <a:cubicBezTo>
                      <a:pt x="7" y="39"/>
                      <a:pt x="10" y="30"/>
                      <a:pt x="15" y="23"/>
                    </a:cubicBezTo>
                    <a:cubicBezTo>
                      <a:pt x="20" y="16"/>
                      <a:pt x="26" y="10"/>
                      <a:pt x="33" y="6"/>
                    </a:cubicBezTo>
                    <a:cubicBezTo>
                      <a:pt x="40" y="3"/>
                      <a:pt x="48" y="1"/>
                      <a:pt x="57" y="0"/>
                    </a:cubicBezTo>
                    <a:cubicBezTo>
                      <a:pt x="65" y="0"/>
                      <a:pt x="75" y="1"/>
                      <a:pt x="86" y="4"/>
                    </a:cubicBezTo>
                    <a:lnTo>
                      <a:pt x="86" y="4"/>
                    </a:lnTo>
                    <a:close/>
                    <a:moveTo>
                      <a:pt x="78" y="39"/>
                    </a:moveTo>
                    <a:cubicBezTo>
                      <a:pt x="72" y="37"/>
                      <a:pt x="67" y="36"/>
                      <a:pt x="62" y="36"/>
                    </a:cubicBezTo>
                    <a:cubicBezTo>
                      <a:pt x="57" y="36"/>
                      <a:pt x="52" y="36"/>
                      <a:pt x="48" y="37"/>
                    </a:cubicBezTo>
                    <a:cubicBezTo>
                      <a:pt x="43" y="39"/>
                      <a:pt x="40" y="41"/>
                      <a:pt x="37" y="44"/>
                    </a:cubicBezTo>
                    <a:cubicBezTo>
                      <a:pt x="34" y="47"/>
                      <a:pt x="32" y="52"/>
                      <a:pt x="30" y="57"/>
                    </a:cubicBezTo>
                    <a:cubicBezTo>
                      <a:pt x="29" y="62"/>
                      <a:pt x="29" y="67"/>
                      <a:pt x="30" y="71"/>
                    </a:cubicBezTo>
                    <a:cubicBezTo>
                      <a:pt x="30" y="75"/>
                      <a:pt x="32" y="79"/>
                      <a:pt x="35" y="82"/>
                    </a:cubicBezTo>
                    <a:cubicBezTo>
                      <a:pt x="38" y="86"/>
                      <a:pt x="42" y="88"/>
                      <a:pt x="47" y="91"/>
                    </a:cubicBezTo>
                    <a:cubicBezTo>
                      <a:pt x="51" y="93"/>
                      <a:pt x="57" y="95"/>
                      <a:pt x="63" y="97"/>
                    </a:cubicBezTo>
                    <a:cubicBezTo>
                      <a:pt x="69" y="98"/>
                      <a:pt x="74" y="99"/>
                      <a:pt x="80" y="100"/>
                    </a:cubicBezTo>
                    <a:cubicBezTo>
                      <a:pt x="85" y="100"/>
                      <a:pt x="90" y="99"/>
                      <a:pt x="94" y="98"/>
                    </a:cubicBezTo>
                    <a:cubicBezTo>
                      <a:pt x="98" y="97"/>
                      <a:pt x="102" y="95"/>
                      <a:pt x="104" y="91"/>
                    </a:cubicBezTo>
                    <a:cubicBezTo>
                      <a:pt x="107" y="88"/>
                      <a:pt x="110" y="84"/>
                      <a:pt x="111" y="78"/>
                    </a:cubicBezTo>
                    <a:cubicBezTo>
                      <a:pt x="112" y="73"/>
                      <a:pt x="112" y="69"/>
                      <a:pt x="112" y="64"/>
                    </a:cubicBezTo>
                    <a:cubicBezTo>
                      <a:pt x="111" y="60"/>
                      <a:pt x="109" y="56"/>
                      <a:pt x="106" y="53"/>
                    </a:cubicBezTo>
                    <a:cubicBezTo>
                      <a:pt x="103" y="50"/>
                      <a:pt x="99" y="47"/>
                      <a:pt x="95" y="45"/>
                    </a:cubicBezTo>
                    <a:cubicBezTo>
                      <a:pt x="90" y="42"/>
                      <a:pt x="85" y="40"/>
                      <a:pt x="78" y="39"/>
                    </a:cubicBezTo>
                    <a:lnTo>
                      <a:pt x="78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7" name="Freeform 389"/>
              <p:cNvSpPr>
                <a:spLocks/>
              </p:cNvSpPr>
              <p:nvPr/>
            </p:nvSpPr>
            <p:spPr bwMode="auto">
              <a:xfrm rot="20864417">
                <a:off x="5971365" y="4427592"/>
                <a:ext cx="153424" cy="183616"/>
              </a:xfrm>
              <a:custGeom>
                <a:avLst/>
                <a:gdLst/>
                <a:ahLst/>
                <a:cxnLst>
                  <a:cxn ang="0">
                    <a:pos x="172" y="23"/>
                  </a:cxn>
                  <a:cxn ang="0">
                    <a:pos x="173" y="32"/>
                  </a:cxn>
                  <a:cxn ang="0">
                    <a:pos x="169" y="48"/>
                  </a:cxn>
                  <a:cxn ang="0">
                    <a:pos x="164" y="55"/>
                  </a:cxn>
                  <a:cxn ang="0">
                    <a:pos x="91" y="38"/>
                  </a:cxn>
                  <a:cxn ang="0">
                    <a:pos x="70" y="37"/>
                  </a:cxn>
                  <a:cxn ang="0">
                    <a:pos x="59" y="50"/>
                  </a:cxn>
                  <a:cxn ang="0">
                    <a:pos x="71" y="80"/>
                  </a:cxn>
                  <a:cxn ang="0">
                    <a:pos x="153" y="101"/>
                  </a:cxn>
                  <a:cxn ang="0">
                    <a:pos x="153" y="110"/>
                  </a:cxn>
                  <a:cxn ang="0">
                    <a:pos x="149" y="126"/>
                  </a:cxn>
                  <a:cxn ang="0">
                    <a:pos x="144" y="133"/>
                  </a:cxn>
                  <a:cxn ang="0">
                    <a:pos x="71" y="116"/>
                  </a:cxn>
                  <a:cxn ang="0">
                    <a:pos x="51" y="115"/>
                  </a:cxn>
                  <a:cxn ang="0">
                    <a:pos x="40" y="128"/>
                  </a:cxn>
                  <a:cxn ang="0">
                    <a:pos x="51" y="158"/>
                  </a:cxn>
                  <a:cxn ang="0">
                    <a:pos x="133" y="179"/>
                  </a:cxn>
                  <a:cxn ang="0">
                    <a:pos x="134" y="188"/>
                  </a:cxn>
                  <a:cxn ang="0">
                    <a:pos x="129" y="204"/>
                  </a:cxn>
                  <a:cxn ang="0">
                    <a:pos x="125" y="211"/>
                  </a:cxn>
                  <a:cxn ang="0">
                    <a:pos x="3" y="181"/>
                  </a:cxn>
                  <a:cxn ang="0">
                    <a:pos x="0" y="177"/>
                  </a:cxn>
                  <a:cxn ang="0">
                    <a:pos x="1" y="166"/>
                  </a:cxn>
                  <a:cxn ang="0">
                    <a:pos x="6" y="155"/>
                  </a:cxn>
                  <a:cxn ang="0">
                    <a:pos x="10" y="153"/>
                  </a:cxn>
                  <a:cxn ang="0">
                    <a:pos x="13" y="132"/>
                  </a:cxn>
                  <a:cxn ang="0">
                    <a:pos x="18" y="98"/>
                  </a:cxn>
                  <a:cxn ang="0">
                    <a:pos x="34" y="82"/>
                  </a:cxn>
                  <a:cxn ang="0">
                    <a:pos x="37" y="66"/>
                  </a:cxn>
                  <a:cxn ang="0">
                    <a:pos x="31" y="43"/>
                  </a:cxn>
                  <a:cxn ang="0">
                    <a:pos x="42" y="13"/>
                  </a:cxn>
                  <a:cxn ang="0">
                    <a:pos x="74" y="0"/>
                  </a:cxn>
                  <a:cxn ang="0">
                    <a:pos x="170" y="22"/>
                  </a:cxn>
                </a:cxnLst>
                <a:rect l="0" t="0" r="r" b="b"/>
                <a:pathLst>
                  <a:path w="173" h="212">
                    <a:moveTo>
                      <a:pt x="170" y="22"/>
                    </a:moveTo>
                    <a:cubicBezTo>
                      <a:pt x="171" y="22"/>
                      <a:pt x="172" y="23"/>
                      <a:pt x="172" y="23"/>
                    </a:cubicBezTo>
                    <a:cubicBezTo>
                      <a:pt x="173" y="24"/>
                      <a:pt x="173" y="25"/>
                      <a:pt x="173" y="27"/>
                    </a:cubicBezTo>
                    <a:cubicBezTo>
                      <a:pt x="173" y="28"/>
                      <a:pt x="173" y="30"/>
                      <a:pt x="173" y="32"/>
                    </a:cubicBezTo>
                    <a:cubicBezTo>
                      <a:pt x="173" y="34"/>
                      <a:pt x="172" y="37"/>
                      <a:pt x="171" y="40"/>
                    </a:cubicBezTo>
                    <a:cubicBezTo>
                      <a:pt x="170" y="43"/>
                      <a:pt x="170" y="46"/>
                      <a:pt x="169" y="48"/>
                    </a:cubicBezTo>
                    <a:cubicBezTo>
                      <a:pt x="168" y="50"/>
                      <a:pt x="167" y="52"/>
                      <a:pt x="167" y="53"/>
                    </a:cubicBezTo>
                    <a:cubicBezTo>
                      <a:pt x="166" y="54"/>
                      <a:pt x="165" y="55"/>
                      <a:pt x="164" y="55"/>
                    </a:cubicBezTo>
                    <a:cubicBezTo>
                      <a:pt x="163" y="56"/>
                      <a:pt x="163" y="56"/>
                      <a:pt x="162" y="56"/>
                    </a:cubicBezTo>
                    <a:lnTo>
                      <a:pt x="91" y="38"/>
                    </a:lnTo>
                    <a:cubicBezTo>
                      <a:pt x="87" y="37"/>
                      <a:pt x="83" y="36"/>
                      <a:pt x="80" y="36"/>
                    </a:cubicBezTo>
                    <a:cubicBezTo>
                      <a:pt x="76" y="36"/>
                      <a:pt x="73" y="36"/>
                      <a:pt x="70" y="37"/>
                    </a:cubicBezTo>
                    <a:cubicBezTo>
                      <a:pt x="68" y="38"/>
                      <a:pt x="65" y="40"/>
                      <a:pt x="63" y="42"/>
                    </a:cubicBezTo>
                    <a:cubicBezTo>
                      <a:pt x="62" y="44"/>
                      <a:pt x="60" y="47"/>
                      <a:pt x="59" y="50"/>
                    </a:cubicBezTo>
                    <a:cubicBezTo>
                      <a:pt x="58" y="54"/>
                      <a:pt x="59" y="58"/>
                      <a:pt x="61" y="63"/>
                    </a:cubicBezTo>
                    <a:cubicBezTo>
                      <a:pt x="63" y="68"/>
                      <a:pt x="66" y="74"/>
                      <a:pt x="71" y="80"/>
                    </a:cubicBezTo>
                    <a:lnTo>
                      <a:pt x="150" y="100"/>
                    </a:lnTo>
                    <a:cubicBezTo>
                      <a:pt x="151" y="100"/>
                      <a:pt x="152" y="101"/>
                      <a:pt x="153" y="101"/>
                    </a:cubicBezTo>
                    <a:cubicBezTo>
                      <a:pt x="153" y="102"/>
                      <a:pt x="153" y="103"/>
                      <a:pt x="154" y="105"/>
                    </a:cubicBezTo>
                    <a:cubicBezTo>
                      <a:pt x="154" y="106"/>
                      <a:pt x="154" y="108"/>
                      <a:pt x="153" y="110"/>
                    </a:cubicBezTo>
                    <a:cubicBezTo>
                      <a:pt x="153" y="112"/>
                      <a:pt x="152" y="115"/>
                      <a:pt x="152" y="118"/>
                    </a:cubicBezTo>
                    <a:cubicBezTo>
                      <a:pt x="151" y="121"/>
                      <a:pt x="150" y="124"/>
                      <a:pt x="149" y="126"/>
                    </a:cubicBezTo>
                    <a:cubicBezTo>
                      <a:pt x="148" y="128"/>
                      <a:pt x="148" y="130"/>
                      <a:pt x="147" y="131"/>
                    </a:cubicBezTo>
                    <a:cubicBezTo>
                      <a:pt x="146" y="132"/>
                      <a:pt x="145" y="133"/>
                      <a:pt x="144" y="133"/>
                    </a:cubicBezTo>
                    <a:cubicBezTo>
                      <a:pt x="144" y="134"/>
                      <a:pt x="143" y="134"/>
                      <a:pt x="142" y="134"/>
                    </a:cubicBezTo>
                    <a:lnTo>
                      <a:pt x="71" y="116"/>
                    </a:lnTo>
                    <a:cubicBezTo>
                      <a:pt x="67" y="115"/>
                      <a:pt x="64" y="114"/>
                      <a:pt x="60" y="114"/>
                    </a:cubicBezTo>
                    <a:cubicBezTo>
                      <a:pt x="57" y="114"/>
                      <a:pt x="53" y="114"/>
                      <a:pt x="51" y="115"/>
                    </a:cubicBezTo>
                    <a:cubicBezTo>
                      <a:pt x="48" y="116"/>
                      <a:pt x="46" y="118"/>
                      <a:pt x="44" y="120"/>
                    </a:cubicBezTo>
                    <a:cubicBezTo>
                      <a:pt x="42" y="122"/>
                      <a:pt x="40" y="125"/>
                      <a:pt x="40" y="128"/>
                    </a:cubicBezTo>
                    <a:cubicBezTo>
                      <a:pt x="39" y="132"/>
                      <a:pt x="39" y="136"/>
                      <a:pt x="41" y="141"/>
                    </a:cubicBezTo>
                    <a:cubicBezTo>
                      <a:pt x="43" y="146"/>
                      <a:pt x="47" y="152"/>
                      <a:pt x="51" y="158"/>
                    </a:cubicBezTo>
                    <a:lnTo>
                      <a:pt x="131" y="178"/>
                    </a:lnTo>
                    <a:cubicBezTo>
                      <a:pt x="132" y="178"/>
                      <a:pt x="132" y="179"/>
                      <a:pt x="133" y="179"/>
                    </a:cubicBezTo>
                    <a:cubicBezTo>
                      <a:pt x="133" y="180"/>
                      <a:pt x="134" y="181"/>
                      <a:pt x="134" y="183"/>
                    </a:cubicBezTo>
                    <a:cubicBezTo>
                      <a:pt x="134" y="184"/>
                      <a:pt x="134" y="186"/>
                      <a:pt x="134" y="188"/>
                    </a:cubicBezTo>
                    <a:cubicBezTo>
                      <a:pt x="133" y="190"/>
                      <a:pt x="133" y="193"/>
                      <a:pt x="132" y="196"/>
                    </a:cubicBezTo>
                    <a:cubicBezTo>
                      <a:pt x="131" y="199"/>
                      <a:pt x="130" y="202"/>
                      <a:pt x="129" y="204"/>
                    </a:cubicBezTo>
                    <a:cubicBezTo>
                      <a:pt x="129" y="206"/>
                      <a:pt x="128" y="208"/>
                      <a:pt x="127" y="209"/>
                    </a:cubicBezTo>
                    <a:cubicBezTo>
                      <a:pt x="126" y="210"/>
                      <a:pt x="126" y="211"/>
                      <a:pt x="125" y="211"/>
                    </a:cubicBezTo>
                    <a:cubicBezTo>
                      <a:pt x="124" y="212"/>
                      <a:pt x="123" y="212"/>
                      <a:pt x="122" y="212"/>
                    </a:cubicBezTo>
                    <a:lnTo>
                      <a:pt x="3" y="181"/>
                    </a:lnTo>
                    <a:cubicBezTo>
                      <a:pt x="2" y="181"/>
                      <a:pt x="1" y="181"/>
                      <a:pt x="1" y="180"/>
                    </a:cubicBezTo>
                    <a:cubicBezTo>
                      <a:pt x="0" y="180"/>
                      <a:pt x="0" y="179"/>
                      <a:pt x="0" y="177"/>
                    </a:cubicBezTo>
                    <a:cubicBezTo>
                      <a:pt x="0" y="176"/>
                      <a:pt x="0" y="174"/>
                      <a:pt x="0" y="173"/>
                    </a:cubicBezTo>
                    <a:cubicBezTo>
                      <a:pt x="0" y="171"/>
                      <a:pt x="1" y="168"/>
                      <a:pt x="1" y="166"/>
                    </a:cubicBezTo>
                    <a:cubicBezTo>
                      <a:pt x="2" y="163"/>
                      <a:pt x="3" y="160"/>
                      <a:pt x="3" y="159"/>
                    </a:cubicBezTo>
                    <a:cubicBezTo>
                      <a:pt x="4" y="157"/>
                      <a:pt x="5" y="155"/>
                      <a:pt x="6" y="155"/>
                    </a:cubicBezTo>
                    <a:cubicBezTo>
                      <a:pt x="6" y="154"/>
                      <a:pt x="7" y="153"/>
                      <a:pt x="8" y="153"/>
                    </a:cubicBezTo>
                    <a:cubicBezTo>
                      <a:pt x="9" y="153"/>
                      <a:pt x="9" y="152"/>
                      <a:pt x="10" y="153"/>
                    </a:cubicBezTo>
                    <a:lnTo>
                      <a:pt x="24" y="156"/>
                    </a:lnTo>
                    <a:cubicBezTo>
                      <a:pt x="19" y="148"/>
                      <a:pt x="15" y="140"/>
                      <a:pt x="13" y="132"/>
                    </a:cubicBezTo>
                    <a:cubicBezTo>
                      <a:pt x="11" y="125"/>
                      <a:pt x="11" y="118"/>
                      <a:pt x="13" y="111"/>
                    </a:cubicBezTo>
                    <a:cubicBezTo>
                      <a:pt x="14" y="106"/>
                      <a:pt x="16" y="101"/>
                      <a:pt x="18" y="98"/>
                    </a:cubicBezTo>
                    <a:cubicBezTo>
                      <a:pt x="20" y="94"/>
                      <a:pt x="22" y="91"/>
                      <a:pt x="25" y="88"/>
                    </a:cubicBezTo>
                    <a:cubicBezTo>
                      <a:pt x="28" y="86"/>
                      <a:pt x="30" y="84"/>
                      <a:pt x="34" y="82"/>
                    </a:cubicBezTo>
                    <a:cubicBezTo>
                      <a:pt x="37" y="81"/>
                      <a:pt x="40" y="79"/>
                      <a:pt x="44" y="79"/>
                    </a:cubicBezTo>
                    <a:cubicBezTo>
                      <a:pt x="41" y="74"/>
                      <a:pt x="39" y="70"/>
                      <a:pt x="37" y="66"/>
                    </a:cubicBezTo>
                    <a:cubicBezTo>
                      <a:pt x="35" y="62"/>
                      <a:pt x="34" y="58"/>
                      <a:pt x="33" y="54"/>
                    </a:cubicBezTo>
                    <a:cubicBezTo>
                      <a:pt x="32" y="50"/>
                      <a:pt x="31" y="47"/>
                      <a:pt x="31" y="43"/>
                    </a:cubicBezTo>
                    <a:cubicBezTo>
                      <a:pt x="31" y="39"/>
                      <a:pt x="32" y="36"/>
                      <a:pt x="33" y="32"/>
                    </a:cubicBezTo>
                    <a:cubicBezTo>
                      <a:pt x="35" y="24"/>
                      <a:pt x="38" y="18"/>
                      <a:pt x="42" y="13"/>
                    </a:cubicBezTo>
                    <a:cubicBezTo>
                      <a:pt x="46" y="9"/>
                      <a:pt x="51" y="5"/>
                      <a:pt x="56" y="3"/>
                    </a:cubicBezTo>
                    <a:cubicBezTo>
                      <a:pt x="61" y="1"/>
                      <a:pt x="67" y="0"/>
                      <a:pt x="74" y="0"/>
                    </a:cubicBezTo>
                    <a:cubicBezTo>
                      <a:pt x="80" y="0"/>
                      <a:pt x="87" y="1"/>
                      <a:pt x="94" y="3"/>
                    </a:cubicBezTo>
                    <a:lnTo>
                      <a:pt x="1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8" name="Freeform 390"/>
              <p:cNvSpPr>
                <a:spLocks noEditPoints="1"/>
              </p:cNvSpPr>
              <p:nvPr/>
            </p:nvSpPr>
            <p:spPr bwMode="auto">
              <a:xfrm rot="20864417">
                <a:off x="5994777" y="4302638"/>
                <a:ext cx="124658" cy="110169"/>
              </a:xfrm>
              <a:custGeom>
                <a:avLst/>
                <a:gdLst/>
                <a:ahLst/>
                <a:cxnLst>
                  <a:cxn ang="0">
                    <a:pos x="80" y="5"/>
                  </a:cxn>
                  <a:cxn ang="0">
                    <a:pos x="89" y="10"/>
                  </a:cxn>
                  <a:cxn ang="0">
                    <a:pos x="90" y="18"/>
                  </a:cxn>
                  <a:cxn ang="0">
                    <a:pos x="72" y="91"/>
                  </a:cxn>
                  <a:cxn ang="0">
                    <a:pos x="86" y="92"/>
                  </a:cxn>
                  <a:cxn ang="0">
                    <a:pos x="98" y="89"/>
                  </a:cxn>
                  <a:cxn ang="0">
                    <a:pos x="107" y="81"/>
                  </a:cxn>
                  <a:cxn ang="0">
                    <a:pos x="113" y="66"/>
                  </a:cxn>
                  <a:cxn ang="0">
                    <a:pos x="116" y="51"/>
                  </a:cxn>
                  <a:cxn ang="0">
                    <a:pos x="116" y="38"/>
                  </a:cxn>
                  <a:cxn ang="0">
                    <a:pos x="115" y="30"/>
                  </a:cxn>
                  <a:cxn ang="0">
                    <a:pos x="115" y="24"/>
                  </a:cxn>
                  <a:cxn ang="0">
                    <a:pos x="116" y="22"/>
                  </a:cxn>
                  <a:cxn ang="0">
                    <a:pos x="118" y="21"/>
                  </a:cxn>
                  <a:cxn ang="0">
                    <a:pos x="122" y="21"/>
                  </a:cxn>
                  <a:cxn ang="0">
                    <a:pos x="127" y="23"/>
                  </a:cxn>
                  <a:cxn ang="0">
                    <a:pos x="132" y="24"/>
                  </a:cxn>
                  <a:cxn ang="0">
                    <a:pos x="136" y="25"/>
                  </a:cxn>
                  <a:cxn ang="0">
                    <a:pos x="138" y="27"/>
                  </a:cxn>
                  <a:cxn ang="0">
                    <a:pos x="140" y="29"/>
                  </a:cxn>
                  <a:cxn ang="0">
                    <a:pos x="141" y="34"/>
                  </a:cxn>
                  <a:cxn ang="0">
                    <a:pos x="141" y="45"/>
                  </a:cxn>
                  <a:cxn ang="0">
                    <a:pos x="141" y="59"/>
                  </a:cxn>
                  <a:cxn ang="0">
                    <a:pos x="138" y="76"/>
                  </a:cxn>
                  <a:cxn ang="0">
                    <a:pos x="127" y="103"/>
                  </a:cxn>
                  <a:cxn ang="0">
                    <a:pos x="109" y="120"/>
                  </a:cxn>
                  <a:cxn ang="0">
                    <a:pos x="86" y="126"/>
                  </a:cxn>
                  <a:cxn ang="0">
                    <a:pos x="56" y="123"/>
                  </a:cxn>
                  <a:cxn ang="0">
                    <a:pos x="28" y="112"/>
                  </a:cxn>
                  <a:cxn ang="0">
                    <a:pos x="9" y="94"/>
                  </a:cxn>
                  <a:cxn ang="0">
                    <a:pos x="1" y="71"/>
                  </a:cxn>
                  <a:cxn ang="0">
                    <a:pos x="2" y="45"/>
                  </a:cxn>
                  <a:cxn ang="0">
                    <a:pos x="13" y="20"/>
                  </a:cxn>
                  <a:cxn ang="0">
                    <a:pos x="30" y="6"/>
                  </a:cxn>
                  <a:cxn ang="0">
                    <a:pos x="51" y="1"/>
                  </a:cxn>
                  <a:cxn ang="0">
                    <a:pos x="75" y="3"/>
                  </a:cxn>
                  <a:cxn ang="0">
                    <a:pos x="80" y="5"/>
                  </a:cxn>
                  <a:cxn ang="0">
                    <a:pos x="63" y="35"/>
                  </a:cxn>
                  <a:cxn ang="0">
                    <a:pos x="39" y="35"/>
                  </a:cxn>
                  <a:cxn ang="0">
                    <a:pos x="26" y="52"/>
                  </a:cxn>
                  <a:cxn ang="0">
                    <a:pos x="26" y="63"/>
                  </a:cxn>
                  <a:cxn ang="0">
                    <a:pos x="30" y="73"/>
                  </a:cxn>
                  <a:cxn ang="0">
                    <a:pos x="39" y="80"/>
                  </a:cxn>
                  <a:cxn ang="0">
                    <a:pos x="50" y="85"/>
                  </a:cxn>
                  <a:cxn ang="0">
                    <a:pos x="63" y="35"/>
                  </a:cxn>
                </a:cxnLst>
                <a:rect l="0" t="0" r="r" b="b"/>
                <a:pathLst>
                  <a:path w="142" h="127">
                    <a:moveTo>
                      <a:pt x="80" y="5"/>
                    </a:moveTo>
                    <a:cubicBezTo>
                      <a:pt x="85" y="6"/>
                      <a:pt x="87" y="7"/>
                      <a:pt x="89" y="10"/>
                    </a:cubicBezTo>
                    <a:cubicBezTo>
                      <a:pt x="90" y="12"/>
                      <a:pt x="91" y="15"/>
                      <a:pt x="90" y="18"/>
                    </a:cubicBezTo>
                    <a:lnTo>
                      <a:pt x="72" y="91"/>
                    </a:lnTo>
                    <a:cubicBezTo>
                      <a:pt x="77" y="92"/>
                      <a:pt x="81" y="92"/>
                      <a:pt x="86" y="92"/>
                    </a:cubicBezTo>
                    <a:cubicBezTo>
                      <a:pt x="90" y="92"/>
                      <a:pt x="94" y="91"/>
                      <a:pt x="98" y="89"/>
                    </a:cubicBezTo>
                    <a:cubicBezTo>
                      <a:pt x="101" y="87"/>
                      <a:pt x="104" y="85"/>
                      <a:pt x="107" y="81"/>
                    </a:cubicBezTo>
                    <a:cubicBezTo>
                      <a:pt x="110" y="77"/>
                      <a:pt x="112" y="72"/>
                      <a:pt x="113" y="66"/>
                    </a:cubicBezTo>
                    <a:cubicBezTo>
                      <a:pt x="115" y="61"/>
                      <a:pt x="115" y="55"/>
                      <a:pt x="116" y="51"/>
                    </a:cubicBezTo>
                    <a:cubicBezTo>
                      <a:pt x="116" y="46"/>
                      <a:pt x="116" y="42"/>
                      <a:pt x="116" y="38"/>
                    </a:cubicBezTo>
                    <a:cubicBezTo>
                      <a:pt x="116" y="35"/>
                      <a:pt x="115" y="32"/>
                      <a:pt x="115" y="30"/>
                    </a:cubicBezTo>
                    <a:cubicBezTo>
                      <a:pt x="115" y="27"/>
                      <a:pt x="115" y="25"/>
                      <a:pt x="115" y="24"/>
                    </a:cubicBezTo>
                    <a:cubicBezTo>
                      <a:pt x="115" y="23"/>
                      <a:pt x="116" y="23"/>
                      <a:pt x="116" y="22"/>
                    </a:cubicBezTo>
                    <a:cubicBezTo>
                      <a:pt x="117" y="22"/>
                      <a:pt x="117" y="21"/>
                      <a:pt x="118" y="21"/>
                    </a:cubicBezTo>
                    <a:cubicBezTo>
                      <a:pt x="119" y="21"/>
                      <a:pt x="120" y="21"/>
                      <a:pt x="122" y="21"/>
                    </a:cubicBezTo>
                    <a:cubicBezTo>
                      <a:pt x="123" y="22"/>
                      <a:pt x="125" y="22"/>
                      <a:pt x="127" y="23"/>
                    </a:cubicBezTo>
                    <a:cubicBezTo>
                      <a:pt x="129" y="23"/>
                      <a:pt x="131" y="24"/>
                      <a:pt x="132" y="24"/>
                    </a:cubicBezTo>
                    <a:cubicBezTo>
                      <a:pt x="134" y="24"/>
                      <a:pt x="135" y="25"/>
                      <a:pt x="136" y="25"/>
                    </a:cubicBezTo>
                    <a:cubicBezTo>
                      <a:pt x="137" y="26"/>
                      <a:pt x="137" y="26"/>
                      <a:pt x="138" y="27"/>
                    </a:cubicBezTo>
                    <a:cubicBezTo>
                      <a:pt x="139" y="27"/>
                      <a:pt x="139" y="28"/>
                      <a:pt x="140" y="29"/>
                    </a:cubicBezTo>
                    <a:cubicBezTo>
                      <a:pt x="140" y="29"/>
                      <a:pt x="140" y="31"/>
                      <a:pt x="141" y="34"/>
                    </a:cubicBezTo>
                    <a:cubicBezTo>
                      <a:pt x="141" y="37"/>
                      <a:pt x="141" y="40"/>
                      <a:pt x="141" y="45"/>
                    </a:cubicBezTo>
                    <a:cubicBezTo>
                      <a:pt x="142" y="49"/>
                      <a:pt x="141" y="54"/>
                      <a:pt x="141" y="59"/>
                    </a:cubicBezTo>
                    <a:cubicBezTo>
                      <a:pt x="140" y="64"/>
                      <a:pt x="139" y="70"/>
                      <a:pt x="138" y="76"/>
                    </a:cubicBezTo>
                    <a:cubicBezTo>
                      <a:pt x="135" y="87"/>
                      <a:pt x="131" y="95"/>
                      <a:pt x="127" y="103"/>
                    </a:cubicBezTo>
                    <a:cubicBezTo>
                      <a:pt x="122" y="110"/>
                      <a:pt x="116" y="116"/>
                      <a:pt x="109" y="120"/>
                    </a:cubicBezTo>
                    <a:cubicBezTo>
                      <a:pt x="103" y="124"/>
                      <a:pt x="95" y="126"/>
                      <a:pt x="86" y="126"/>
                    </a:cubicBezTo>
                    <a:cubicBezTo>
                      <a:pt x="77" y="127"/>
                      <a:pt x="67" y="126"/>
                      <a:pt x="56" y="123"/>
                    </a:cubicBezTo>
                    <a:cubicBezTo>
                      <a:pt x="45" y="120"/>
                      <a:pt x="36" y="117"/>
                      <a:pt x="28" y="112"/>
                    </a:cubicBezTo>
                    <a:cubicBezTo>
                      <a:pt x="20" y="107"/>
                      <a:pt x="14" y="101"/>
                      <a:pt x="9" y="94"/>
                    </a:cubicBezTo>
                    <a:cubicBezTo>
                      <a:pt x="5" y="87"/>
                      <a:pt x="2" y="80"/>
                      <a:pt x="1" y="71"/>
                    </a:cubicBezTo>
                    <a:cubicBezTo>
                      <a:pt x="0" y="63"/>
                      <a:pt x="0" y="54"/>
                      <a:pt x="2" y="45"/>
                    </a:cubicBezTo>
                    <a:cubicBezTo>
                      <a:pt x="5" y="35"/>
                      <a:pt x="9" y="27"/>
                      <a:pt x="13" y="20"/>
                    </a:cubicBezTo>
                    <a:cubicBezTo>
                      <a:pt x="18" y="14"/>
                      <a:pt x="24" y="9"/>
                      <a:pt x="30" y="6"/>
                    </a:cubicBezTo>
                    <a:cubicBezTo>
                      <a:pt x="36" y="3"/>
                      <a:pt x="43" y="1"/>
                      <a:pt x="51" y="1"/>
                    </a:cubicBezTo>
                    <a:cubicBezTo>
                      <a:pt x="59" y="0"/>
                      <a:pt x="67" y="1"/>
                      <a:pt x="75" y="3"/>
                    </a:cubicBezTo>
                    <a:lnTo>
                      <a:pt x="80" y="5"/>
                    </a:lnTo>
                    <a:close/>
                    <a:moveTo>
                      <a:pt x="63" y="35"/>
                    </a:moveTo>
                    <a:cubicBezTo>
                      <a:pt x="53" y="32"/>
                      <a:pt x="45" y="32"/>
                      <a:pt x="39" y="35"/>
                    </a:cubicBezTo>
                    <a:cubicBezTo>
                      <a:pt x="32" y="38"/>
                      <a:pt x="28" y="43"/>
                      <a:pt x="26" y="52"/>
                    </a:cubicBezTo>
                    <a:cubicBezTo>
                      <a:pt x="25" y="56"/>
                      <a:pt x="25" y="60"/>
                      <a:pt x="26" y="63"/>
                    </a:cubicBezTo>
                    <a:cubicBezTo>
                      <a:pt x="26" y="67"/>
                      <a:pt x="28" y="70"/>
                      <a:pt x="30" y="73"/>
                    </a:cubicBezTo>
                    <a:cubicBezTo>
                      <a:pt x="32" y="76"/>
                      <a:pt x="35" y="78"/>
                      <a:pt x="39" y="80"/>
                    </a:cubicBezTo>
                    <a:cubicBezTo>
                      <a:pt x="42" y="82"/>
                      <a:pt x="46" y="84"/>
                      <a:pt x="50" y="85"/>
                    </a:cubicBezTo>
                    <a:lnTo>
                      <a:pt x="63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9" name="Freeform 391"/>
              <p:cNvSpPr>
                <a:spLocks/>
              </p:cNvSpPr>
              <p:nvPr/>
            </p:nvSpPr>
            <p:spPr bwMode="auto">
              <a:xfrm rot="20864417">
                <a:off x="5990121" y="4200088"/>
                <a:ext cx="124658" cy="91809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42" y="5"/>
                  </a:cxn>
                  <a:cxn ang="0">
                    <a:pos x="46" y="7"/>
                  </a:cxn>
                  <a:cxn ang="0">
                    <a:pos x="48" y="9"/>
                  </a:cxn>
                  <a:cxn ang="0">
                    <a:pos x="48" y="12"/>
                  </a:cxn>
                  <a:cxn ang="0">
                    <a:pos x="47" y="14"/>
                  </a:cxn>
                  <a:cxn ang="0">
                    <a:pos x="46" y="17"/>
                  </a:cxn>
                  <a:cxn ang="0">
                    <a:pos x="44" y="20"/>
                  </a:cxn>
                  <a:cxn ang="0">
                    <a:pos x="42" y="24"/>
                  </a:cxn>
                  <a:cxn ang="0">
                    <a:pos x="42" y="30"/>
                  </a:cxn>
                  <a:cxn ang="0">
                    <a:pos x="44" y="37"/>
                  </a:cxn>
                  <a:cxn ang="0">
                    <a:pos x="49" y="45"/>
                  </a:cxn>
                  <a:cxn ang="0">
                    <a:pos x="57" y="54"/>
                  </a:cxn>
                  <a:cxn ang="0">
                    <a:pos x="131" y="73"/>
                  </a:cxn>
                  <a:cxn ang="0">
                    <a:pos x="133" y="75"/>
                  </a:cxn>
                  <a:cxn ang="0">
                    <a:pos x="134" y="78"/>
                  </a:cxn>
                  <a:cxn ang="0">
                    <a:pos x="134" y="83"/>
                  </a:cxn>
                  <a:cxn ang="0">
                    <a:pos x="132" y="91"/>
                  </a:cxn>
                  <a:cxn ang="0">
                    <a:pos x="130" y="100"/>
                  </a:cxn>
                  <a:cxn ang="0">
                    <a:pos x="127" y="104"/>
                  </a:cxn>
                  <a:cxn ang="0">
                    <a:pos x="125" y="107"/>
                  </a:cxn>
                  <a:cxn ang="0">
                    <a:pos x="123" y="107"/>
                  </a:cxn>
                  <a:cxn ang="0">
                    <a:pos x="3" y="77"/>
                  </a:cxn>
                  <a:cxn ang="0">
                    <a:pos x="1" y="75"/>
                  </a:cxn>
                  <a:cxn ang="0">
                    <a:pos x="0" y="73"/>
                  </a:cxn>
                  <a:cxn ang="0">
                    <a:pos x="0" y="68"/>
                  </a:cxn>
                  <a:cxn ang="0">
                    <a:pos x="2" y="61"/>
                  </a:cxn>
                  <a:cxn ang="0">
                    <a:pos x="4" y="54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11" y="48"/>
                  </a:cxn>
                  <a:cxn ang="0">
                    <a:pos x="25" y="52"/>
                  </a:cxn>
                  <a:cxn ang="0">
                    <a:pos x="17" y="40"/>
                  </a:cxn>
                  <a:cxn ang="0">
                    <a:pos x="12" y="31"/>
                  </a:cxn>
                  <a:cxn ang="0">
                    <a:pos x="10" y="22"/>
                  </a:cxn>
                  <a:cxn ang="0">
                    <a:pos x="11" y="14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6" y="3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2" y="1"/>
                  </a:cxn>
                  <a:cxn ang="0">
                    <a:pos x="2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134" h="107">
                    <a:moveTo>
                      <a:pt x="34" y="3"/>
                    </a:moveTo>
                    <a:cubicBezTo>
                      <a:pt x="37" y="4"/>
                      <a:pt x="40" y="5"/>
                      <a:pt x="42" y="5"/>
                    </a:cubicBezTo>
                    <a:cubicBezTo>
                      <a:pt x="44" y="6"/>
                      <a:pt x="45" y="7"/>
                      <a:pt x="46" y="7"/>
                    </a:cubicBezTo>
                    <a:cubicBezTo>
                      <a:pt x="47" y="8"/>
                      <a:pt x="48" y="9"/>
                      <a:pt x="48" y="9"/>
                    </a:cubicBezTo>
                    <a:cubicBezTo>
                      <a:pt x="49" y="10"/>
                      <a:pt x="49" y="11"/>
                      <a:pt x="48" y="12"/>
                    </a:cubicBezTo>
                    <a:cubicBezTo>
                      <a:pt x="48" y="12"/>
                      <a:pt x="48" y="13"/>
                      <a:pt x="47" y="14"/>
                    </a:cubicBezTo>
                    <a:cubicBezTo>
                      <a:pt x="47" y="15"/>
                      <a:pt x="46" y="16"/>
                      <a:pt x="46" y="17"/>
                    </a:cubicBezTo>
                    <a:cubicBezTo>
                      <a:pt x="45" y="18"/>
                      <a:pt x="44" y="19"/>
                      <a:pt x="44" y="20"/>
                    </a:cubicBezTo>
                    <a:cubicBezTo>
                      <a:pt x="43" y="21"/>
                      <a:pt x="43" y="23"/>
                      <a:pt x="42" y="24"/>
                    </a:cubicBezTo>
                    <a:cubicBezTo>
                      <a:pt x="42" y="26"/>
                      <a:pt x="42" y="28"/>
                      <a:pt x="42" y="30"/>
                    </a:cubicBezTo>
                    <a:cubicBezTo>
                      <a:pt x="42" y="32"/>
                      <a:pt x="43" y="35"/>
                      <a:pt x="44" y="37"/>
                    </a:cubicBezTo>
                    <a:cubicBezTo>
                      <a:pt x="45" y="39"/>
                      <a:pt x="47" y="42"/>
                      <a:pt x="49" y="45"/>
                    </a:cubicBezTo>
                    <a:cubicBezTo>
                      <a:pt x="51" y="48"/>
                      <a:pt x="54" y="51"/>
                      <a:pt x="57" y="54"/>
                    </a:cubicBezTo>
                    <a:lnTo>
                      <a:pt x="131" y="73"/>
                    </a:lnTo>
                    <a:cubicBezTo>
                      <a:pt x="132" y="73"/>
                      <a:pt x="133" y="74"/>
                      <a:pt x="133" y="75"/>
                    </a:cubicBezTo>
                    <a:cubicBezTo>
                      <a:pt x="134" y="75"/>
                      <a:pt x="134" y="76"/>
                      <a:pt x="134" y="78"/>
                    </a:cubicBezTo>
                    <a:cubicBezTo>
                      <a:pt x="134" y="79"/>
                      <a:pt x="134" y="81"/>
                      <a:pt x="134" y="83"/>
                    </a:cubicBezTo>
                    <a:cubicBezTo>
                      <a:pt x="134" y="85"/>
                      <a:pt x="133" y="88"/>
                      <a:pt x="132" y="91"/>
                    </a:cubicBezTo>
                    <a:cubicBezTo>
                      <a:pt x="131" y="95"/>
                      <a:pt x="131" y="97"/>
                      <a:pt x="130" y="100"/>
                    </a:cubicBezTo>
                    <a:cubicBezTo>
                      <a:pt x="129" y="102"/>
                      <a:pt x="128" y="103"/>
                      <a:pt x="127" y="104"/>
                    </a:cubicBezTo>
                    <a:cubicBezTo>
                      <a:pt x="127" y="106"/>
                      <a:pt x="126" y="106"/>
                      <a:pt x="125" y="107"/>
                    </a:cubicBezTo>
                    <a:cubicBezTo>
                      <a:pt x="124" y="107"/>
                      <a:pt x="123" y="107"/>
                      <a:pt x="123" y="107"/>
                    </a:cubicBezTo>
                    <a:lnTo>
                      <a:pt x="3" y="77"/>
                    </a:lnTo>
                    <a:cubicBezTo>
                      <a:pt x="3" y="77"/>
                      <a:pt x="2" y="76"/>
                      <a:pt x="1" y="75"/>
                    </a:cubicBezTo>
                    <a:cubicBezTo>
                      <a:pt x="1" y="75"/>
                      <a:pt x="0" y="74"/>
                      <a:pt x="0" y="73"/>
                    </a:cubicBezTo>
                    <a:cubicBezTo>
                      <a:pt x="0" y="71"/>
                      <a:pt x="0" y="70"/>
                      <a:pt x="0" y="68"/>
                    </a:cubicBezTo>
                    <a:cubicBezTo>
                      <a:pt x="1" y="66"/>
                      <a:pt x="1" y="64"/>
                      <a:pt x="2" y="61"/>
                    </a:cubicBezTo>
                    <a:cubicBezTo>
                      <a:pt x="2" y="58"/>
                      <a:pt x="3" y="56"/>
                      <a:pt x="4" y="54"/>
                    </a:cubicBezTo>
                    <a:cubicBezTo>
                      <a:pt x="5" y="52"/>
                      <a:pt x="5" y="51"/>
                      <a:pt x="6" y="50"/>
                    </a:cubicBezTo>
                    <a:cubicBezTo>
                      <a:pt x="7" y="49"/>
                      <a:pt x="7" y="48"/>
                      <a:pt x="8" y="48"/>
                    </a:cubicBezTo>
                    <a:cubicBezTo>
                      <a:pt x="9" y="48"/>
                      <a:pt x="10" y="48"/>
                      <a:pt x="11" y="48"/>
                    </a:cubicBezTo>
                    <a:lnTo>
                      <a:pt x="25" y="52"/>
                    </a:lnTo>
                    <a:cubicBezTo>
                      <a:pt x="22" y="48"/>
                      <a:pt x="19" y="44"/>
                      <a:pt x="17" y="40"/>
                    </a:cubicBezTo>
                    <a:cubicBezTo>
                      <a:pt x="15" y="37"/>
                      <a:pt x="13" y="33"/>
                      <a:pt x="12" y="31"/>
                    </a:cubicBezTo>
                    <a:cubicBezTo>
                      <a:pt x="11" y="28"/>
                      <a:pt x="10" y="25"/>
                      <a:pt x="10" y="22"/>
                    </a:cubicBezTo>
                    <a:cubicBezTo>
                      <a:pt x="10" y="20"/>
                      <a:pt x="10" y="17"/>
                      <a:pt x="11" y="14"/>
                    </a:cubicBezTo>
                    <a:cubicBezTo>
                      <a:pt x="11" y="13"/>
                      <a:pt x="12" y="12"/>
                      <a:pt x="12" y="11"/>
                    </a:cubicBezTo>
                    <a:cubicBezTo>
                      <a:pt x="13" y="9"/>
                      <a:pt x="13" y="8"/>
                      <a:pt x="14" y="7"/>
                    </a:cubicBezTo>
                    <a:cubicBezTo>
                      <a:pt x="15" y="5"/>
                      <a:pt x="15" y="4"/>
                      <a:pt x="16" y="3"/>
                    </a:cubicBezTo>
                    <a:cubicBezTo>
                      <a:pt x="17" y="2"/>
                      <a:pt x="17" y="2"/>
                      <a:pt x="18" y="1"/>
                    </a:cubicBezTo>
                    <a:cubicBezTo>
                      <a:pt x="18" y="1"/>
                      <a:pt x="19" y="1"/>
                      <a:pt x="20" y="1"/>
                    </a:cubicBezTo>
                    <a:cubicBezTo>
                      <a:pt x="20" y="1"/>
                      <a:pt x="21" y="0"/>
                      <a:pt x="22" y="1"/>
                    </a:cubicBezTo>
                    <a:cubicBezTo>
                      <a:pt x="23" y="1"/>
                      <a:pt x="24" y="1"/>
                      <a:pt x="26" y="1"/>
                    </a:cubicBezTo>
                    <a:cubicBezTo>
                      <a:pt x="28" y="2"/>
                      <a:pt x="31" y="2"/>
                      <a:pt x="34" y="3"/>
                    </a:cubicBez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0" name="Freeform 392"/>
              <p:cNvSpPr>
                <a:spLocks/>
              </p:cNvSpPr>
              <p:nvPr/>
            </p:nvSpPr>
            <p:spPr bwMode="auto">
              <a:xfrm rot="20864417">
                <a:off x="5989262" y="3972629"/>
                <a:ext cx="153424" cy="174436"/>
              </a:xfrm>
              <a:custGeom>
                <a:avLst/>
                <a:gdLst/>
                <a:ahLst/>
                <a:cxnLst>
                  <a:cxn ang="0">
                    <a:pos x="173" y="24"/>
                  </a:cxn>
                  <a:cxn ang="0">
                    <a:pos x="174" y="32"/>
                  </a:cxn>
                  <a:cxn ang="0">
                    <a:pos x="170" y="48"/>
                  </a:cxn>
                  <a:cxn ang="0">
                    <a:pos x="165" y="56"/>
                  </a:cxn>
                  <a:cxn ang="0">
                    <a:pos x="92" y="38"/>
                  </a:cxn>
                  <a:cxn ang="0">
                    <a:pos x="71" y="37"/>
                  </a:cxn>
                  <a:cxn ang="0">
                    <a:pos x="60" y="50"/>
                  </a:cxn>
                  <a:cxn ang="0">
                    <a:pos x="72" y="80"/>
                  </a:cxn>
                  <a:cxn ang="0">
                    <a:pos x="153" y="102"/>
                  </a:cxn>
                  <a:cxn ang="0">
                    <a:pos x="154" y="110"/>
                  </a:cxn>
                  <a:cxn ang="0">
                    <a:pos x="150" y="126"/>
                  </a:cxn>
                  <a:cxn ang="0">
                    <a:pos x="145" y="133"/>
                  </a:cxn>
                  <a:cxn ang="0">
                    <a:pos x="72" y="116"/>
                  </a:cxn>
                  <a:cxn ang="0">
                    <a:pos x="51" y="115"/>
                  </a:cxn>
                  <a:cxn ang="0">
                    <a:pos x="40" y="128"/>
                  </a:cxn>
                  <a:cxn ang="0">
                    <a:pos x="52" y="158"/>
                  </a:cxn>
                  <a:cxn ang="0">
                    <a:pos x="134" y="179"/>
                  </a:cxn>
                  <a:cxn ang="0">
                    <a:pos x="134" y="188"/>
                  </a:cxn>
                  <a:cxn ang="0">
                    <a:pos x="130" y="204"/>
                  </a:cxn>
                  <a:cxn ang="0">
                    <a:pos x="125" y="211"/>
                  </a:cxn>
                  <a:cxn ang="0">
                    <a:pos x="4" y="182"/>
                  </a:cxn>
                  <a:cxn ang="0">
                    <a:pos x="1" y="177"/>
                  </a:cxn>
                  <a:cxn ang="0">
                    <a:pos x="2" y="166"/>
                  </a:cxn>
                  <a:cxn ang="0">
                    <a:pos x="6" y="155"/>
                  </a:cxn>
                  <a:cxn ang="0">
                    <a:pos x="11" y="153"/>
                  </a:cxn>
                  <a:cxn ang="0">
                    <a:pos x="14" y="133"/>
                  </a:cxn>
                  <a:cxn ang="0">
                    <a:pos x="18" y="98"/>
                  </a:cxn>
                  <a:cxn ang="0">
                    <a:pos x="34" y="82"/>
                  </a:cxn>
                  <a:cxn ang="0">
                    <a:pos x="38" y="66"/>
                  </a:cxn>
                  <a:cxn ang="0">
                    <a:pos x="32" y="43"/>
                  </a:cxn>
                  <a:cxn ang="0">
                    <a:pos x="42" y="13"/>
                  </a:cxn>
                  <a:cxn ang="0">
                    <a:pos x="75" y="0"/>
                  </a:cxn>
                  <a:cxn ang="0">
                    <a:pos x="171" y="22"/>
                  </a:cxn>
                </a:cxnLst>
                <a:rect l="0" t="0" r="r" b="b"/>
                <a:pathLst>
                  <a:path w="174" h="212">
                    <a:moveTo>
                      <a:pt x="171" y="22"/>
                    </a:moveTo>
                    <a:cubicBezTo>
                      <a:pt x="172" y="22"/>
                      <a:pt x="173" y="23"/>
                      <a:pt x="173" y="24"/>
                    </a:cubicBezTo>
                    <a:cubicBezTo>
                      <a:pt x="174" y="24"/>
                      <a:pt x="174" y="25"/>
                      <a:pt x="174" y="27"/>
                    </a:cubicBezTo>
                    <a:cubicBezTo>
                      <a:pt x="174" y="28"/>
                      <a:pt x="174" y="30"/>
                      <a:pt x="174" y="32"/>
                    </a:cubicBezTo>
                    <a:cubicBezTo>
                      <a:pt x="173" y="34"/>
                      <a:pt x="173" y="37"/>
                      <a:pt x="172" y="40"/>
                    </a:cubicBezTo>
                    <a:cubicBezTo>
                      <a:pt x="171" y="44"/>
                      <a:pt x="170" y="46"/>
                      <a:pt x="170" y="48"/>
                    </a:cubicBezTo>
                    <a:cubicBezTo>
                      <a:pt x="169" y="50"/>
                      <a:pt x="168" y="52"/>
                      <a:pt x="167" y="53"/>
                    </a:cubicBezTo>
                    <a:cubicBezTo>
                      <a:pt x="167" y="54"/>
                      <a:pt x="166" y="55"/>
                      <a:pt x="165" y="56"/>
                    </a:cubicBezTo>
                    <a:cubicBezTo>
                      <a:pt x="164" y="56"/>
                      <a:pt x="163" y="56"/>
                      <a:pt x="162" y="56"/>
                    </a:cubicBezTo>
                    <a:lnTo>
                      <a:pt x="92" y="38"/>
                    </a:lnTo>
                    <a:cubicBezTo>
                      <a:pt x="88" y="37"/>
                      <a:pt x="84" y="36"/>
                      <a:pt x="81" y="36"/>
                    </a:cubicBezTo>
                    <a:cubicBezTo>
                      <a:pt x="77" y="36"/>
                      <a:pt x="74" y="37"/>
                      <a:pt x="71" y="37"/>
                    </a:cubicBezTo>
                    <a:cubicBezTo>
                      <a:pt x="68" y="38"/>
                      <a:pt x="66" y="40"/>
                      <a:pt x="64" y="42"/>
                    </a:cubicBezTo>
                    <a:cubicBezTo>
                      <a:pt x="62" y="44"/>
                      <a:pt x="61" y="47"/>
                      <a:pt x="60" y="50"/>
                    </a:cubicBezTo>
                    <a:cubicBezTo>
                      <a:pt x="59" y="54"/>
                      <a:pt x="60" y="58"/>
                      <a:pt x="62" y="63"/>
                    </a:cubicBezTo>
                    <a:cubicBezTo>
                      <a:pt x="64" y="68"/>
                      <a:pt x="67" y="74"/>
                      <a:pt x="72" y="80"/>
                    </a:cubicBezTo>
                    <a:lnTo>
                      <a:pt x="151" y="100"/>
                    </a:lnTo>
                    <a:cubicBezTo>
                      <a:pt x="152" y="100"/>
                      <a:pt x="153" y="101"/>
                      <a:pt x="153" y="102"/>
                    </a:cubicBezTo>
                    <a:cubicBezTo>
                      <a:pt x="154" y="102"/>
                      <a:pt x="154" y="103"/>
                      <a:pt x="154" y="105"/>
                    </a:cubicBezTo>
                    <a:cubicBezTo>
                      <a:pt x="154" y="106"/>
                      <a:pt x="154" y="108"/>
                      <a:pt x="154" y="110"/>
                    </a:cubicBezTo>
                    <a:cubicBezTo>
                      <a:pt x="154" y="112"/>
                      <a:pt x="153" y="115"/>
                      <a:pt x="152" y="118"/>
                    </a:cubicBezTo>
                    <a:cubicBezTo>
                      <a:pt x="151" y="122"/>
                      <a:pt x="151" y="124"/>
                      <a:pt x="150" y="126"/>
                    </a:cubicBezTo>
                    <a:cubicBezTo>
                      <a:pt x="149" y="128"/>
                      <a:pt x="148" y="130"/>
                      <a:pt x="148" y="131"/>
                    </a:cubicBezTo>
                    <a:cubicBezTo>
                      <a:pt x="147" y="132"/>
                      <a:pt x="146" y="133"/>
                      <a:pt x="145" y="133"/>
                    </a:cubicBezTo>
                    <a:cubicBezTo>
                      <a:pt x="144" y="134"/>
                      <a:pt x="144" y="134"/>
                      <a:pt x="143" y="134"/>
                    </a:cubicBezTo>
                    <a:lnTo>
                      <a:pt x="72" y="116"/>
                    </a:lnTo>
                    <a:cubicBezTo>
                      <a:pt x="68" y="115"/>
                      <a:pt x="64" y="114"/>
                      <a:pt x="61" y="114"/>
                    </a:cubicBezTo>
                    <a:cubicBezTo>
                      <a:pt x="57" y="114"/>
                      <a:pt x="54" y="114"/>
                      <a:pt x="51" y="115"/>
                    </a:cubicBezTo>
                    <a:cubicBezTo>
                      <a:pt x="49" y="116"/>
                      <a:pt x="46" y="118"/>
                      <a:pt x="44" y="120"/>
                    </a:cubicBezTo>
                    <a:cubicBezTo>
                      <a:pt x="43" y="122"/>
                      <a:pt x="41" y="125"/>
                      <a:pt x="40" y="128"/>
                    </a:cubicBezTo>
                    <a:cubicBezTo>
                      <a:pt x="39" y="132"/>
                      <a:pt x="40" y="136"/>
                      <a:pt x="42" y="141"/>
                    </a:cubicBezTo>
                    <a:cubicBezTo>
                      <a:pt x="44" y="146"/>
                      <a:pt x="47" y="152"/>
                      <a:pt x="52" y="158"/>
                    </a:cubicBezTo>
                    <a:lnTo>
                      <a:pt x="131" y="178"/>
                    </a:lnTo>
                    <a:cubicBezTo>
                      <a:pt x="132" y="178"/>
                      <a:pt x="133" y="179"/>
                      <a:pt x="134" y="179"/>
                    </a:cubicBezTo>
                    <a:cubicBezTo>
                      <a:pt x="134" y="180"/>
                      <a:pt x="134" y="181"/>
                      <a:pt x="135" y="183"/>
                    </a:cubicBezTo>
                    <a:cubicBezTo>
                      <a:pt x="135" y="184"/>
                      <a:pt x="135" y="186"/>
                      <a:pt x="134" y="188"/>
                    </a:cubicBezTo>
                    <a:cubicBezTo>
                      <a:pt x="134" y="190"/>
                      <a:pt x="133" y="193"/>
                      <a:pt x="132" y="196"/>
                    </a:cubicBezTo>
                    <a:cubicBezTo>
                      <a:pt x="132" y="200"/>
                      <a:pt x="131" y="202"/>
                      <a:pt x="130" y="204"/>
                    </a:cubicBezTo>
                    <a:cubicBezTo>
                      <a:pt x="129" y="206"/>
                      <a:pt x="129" y="208"/>
                      <a:pt x="128" y="209"/>
                    </a:cubicBezTo>
                    <a:cubicBezTo>
                      <a:pt x="127" y="210"/>
                      <a:pt x="126" y="211"/>
                      <a:pt x="125" y="211"/>
                    </a:cubicBezTo>
                    <a:cubicBezTo>
                      <a:pt x="125" y="212"/>
                      <a:pt x="124" y="212"/>
                      <a:pt x="123" y="212"/>
                    </a:cubicBezTo>
                    <a:lnTo>
                      <a:pt x="4" y="182"/>
                    </a:lnTo>
                    <a:cubicBezTo>
                      <a:pt x="3" y="181"/>
                      <a:pt x="2" y="181"/>
                      <a:pt x="2" y="180"/>
                    </a:cubicBezTo>
                    <a:cubicBezTo>
                      <a:pt x="1" y="180"/>
                      <a:pt x="1" y="179"/>
                      <a:pt x="1" y="177"/>
                    </a:cubicBezTo>
                    <a:cubicBezTo>
                      <a:pt x="0" y="176"/>
                      <a:pt x="0" y="175"/>
                      <a:pt x="1" y="173"/>
                    </a:cubicBezTo>
                    <a:cubicBezTo>
                      <a:pt x="1" y="171"/>
                      <a:pt x="1" y="168"/>
                      <a:pt x="2" y="166"/>
                    </a:cubicBezTo>
                    <a:cubicBezTo>
                      <a:pt x="3" y="163"/>
                      <a:pt x="3" y="161"/>
                      <a:pt x="4" y="159"/>
                    </a:cubicBezTo>
                    <a:cubicBezTo>
                      <a:pt x="5" y="157"/>
                      <a:pt x="6" y="156"/>
                      <a:pt x="6" y="155"/>
                    </a:cubicBezTo>
                    <a:cubicBezTo>
                      <a:pt x="7" y="154"/>
                      <a:pt x="8" y="153"/>
                      <a:pt x="9" y="153"/>
                    </a:cubicBezTo>
                    <a:cubicBezTo>
                      <a:pt x="9" y="153"/>
                      <a:pt x="10" y="153"/>
                      <a:pt x="11" y="153"/>
                    </a:cubicBezTo>
                    <a:lnTo>
                      <a:pt x="25" y="156"/>
                    </a:lnTo>
                    <a:cubicBezTo>
                      <a:pt x="19" y="148"/>
                      <a:pt x="16" y="140"/>
                      <a:pt x="14" y="133"/>
                    </a:cubicBezTo>
                    <a:cubicBezTo>
                      <a:pt x="12" y="125"/>
                      <a:pt x="12" y="118"/>
                      <a:pt x="14" y="111"/>
                    </a:cubicBezTo>
                    <a:cubicBezTo>
                      <a:pt x="15" y="106"/>
                      <a:pt x="16" y="101"/>
                      <a:pt x="18" y="98"/>
                    </a:cubicBezTo>
                    <a:cubicBezTo>
                      <a:pt x="20" y="94"/>
                      <a:pt x="23" y="91"/>
                      <a:pt x="26" y="88"/>
                    </a:cubicBezTo>
                    <a:cubicBezTo>
                      <a:pt x="28" y="86"/>
                      <a:pt x="31" y="84"/>
                      <a:pt x="34" y="82"/>
                    </a:cubicBezTo>
                    <a:cubicBezTo>
                      <a:pt x="38" y="81"/>
                      <a:pt x="41" y="80"/>
                      <a:pt x="45" y="79"/>
                    </a:cubicBezTo>
                    <a:cubicBezTo>
                      <a:pt x="42" y="74"/>
                      <a:pt x="39" y="70"/>
                      <a:pt x="38" y="66"/>
                    </a:cubicBezTo>
                    <a:cubicBezTo>
                      <a:pt x="36" y="62"/>
                      <a:pt x="34" y="58"/>
                      <a:pt x="33" y="54"/>
                    </a:cubicBezTo>
                    <a:cubicBezTo>
                      <a:pt x="33" y="50"/>
                      <a:pt x="32" y="47"/>
                      <a:pt x="32" y="43"/>
                    </a:cubicBezTo>
                    <a:cubicBezTo>
                      <a:pt x="32" y="39"/>
                      <a:pt x="32" y="36"/>
                      <a:pt x="33" y="33"/>
                    </a:cubicBezTo>
                    <a:cubicBezTo>
                      <a:pt x="35" y="25"/>
                      <a:pt x="38" y="18"/>
                      <a:pt x="42" y="13"/>
                    </a:cubicBezTo>
                    <a:cubicBezTo>
                      <a:pt x="47" y="9"/>
                      <a:pt x="51" y="5"/>
                      <a:pt x="57" y="3"/>
                    </a:cubicBezTo>
                    <a:cubicBezTo>
                      <a:pt x="62" y="1"/>
                      <a:pt x="68" y="0"/>
                      <a:pt x="75" y="0"/>
                    </a:cubicBezTo>
                    <a:cubicBezTo>
                      <a:pt x="81" y="0"/>
                      <a:pt x="88" y="1"/>
                      <a:pt x="95" y="3"/>
                    </a:cubicBezTo>
                    <a:lnTo>
                      <a:pt x="17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1" name="Freeform 393"/>
              <p:cNvSpPr>
                <a:spLocks noEditPoints="1"/>
              </p:cNvSpPr>
              <p:nvPr/>
            </p:nvSpPr>
            <p:spPr bwMode="auto">
              <a:xfrm rot="20864417">
                <a:off x="6014182" y="3834213"/>
                <a:ext cx="163013" cy="137712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1" y="24"/>
                  </a:cxn>
                  <a:cxn ang="0">
                    <a:pos x="59" y="22"/>
                  </a:cxn>
                  <a:cxn ang="0">
                    <a:pos x="87" y="44"/>
                  </a:cxn>
                  <a:cxn ang="0">
                    <a:pos x="89" y="83"/>
                  </a:cxn>
                  <a:cxn ang="0">
                    <a:pos x="80" y="100"/>
                  </a:cxn>
                  <a:cxn ang="0">
                    <a:pos x="88" y="107"/>
                  </a:cxn>
                  <a:cxn ang="0">
                    <a:pos x="101" y="96"/>
                  </a:cxn>
                  <a:cxn ang="0">
                    <a:pos x="117" y="50"/>
                  </a:cxn>
                  <a:cxn ang="0">
                    <a:pos x="140" y="33"/>
                  </a:cxn>
                  <a:cxn ang="0">
                    <a:pos x="170" y="42"/>
                  </a:cxn>
                  <a:cxn ang="0">
                    <a:pos x="185" y="79"/>
                  </a:cxn>
                  <a:cxn ang="0">
                    <a:pos x="173" y="132"/>
                  </a:cxn>
                  <a:cxn ang="0">
                    <a:pos x="149" y="156"/>
                  </a:cxn>
                  <a:cxn ang="0">
                    <a:pos x="127" y="152"/>
                  </a:cxn>
                  <a:cxn ang="0">
                    <a:pos x="114" y="140"/>
                  </a:cxn>
                  <a:cxn ang="0">
                    <a:pos x="99" y="137"/>
                  </a:cxn>
                  <a:cxn ang="0">
                    <a:pos x="73" y="130"/>
                  </a:cxn>
                  <a:cxn ang="0">
                    <a:pos x="51" y="123"/>
                  </a:cxn>
                  <a:cxn ang="0">
                    <a:pos x="16" y="113"/>
                  </a:cxn>
                  <a:cxn ang="0">
                    <a:pos x="0" y="81"/>
                  </a:cxn>
                  <a:cxn ang="0">
                    <a:pos x="6" y="50"/>
                  </a:cxn>
                  <a:cxn ang="0">
                    <a:pos x="20" y="3"/>
                  </a:cxn>
                  <a:cxn ang="0">
                    <a:pos x="34" y="1"/>
                  </a:cxn>
                  <a:cxn ang="0">
                    <a:pos x="51" y="52"/>
                  </a:cxn>
                  <a:cxn ang="0">
                    <a:pos x="25" y="67"/>
                  </a:cxn>
                  <a:cxn ang="0">
                    <a:pos x="28" y="83"/>
                  </a:cxn>
                  <a:cxn ang="0">
                    <a:pos x="41" y="92"/>
                  </a:cxn>
                  <a:cxn ang="0">
                    <a:pos x="66" y="77"/>
                  </a:cxn>
                  <a:cxn ang="0">
                    <a:pos x="64" y="60"/>
                  </a:cxn>
                  <a:cxn ang="0">
                    <a:pos x="51" y="52"/>
                  </a:cxn>
                  <a:cxn ang="0">
                    <a:pos x="148" y="68"/>
                  </a:cxn>
                  <a:cxn ang="0">
                    <a:pos x="131" y="83"/>
                  </a:cxn>
                  <a:cxn ang="0">
                    <a:pos x="128" y="113"/>
                  </a:cxn>
                  <a:cxn ang="0">
                    <a:pos x="135" y="120"/>
                  </a:cxn>
                  <a:cxn ang="0">
                    <a:pos x="151" y="118"/>
                  </a:cxn>
                  <a:cxn ang="0">
                    <a:pos x="161" y="86"/>
                  </a:cxn>
                  <a:cxn ang="0">
                    <a:pos x="154" y="71"/>
                  </a:cxn>
                  <a:cxn ang="0">
                    <a:pos x="148" y="68"/>
                  </a:cxn>
                </a:cxnLst>
                <a:rect l="0" t="0" r="r" b="b"/>
                <a:pathLst>
                  <a:path w="186" h="157">
                    <a:moveTo>
                      <a:pt x="34" y="1"/>
                    </a:moveTo>
                    <a:cubicBezTo>
                      <a:pt x="38" y="2"/>
                      <a:pt x="41" y="4"/>
                      <a:pt x="43" y="5"/>
                    </a:cubicBezTo>
                    <a:cubicBezTo>
                      <a:pt x="45" y="7"/>
                      <a:pt x="45" y="8"/>
                      <a:pt x="45" y="10"/>
                    </a:cubicBezTo>
                    <a:lnTo>
                      <a:pt x="41" y="24"/>
                    </a:lnTo>
                    <a:cubicBezTo>
                      <a:pt x="44" y="22"/>
                      <a:pt x="47" y="21"/>
                      <a:pt x="50" y="21"/>
                    </a:cubicBezTo>
                    <a:cubicBezTo>
                      <a:pt x="53" y="21"/>
                      <a:pt x="56" y="21"/>
                      <a:pt x="59" y="22"/>
                    </a:cubicBezTo>
                    <a:cubicBezTo>
                      <a:pt x="65" y="24"/>
                      <a:pt x="71" y="27"/>
                      <a:pt x="76" y="30"/>
                    </a:cubicBezTo>
                    <a:cubicBezTo>
                      <a:pt x="81" y="34"/>
                      <a:pt x="85" y="39"/>
                      <a:pt x="87" y="44"/>
                    </a:cubicBezTo>
                    <a:cubicBezTo>
                      <a:pt x="90" y="49"/>
                      <a:pt x="91" y="55"/>
                      <a:pt x="92" y="62"/>
                    </a:cubicBezTo>
                    <a:cubicBezTo>
                      <a:pt x="92" y="68"/>
                      <a:pt x="91" y="75"/>
                      <a:pt x="89" y="83"/>
                    </a:cubicBezTo>
                    <a:cubicBezTo>
                      <a:pt x="88" y="86"/>
                      <a:pt x="87" y="90"/>
                      <a:pt x="85" y="93"/>
                    </a:cubicBezTo>
                    <a:cubicBezTo>
                      <a:pt x="83" y="96"/>
                      <a:pt x="82" y="99"/>
                      <a:pt x="80" y="100"/>
                    </a:cubicBezTo>
                    <a:cubicBezTo>
                      <a:pt x="81" y="102"/>
                      <a:pt x="82" y="103"/>
                      <a:pt x="83" y="104"/>
                    </a:cubicBezTo>
                    <a:cubicBezTo>
                      <a:pt x="85" y="106"/>
                      <a:pt x="86" y="106"/>
                      <a:pt x="88" y="107"/>
                    </a:cubicBezTo>
                    <a:cubicBezTo>
                      <a:pt x="91" y="108"/>
                      <a:pt x="93" y="107"/>
                      <a:pt x="96" y="105"/>
                    </a:cubicBezTo>
                    <a:cubicBezTo>
                      <a:pt x="98" y="103"/>
                      <a:pt x="100" y="100"/>
                      <a:pt x="101" y="96"/>
                    </a:cubicBezTo>
                    <a:lnTo>
                      <a:pt x="109" y="68"/>
                    </a:lnTo>
                    <a:cubicBezTo>
                      <a:pt x="111" y="61"/>
                      <a:pt x="114" y="55"/>
                      <a:pt x="117" y="50"/>
                    </a:cubicBezTo>
                    <a:cubicBezTo>
                      <a:pt x="120" y="45"/>
                      <a:pt x="123" y="41"/>
                      <a:pt x="127" y="39"/>
                    </a:cubicBezTo>
                    <a:cubicBezTo>
                      <a:pt x="131" y="36"/>
                      <a:pt x="135" y="34"/>
                      <a:pt x="140" y="33"/>
                    </a:cubicBezTo>
                    <a:cubicBezTo>
                      <a:pt x="144" y="32"/>
                      <a:pt x="149" y="32"/>
                      <a:pt x="155" y="34"/>
                    </a:cubicBezTo>
                    <a:cubicBezTo>
                      <a:pt x="161" y="35"/>
                      <a:pt x="166" y="38"/>
                      <a:pt x="170" y="42"/>
                    </a:cubicBezTo>
                    <a:cubicBezTo>
                      <a:pt x="175" y="46"/>
                      <a:pt x="179" y="51"/>
                      <a:pt x="181" y="57"/>
                    </a:cubicBezTo>
                    <a:cubicBezTo>
                      <a:pt x="184" y="63"/>
                      <a:pt x="185" y="70"/>
                      <a:pt x="185" y="79"/>
                    </a:cubicBezTo>
                    <a:cubicBezTo>
                      <a:pt x="186" y="87"/>
                      <a:pt x="184" y="96"/>
                      <a:pt x="182" y="107"/>
                    </a:cubicBezTo>
                    <a:cubicBezTo>
                      <a:pt x="179" y="117"/>
                      <a:pt x="176" y="125"/>
                      <a:pt x="173" y="132"/>
                    </a:cubicBezTo>
                    <a:cubicBezTo>
                      <a:pt x="169" y="139"/>
                      <a:pt x="166" y="144"/>
                      <a:pt x="162" y="148"/>
                    </a:cubicBezTo>
                    <a:cubicBezTo>
                      <a:pt x="158" y="152"/>
                      <a:pt x="153" y="154"/>
                      <a:pt x="149" y="156"/>
                    </a:cubicBezTo>
                    <a:cubicBezTo>
                      <a:pt x="144" y="157"/>
                      <a:pt x="140" y="157"/>
                      <a:pt x="135" y="155"/>
                    </a:cubicBezTo>
                    <a:cubicBezTo>
                      <a:pt x="132" y="155"/>
                      <a:pt x="129" y="154"/>
                      <a:pt x="127" y="152"/>
                    </a:cubicBezTo>
                    <a:cubicBezTo>
                      <a:pt x="124" y="151"/>
                      <a:pt x="122" y="149"/>
                      <a:pt x="120" y="147"/>
                    </a:cubicBezTo>
                    <a:cubicBezTo>
                      <a:pt x="118" y="145"/>
                      <a:pt x="116" y="142"/>
                      <a:pt x="114" y="140"/>
                    </a:cubicBezTo>
                    <a:cubicBezTo>
                      <a:pt x="113" y="137"/>
                      <a:pt x="111" y="134"/>
                      <a:pt x="110" y="131"/>
                    </a:cubicBezTo>
                    <a:cubicBezTo>
                      <a:pt x="107" y="134"/>
                      <a:pt x="103" y="136"/>
                      <a:pt x="99" y="137"/>
                    </a:cubicBezTo>
                    <a:cubicBezTo>
                      <a:pt x="95" y="139"/>
                      <a:pt x="91" y="139"/>
                      <a:pt x="87" y="138"/>
                    </a:cubicBezTo>
                    <a:cubicBezTo>
                      <a:pt x="82" y="136"/>
                      <a:pt x="77" y="134"/>
                      <a:pt x="73" y="130"/>
                    </a:cubicBezTo>
                    <a:cubicBezTo>
                      <a:pt x="70" y="127"/>
                      <a:pt x="67" y="123"/>
                      <a:pt x="64" y="118"/>
                    </a:cubicBezTo>
                    <a:cubicBezTo>
                      <a:pt x="60" y="120"/>
                      <a:pt x="56" y="122"/>
                      <a:pt x="51" y="123"/>
                    </a:cubicBezTo>
                    <a:cubicBezTo>
                      <a:pt x="46" y="124"/>
                      <a:pt x="40" y="123"/>
                      <a:pt x="34" y="121"/>
                    </a:cubicBezTo>
                    <a:cubicBezTo>
                      <a:pt x="27" y="120"/>
                      <a:pt x="21" y="117"/>
                      <a:pt x="16" y="113"/>
                    </a:cubicBezTo>
                    <a:cubicBezTo>
                      <a:pt x="11" y="109"/>
                      <a:pt x="8" y="105"/>
                      <a:pt x="5" y="99"/>
                    </a:cubicBezTo>
                    <a:cubicBezTo>
                      <a:pt x="2" y="94"/>
                      <a:pt x="1" y="88"/>
                      <a:pt x="0" y="81"/>
                    </a:cubicBezTo>
                    <a:cubicBezTo>
                      <a:pt x="0" y="75"/>
                      <a:pt x="0" y="68"/>
                      <a:pt x="2" y="61"/>
                    </a:cubicBezTo>
                    <a:cubicBezTo>
                      <a:pt x="3" y="57"/>
                      <a:pt x="4" y="53"/>
                      <a:pt x="6" y="50"/>
                    </a:cubicBezTo>
                    <a:cubicBezTo>
                      <a:pt x="7" y="47"/>
                      <a:pt x="8" y="44"/>
                      <a:pt x="10" y="41"/>
                    </a:cubicBezTo>
                    <a:lnTo>
                      <a:pt x="20" y="3"/>
                    </a:lnTo>
                    <a:cubicBezTo>
                      <a:pt x="20" y="2"/>
                      <a:pt x="21" y="1"/>
                      <a:pt x="23" y="0"/>
                    </a:cubicBezTo>
                    <a:cubicBezTo>
                      <a:pt x="26" y="0"/>
                      <a:pt x="29" y="0"/>
                      <a:pt x="34" y="1"/>
                    </a:cubicBezTo>
                    <a:lnTo>
                      <a:pt x="34" y="1"/>
                    </a:lnTo>
                    <a:close/>
                    <a:moveTo>
                      <a:pt x="51" y="52"/>
                    </a:moveTo>
                    <a:cubicBezTo>
                      <a:pt x="45" y="50"/>
                      <a:pt x="39" y="51"/>
                      <a:pt x="35" y="53"/>
                    </a:cubicBezTo>
                    <a:cubicBezTo>
                      <a:pt x="30" y="56"/>
                      <a:pt x="27" y="60"/>
                      <a:pt x="25" y="67"/>
                    </a:cubicBezTo>
                    <a:cubicBezTo>
                      <a:pt x="25" y="70"/>
                      <a:pt x="24" y="73"/>
                      <a:pt x="25" y="76"/>
                    </a:cubicBezTo>
                    <a:cubicBezTo>
                      <a:pt x="25" y="79"/>
                      <a:pt x="26" y="81"/>
                      <a:pt x="28" y="83"/>
                    </a:cubicBezTo>
                    <a:cubicBezTo>
                      <a:pt x="29" y="86"/>
                      <a:pt x="31" y="87"/>
                      <a:pt x="34" y="89"/>
                    </a:cubicBezTo>
                    <a:cubicBezTo>
                      <a:pt x="36" y="90"/>
                      <a:pt x="39" y="91"/>
                      <a:pt x="41" y="92"/>
                    </a:cubicBezTo>
                    <a:cubicBezTo>
                      <a:pt x="47" y="94"/>
                      <a:pt x="53" y="93"/>
                      <a:pt x="57" y="90"/>
                    </a:cubicBezTo>
                    <a:cubicBezTo>
                      <a:pt x="61" y="88"/>
                      <a:pt x="64" y="83"/>
                      <a:pt x="66" y="77"/>
                    </a:cubicBezTo>
                    <a:cubicBezTo>
                      <a:pt x="67" y="73"/>
                      <a:pt x="67" y="70"/>
                      <a:pt x="67" y="68"/>
                    </a:cubicBezTo>
                    <a:cubicBezTo>
                      <a:pt x="66" y="65"/>
                      <a:pt x="65" y="62"/>
                      <a:pt x="64" y="60"/>
                    </a:cubicBezTo>
                    <a:cubicBezTo>
                      <a:pt x="62" y="58"/>
                      <a:pt x="61" y="56"/>
                      <a:pt x="58" y="55"/>
                    </a:cubicBezTo>
                    <a:cubicBezTo>
                      <a:pt x="56" y="53"/>
                      <a:pt x="54" y="52"/>
                      <a:pt x="51" y="52"/>
                    </a:cubicBezTo>
                    <a:lnTo>
                      <a:pt x="51" y="52"/>
                    </a:lnTo>
                    <a:close/>
                    <a:moveTo>
                      <a:pt x="148" y="68"/>
                    </a:moveTo>
                    <a:cubicBezTo>
                      <a:pt x="144" y="67"/>
                      <a:pt x="141" y="68"/>
                      <a:pt x="138" y="70"/>
                    </a:cubicBezTo>
                    <a:cubicBezTo>
                      <a:pt x="135" y="73"/>
                      <a:pt x="132" y="77"/>
                      <a:pt x="131" y="83"/>
                    </a:cubicBezTo>
                    <a:lnTo>
                      <a:pt x="124" y="106"/>
                    </a:lnTo>
                    <a:cubicBezTo>
                      <a:pt x="125" y="109"/>
                      <a:pt x="126" y="111"/>
                      <a:pt x="128" y="113"/>
                    </a:cubicBezTo>
                    <a:cubicBezTo>
                      <a:pt x="129" y="115"/>
                      <a:pt x="130" y="117"/>
                      <a:pt x="131" y="118"/>
                    </a:cubicBezTo>
                    <a:cubicBezTo>
                      <a:pt x="132" y="119"/>
                      <a:pt x="134" y="120"/>
                      <a:pt x="135" y="120"/>
                    </a:cubicBezTo>
                    <a:cubicBezTo>
                      <a:pt x="136" y="121"/>
                      <a:pt x="137" y="122"/>
                      <a:pt x="139" y="122"/>
                    </a:cubicBezTo>
                    <a:cubicBezTo>
                      <a:pt x="143" y="123"/>
                      <a:pt x="147" y="122"/>
                      <a:pt x="151" y="118"/>
                    </a:cubicBezTo>
                    <a:cubicBezTo>
                      <a:pt x="154" y="114"/>
                      <a:pt x="157" y="108"/>
                      <a:pt x="159" y="100"/>
                    </a:cubicBezTo>
                    <a:cubicBezTo>
                      <a:pt x="160" y="94"/>
                      <a:pt x="161" y="90"/>
                      <a:pt x="161" y="86"/>
                    </a:cubicBezTo>
                    <a:cubicBezTo>
                      <a:pt x="161" y="83"/>
                      <a:pt x="160" y="79"/>
                      <a:pt x="159" y="77"/>
                    </a:cubicBezTo>
                    <a:cubicBezTo>
                      <a:pt x="158" y="74"/>
                      <a:pt x="156" y="72"/>
                      <a:pt x="154" y="71"/>
                    </a:cubicBezTo>
                    <a:cubicBezTo>
                      <a:pt x="152" y="69"/>
                      <a:pt x="150" y="68"/>
                      <a:pt x="148" y="68"/>
                    </a:cubicBezTo>
                    <a:lnTo>
                      <a:pt x="148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2" name="Freeform 394"/>
              <p:cNvSpPr>
                <a:spLocks/>
              </p:cNvSpPr>
              <p:nvPr/>
            </p:nvSpPr>
            <p:spPr bwMode="auto">
              <a:xfrm rot="20864417">
                <a:off x="6000755" y="3659159"/>
                <a:ext cx="163013" cy="183616"/>
              </a:xfrm>
              <a:custGeom>
                <a:avLst/>
                <a:gdLst/>
                <a:ahLst/>
                <a:cxnLst>
                  <a:cxn ang="0">
                    <a:pos x="172" y="24"/>
                  </a:cxn>
                  <a:cxn ang="0">
                    <a:pos x="173" y="32"/>
                  </a:cxn>
                  <a:cxn ang="0">
                    <a:pos x="169" y="49"/>
                  </a:cxn>
                  <a:cxn ang="0">
                    <a:pos x="164" y="56"/>
                  </a:cxn>
                  <a:cxn ang="0">
                    <a:pos x="91" y="38"/>
                  </a:cxn>
                  <a:cxn ang="0">
                    <a:pos x="70" y="38"/>
                  </a:cxn>
                  <a:cxn ang="0">
                    <a:pos x="59" y="50"/>
                  </a:cxn>
                  <a:cxn ang="0">
                    <a:pos x="71" y="80"/>
                  </a:cxn>
                  <a:cxn ang="0">
                    <a:pos x="153" y="102"/>
                  </a:cxn>
                  <a:cxn ang="0">
                    <a:pos x="153" y="110"/>
                  </a:cxn>
                  <a:cxn ang="0">
                    <a:pos x="149" y="127"/>
                  </a:cxn>
                  <a:cxn ang="0">
                    <a:pos x="145" y="134"/>
                  </a:cxn>
                  <a:cxn ang="0">
                    <a:pos x="71" y="116"/>
                  </a:cxn>
                  <a:cxn ang="0">
                    <a:pos x="51" y="116"/>
                  </a:cxn>
                  <a:cxn ang="0">
                    <a:pos x="40" y="128"/>
                  </a:cxn>
                  <a:cxn ang="0">
                    <a:pos x="52" y="158"/>
                  </a:cxn>
                  <a:cxn ang="0">
                    <a:pos x="133" y="180"/>
                  </a:cxn>
                  <a:cxn ang="0">
                    <a:pos x="134" y="188"/>
                  </a:cxn>
                  <a:cxn ang="0">
                    <a:pos x="129" y="205"/>
                  </a:cxn>
                  <a:cxn ang="0">
                    <a:pos x="125" y="212"/>
                  </a:cxn>
                  <a:cxn ang="0">
                    <a:pos x="3" y="182"/>
                  </a:cxn>
                  <a:cxn ang="0">
                    <a:pos x="0" y="178"/>
                  </a:cxn>
                  <a:cxn ang="0">
                    <a:pos x="1" y="166"/>
                  </a:cxn>
                  <a:cxn ang="0">
                    <a:pos x="6" y="155"/>
                  </a:cxn>
                  <a:cxn ang="0">
                    <a:pos x="10" y="153"/>
                  </a:cxn>
                  <a:cxn ang="0">
                    <a:pos x="13" y="133"/>
                  </a:cxn>
                  <a:cxn ang="0">
                    <a:pos x="18" y="98"/>
                  </a:cxn>
                  <a:cxn ang="0">
                    <a:pos x="34" y="83"/>
                  </a:cxn>
                  <a:cxn ang="0">
                    <a:pos x="37" y="66"/>
                  </a:cxn>
                  <a:cxn ang="0">
                    <a:pos x="31" y="43"/>
                  </a:cxn>
                  <a:cxn ang="0">
                    <a:pos x="42" y="14"/>
                  </a:cxn>
                  <a:cxn ang="0">
                    <a:pos x="74" y="0"/>
                  </a:cxn>
                  <a:cxn ang="0">
                    <a:pos x="170" y="22"/>
                  </a:cxn>
                </a:cxnLst>
                <a:rect l="0" t="0" r="r" b="b"/>
                <a:pathLst>
                  <a:path w="174" h="212">
                    <a:moveTo>
                      <a:pt x="170" y="22"/>
                    </a:moveTo>
                    <a:cubicBezTo>
                      <a:pt x="171" y="23"/>
                      <a:pt x="172" y="23"/>
                      <a:pt x="172" y="24"/>
                    </a:cubicBezTo>
                    <a:cubicBezTo>
                      <a:pt x="173" y="25"/>
                      <a:pt x="173" y="26"/>
                      <a:pt x="173" y="27"/>
                    </a:cubicBezTo>
                    <a:cubicBezTo>
                      <a:pt x="174" y="28"/>
                      <a:pt x="173" y="30"/>
                      <a:pt x="173" y="32"/>
                    </a:cubicBezTo>
                    <a:cubicBezTo>
                      <a:pt x="173" y="34"/>
                      <a:pt x="172" y="37"/>
                      <a:pt x="171" y="41"/>
                    </a:cubicBezTo>
                    <a:cubicBezTo>
                      <a:pt x="171" y="44"/>
                      <a:pt x="170" y="47"/>
                      <a:pt x="169" y="49"/>
                    </a:cubicBezTo>
                    <a:cubicBezTo>
                      <a:pt x="168" y="51"/>
                      <a:pt x="167" y="52"/>
                      <a:pt x="167" y="54"/>
                    </a:cubicBezTo>
                    <a:cubicBezTo>
                      <a:pt x="166" y="55"/>
                      <a:pt x="165" y="56"/>
                      <a:pt x="164" y="56"/>
                    </a:cubicBezTo>
                    <a:cubicBezTo>
                      <a:pt x="163" y="56"/>
                      <a:pt x="163" y="56"/>
                      <a:pt x="162" y="56"/>
                    </a:cubicBezTo>
                    <a:lnTo>
                      <a:pt x="91" y="38"/>
                    </a:lnTo>
                    <a:cubicBezTo>
                      <a:pt x="87" y="37"/>
                      <a:pt x="83" y="37"/>
                      <a:pt x="80" y="36"/>
                    </a:cubicBezTo>
                    <a:cubicBezTo>
                      <a:pt x="76" y="36"/>
                      <a:pt x="73" y="37"/>
                      <a:pt x="70" y="38"/>
                    </a:cubicBezTo>
                    <a:cubicBezTo>
                      <a:pt x="68" y="39"/>
                      <a:pt x="65" y="40"/>
                      <a:pt x="64" y="42"/>
                    </a:cubicBezTo>
                    <a:cubicBezTo>
                      <a:pt x="62" y="44"/>
                      <a:pt x="60" y="47"/>
                      <a:pt x="59" y="50"/>
                    </a:cubicBezTo>
                    <a:cubicBezTo>
                      <a:pt x="58" y="54"/>
                      <a:pt x="59" y="59"/>
                      <a:pt x="61" y="64"/>
                    </a:cubicBezTo>
                    <a:cubicBezTo>
                      <a:pt x="63" y="69"/>
                      <a:pt x="67" y="74"/>
                      <a:pt x="71" y="80"/>
                    </a:cubicBezTo>
                    <a:lnTo>
                      <a:pt x="150" y="100"/>
                    </a:lnTo>
                    <a:cubicBezTo>
                      <a:pt x="151" y="101"/>
                      <a:pt x="152" y="101"/>
                      <a:pt x="153" y="102"/>
                    </a:cubicBezTo>
                    <a:cubicBezTo>
                      <a:pt x="153" y="103"/>
                      <a:pt x="153" y="104"/>
                      <a:pt x="154" y="105"/>
                    </a:cubicBezTo>
                    <a:cubicBezTo>
                      <a:pt x="154" y="106"/>
                      <a:pt x="154" y="108"/>
                      <a:pt x="153" y="110"/>
                    </a:cubicBezTo>
                    <a:cubicBezTo>
                      <a:pt x="153" y="113"/>
                      <a:pt x="152" y="115"/>
                      <a:pt x="152" y="119"/>
                    </a:cubicBezTo>
                    <a:cubicBezTo>
                      <a:pt x="151" y="122"/>
                      <a:pt x="150" y="125"/>
                      <a:pt x="149" y="127"/>
                    </a:cubicBezTo>
                    <a:cubicBezTo>
                      <a:pt x="148" y="129"/>
                      <a:pt x="148" y="130"/>
                      <a:pt x="147" y="132"/>
                    </a:cubicBezTo>
                    <a:cubicBezTo>
                      <a:pt x="146" y="133"/>
                      <a:pt x="145" y="133"/>
                      <a:pt x="145" y="134"/>
                    </a:cubicBezTo>
                    <a:cubicBezTo>
                      <a:pt x="144" y="134"/>
                      <a:pt x="143" y="134"/>
                      <a:pt x="142" y="134"/>
                    </a:cubicBezTo>
                    <a:lnTo>
                      <a:pt x="71" y="116"/>
                    </a:lnTo>
                    <a:cubicBezTo>
                      <a:pt x="67" y="115"/>
                      <a:pt x="64" y="115"/>
                      <a:pt x="60" y="114"/>
                    </a:cubicBezTo>
                    <a:cubicBezTo>
                      <a:pt x="57" y="114"/>
                      <a:pt x="53" y="115"/>
                      <a:pt x="51" y="116"/>
                    </a:cubicBezTo>
                    <a:cubicBezTo>
                      <a:pt x="48" y="117"/>
                      <a:pt x="46" y="118"/>
                      <a:pt x="44" y="120"/>
                    </a:cubicBezTo>
                    <a:cubicBezTo>
                      <a:pt x="42" y="122"/>
                      <a:pt x="41" y="125"/>
                      <a:pt x="40" y="128"/>
                    </a:cubicBezTo>
                    <a:cubicBezTo>
                      <a:pt x="39" y="132"/>
                      <a:pt x="39" y="137"/>
                      <a:pt x="41" y="142"/>
                    </a:cubicBezTo>
                    <a:cubicBezTo>
                      <a:pt x="43" y="147"/>
                      <a:pt x="47" y="152"/>
                      <a:pt x="52" y="158"/>
                    </a:cubicBezTo>
                    <a:lnTo>
                      <a:pt x="131" y="178"/>
                    </a:lnTo>
                    <a:cubicBezTo>
                      <a:pt x="132" y="179"/>
                      <a:pt x="132" y="179"/>
                      <a:pt x="133" y="180"/>
                    </a:cubicBezTo>
                    <a:cubicBezTo>
                      <a:pt x="133" y="180"/>
                      <a:pt x="134" y="182"/>
                      <a:pt x="134" y="183"/>
                    </a:cubicBezTo>
                    <a:cubicBezTo>
                      <a:pt x="134" y="184"/>
                      <a:pt x="134" y="186"/>
                      <a:pt x="134" y="188"/>
                    </a:cubicBezTo>
                    <a:cubicBezTo>
                      <a:pt x="133" y="191"/>
                      <a:pt x="133" y="193"/>
                      <a:pt x="132" y="197"/>
                    </a:cubicBezTo>
                    <a:cubicBezTo>
                      <a:pt x="131" y="200"/>
                      <a:pt x="130" y="203"/>
                      <a:pt x="129" y="205"/>
                    </a:cubicBezTo>
                    <a:cubicBezTo>
                      <a:pt x="129" y="207"/>
                      <a:pt x="128" y="208"/>
                      <a:pt x="127" y="210"/>
                    </a:cubicBezTo>
                    <a:cubicBezTo>
                      <a:pt x="126" y="211"/>
                      <a:pt x="126" y="211"/>
                      <a:pt x="125" y="212"/>
                    </a:cubicBezTo>
                    <a:cubicBezTo>
                      <a:pt x="124" y="212"/>
                      <a:pt x="123" y="212"/>
                      <a:pt x="122" y="212"/>
                    </a:cubicBezTo>
                    <a:lnTo>
                      <a:pt x="3" y="182"/>
                    </a:lnTo>
                    <a:cubicBezTo>
                      <a:pt x="2" y="182"/>
                      <a:pt x="1" y="181"/>
                      <a:pt x="1" y="181"/>
                    </a:cubicBezTo>
                    <a:cubicBezTo>
                      <a:pt x="0" y="180"/>
                      <a:pt x="0" y="179"/>
                      <a:pt x="0" y="178"/>
                    </a:cubicBezTo>
                    <a:cubicBezTo>
                      <a:pt x="0" y="176"/>
                      <a:pt x="0" y="175"/>
                      <a:pt x="0" y="173"/>
                    </a:cubicBezTo>
                    <a:cubicBezTo>
                      <a:pt x="0" y="171"/>
                      <a:pt x="1" y="169"/>
                      <a:pt x="1" y="166"/>
                    </a:cubicBezTo>
                    <a:cubicBezTo>
                      <a:pt x="2" y="163"/>
                      <a:pt x="3" y="161"/>
                      <a:pt x="4" y="159"/>
                    </a:cubicBezTo>
                    <a:cubicBezTo>
                      <a:pt x="4" y="157"/>
                      <a:pt x="5" y="156"/>
                      <a:pt x="6" y="155"/>
                    </a:cubicBezTo>
                    <a:cubicBezTo>
                      <a:pt x="6" y="154"/>
                      <a:pt x="7" y="153"/>
                      <a:pt x="8" y="153"/>
                    </a:cubicBezTo>
                    <a:cubicBezTo>
                      <a:pt x="9" y="153"/>
                      <a:pt x="9" y="153"/>
                      <a:pt x="10" y="153"/>
                    </a:cubicBezTo>
                    <a:lnTo>
                      <a:pt x="24" y="157"/>
                    </a:lnTo>
                    <a:cubicBezTo>
                      <a:pt x="19" y="148"/>
                      <a:pt x="15" y="140"/>
                      <a:pt x="13" y="133"/>
                    </a:cubicBezTo>
                    <a:cubicBezTo>
                      <a:pt x="11" y="125"/>
                      <a:pt x="11" y="118"/>
                      <a:pt x="13" y="111"/>
                    </a:cubicBezTo>
                    <a:cubicBezTo>
                      <a:pt x="14" y="106"/>
                      <a:pt x="16" y="102"/>
                      <a:pt x="18" y="98"/>
                    </a:cubicBezTo>
                    <a:cubicBezTo>
                      <a:pt x="20" y="95"/>
                      <a:pt x="22" y="91"/>
                      <a:pt x="25" y="89"/>
                    </a:cubicBezTo>
                    <a:cubicBezTo>
                      <a:pt x="28" y="86"/>
                      <a:pt x="31" y="84"/>
                      <a:pt x="34" y="83"/>
                    </a:cubicBezTo>
                    <a:cubicBezTo>
                      <a:pt x="37" y="81"/>
                      <a:pt x="40" y="80"/>
                      <a:pt x="44" y="79"/>
                    </a:cubicBezTo>
                    <a:cubicBezTo>
                      <a:pt x="41" y="75"/>
                      <a:pt x="39" y="70"/>
                      <a:pt x="37" y="66"/>
                    </a:cubicBezTo>
                    <a:cubicBezTo>
                      <a:pt x="35" y="62"/>
                      <a:pt x="34" y="58"/>
                      <a:pt x="33" y="54"/>
                    </a:cubicBezTo>
                    <a:cubicBezTo>
                      <a:pt x="32" y="51"/>
                      <a:pt x="31" y="47"/>
                      <a:pt x="31" y="43"/>
                    </a:cubicBezTo>
                    <a:cubicBezTo>
                      <a:pt x="31" y="40"/>
                      <a:pt x="32" y="36"/>
                      <a:pt x="33" y="33"/>
                    </a:cubicBezTo>
                    <a:cubicBezTo>
                      <a:pt x="35" y="25"/>
                      <a:pt x="38" y="19"/>
                      <a:pt x="42" y="14"/>
                    </a:cubicBezTo>
                    <a:cubicBezTo>
                      <a:pt x="46" y="9"/>
                      <a:pt x="51" y="6"/>
                      <a:pt x="56" y="3"/>
                    </a:cubicBezTo>
                    <a:cubicBezTo>
                      <a:pt x="61" y="1"/>
                      <a:pt x="67" y="0"/>
                      <a:pt x="74" y="0"/>
                    </a:cubicBezTo>
                    <a:cubicBezTo>
                      <a:pt x="80" y="0"/>
                      <a:pt x="87" y="1"/>
                      <a:pt x="94" y="3"/>
                    </a:cubicBezTo>
                    <a:lnTo>
                      <a:pt x="1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3" name="Freeform 395"/>
              <p:cNvSpPr>
                <a:spLocks/>
              </p:cNvSpPr>
              <p:nvPr/>
            </p:nvSpPr>
            <p:spPr bwMode="auto">
              <a:xfrm rot="20864417">
                <a:off x="5997785" y="3565611"/>
                <a:ext cx="153424" cy="73447"/>
              </a:xfrm>
              <a:custGeom>
                <a:avLst/>
                <a:gdLst/>
                <a:ahLst/>
                <a:cxnLst>
                  <a:cxn ang="0">
                    <a:pos x="159" y="27"/>
                  </a:cxn>
                  <a:cxn ang="0">
                    <a:pos x="168" y="30"/>
                  </a:cxn>
                  <a:cxn ang="0">
                    <a:pos x="172" y="33"/>
                  </a:cxn>
                  <a:cxn ang="0">
                    <a:pos x="173" y="37"/>
                  </a:cxn>
                  <a:cxn ang="0">
                    <a:pos x="173" y="43"/>
                  </a:cxn>
                  <a:cxn ang="0">
                    <a:pos x="173" y="50"/>
                  </a:cxn>
                  <a:cxn ang="0">
                    <a:pos x="171" y="57"/>
                  </a:cxn>
                  <a:cxn ang="0">
                    <a:pos x="164" y="74"/>
                  </a:cxn>
                  <a:cxn ang="0">
                    <a:pos x="153" y="84"/>
                  </a:cxn>
                  <a:cxn ang="0">
                    <a:pos x="138" y="88"/>
                  </a:cxn>
                  <a:cxn ang="0">
                    <a:pos x="119" y="86"/>
                  </a:cxn>
                  <a:cxn ang="0">
                    <a:pos x="58" y="70"/>
                  </a:cxn>
                  <a:cxn ang="0">
                    <a:pos x="54" y="84"/>
                  </a:cxn>
                  <a:cxn ang="0">
                    <a:pos x="50" y="87"/>
                  </a:cxn>
                  <a:cxn ang="0">
                    <a:pos x="39" y="86"/>
                  </a:cxn>
                  <a:cxn ang="0">
                    <a:pos x="33" y="84"/>
                  </a:cxn>
                  <a:cxn ang="0">
                    <a:pos x="29" y="82"/>
                  </a:cxn>
                  <a:cxn ang="0">
                    <a:pos x="27" y="80"/>
                  </a:cxn>
                  <a:cxn ang="0">
                    <a:pos x="27" y="77"/>
                  </a:cxn>
                  <a:cxn ang="0">
                    <a:pos x="30" y="63"/>
                  </a:cxn>
                  <a:cxn ang="0">
                    <a:pos x="4" y="56"/>
                  </a:cxn>
                  <a:cxn ang="0">
                    <a:pos x="2" y="55"/>
                  </a:cxn>
                  <a:cxn ang="0">
                    <a:pos x="1" y="52"/>
                  </a:cxn>
                  <a:cxn ang="0">
                    <a:pos x="1" y="46"/>
                  </a:cxn>
                  <a:cxn ang="0">
                    <a:pos x="2" y="38"/>
                  </a:cxn>
                  <a:cxn ang="0">
                    <a:pos x="5" y="30"/>
                  </a:cxn>
                  <a:cxn ang="0">
                    <a:pos x="7" y="25"/>
                  </a:cxn>
                  <a:cxn ang="0">
                    <a:pos x="10" y="23"/>
                  </a:cxn>
                  <a:cxn ang="0">
                    <a:pos x="12" y="23"/>
                  </a:cxn>
                  <a:cxn ang="0">
                    <a:pos x="39" y="30"/>
                  </a:cxn>
                  <a:cxn ang="0">
                    <a:pos x="45" y="4"/>
                  </a:cxn>
                  <a:cxn ang="0">
                    <a:pos x="47" y="2"/>
                  </a:cxn>
                  <a:cxn ang="0">
                    <a:pos x="49" y="0"/>
                  </a:cxn>
                  <a:cxn ang="0">
                    <a:pos x="54" y="0"/>
                  </a:cxn>
                  <a:cxn ang="0">
                    <a:pos x="60" y="2"/>
                  </a:cxn>
                  <a:cxn ang="0">
                    <a:pos x="71" y="6"/>
                  </a:cxn>
                  <a:cxn ang="0">
                    <a:pos x="73" y="10"/>
                  </a:cxn>
                  <a:cxn ang="0">
                    <a:pos x="66" y="37"/>
                  </a:cxn>
                  <a:cxn ang="0">
                    <a:pos x="122" y="51"/>
                  </a:cxn>
                  <a:cxn ang="0">
                    <a:pos x="138" y="51"/>
                  </a:cxn>
                  <a:cxn ang="0">
                    <a:pos x="145" y="42"/>
                  </a:cxn>
                  <a:cxn ang="0">
                    <a:pos x="146" y="37"/>
                  </a:cxn>
                  <a:cxn ang="0">
                    <a:pos x="146" y="33"/>
                  </a:cxn>
                  <a:cxn ang="0">
                    <a:pos x="145" y="30"/>
                  </a:cxn>
                  <a:cxn ang="0">
                    <a:pos x="146" y="27"/>
                  </a:cxn>
                  <a:cxn ang="0">
                    <a:pos x="146" y="26"/>
                  </a:cxn>
                  <a:cxn ang="0">
                    <a:pos x="149" y="25"/>
                  </a:cxn>
                  <a:cxn ang="0">
                    <a:pos x="153" y="25"/>
                  </a:cxn>
                  <a:cxn ang="0">
                    <a:pos x="159" y="27"/>
                  </a:cxn>
                  <a:cxn ang="0">
                    <a:pos x="159" y="27"/>
                  </a:cxn>
                </a:cxnLst>
                <a:rect l="0" t="0" r="r" b="b"/>
                <a:pathLst>
                  <a:path w="173" h="88">
                    <a:moveTo>
                      <a:pt x="159" y="27"/>
                    </a:moveTo>
                    <a:cubicBezTo>
                      <a:pt x="163" y="28"/>
                      <a:pt x="166" y="29"/>
                      <a:pt x="168" y="30"/>
                    </a:cubicBezTo>
                    <a:cubicBezTo>
                      <a:pt x="170" y="31"/>
                      <a:pt x="171" y="32"/>
                      <a:pt x="172" y="33"/>
                    </a:cubicBezTo>
                    <a:cubicBezTo>
                      <a:pt x="172" y="34"/>
                      <a:pt x="173" y="35"/>
                      <a:pt x="173" y="37"/>
                    </a:cubicBezTo>
                    <a:cubicBezTo>
                      <a:pt x="173" y="39"/>
                      <a:pt x="173" y="41"/>
                      <a:pt x="173" y="43"/>
                    </a:cubicBezTo>
                    <a:cubicBezTo>
                      <a:pt x="173" y="45"/>
                      <a:pt x="173" y="47"/>
                      <a:pt x="173" y="50"/>
                    </a:cubicBezTo>
                    <a:cubicBezTo>
                      <a:pt x="172" y="52"/>
                      <a:pt x="172" y="55"/>
                      <a:pt x="171" y="57"/>
                    </a:cubicBezTo>
                    <a:cubicBezTo>
                      <a:pt x="170" y="64"/>
                      <a:pt x="167" y="70"/>
                      <a:pt x="164" y="74"/>
                    </a:cubicBezTo>
                    <a:cubicBezTo>
                      <a:pt x="161" y="79"/>
                      <a:pt x="158" y="82"/>
                      <a:pt x="153" y="84"/>
                    </a:cubicBezTo>
                    <a:cubicBezTo>
                      <a:pt x="149" y="87"/>
                      <a:pt x="144" y="88"/>
                      <a:pt x="138" y="88"/>
                    </a:cubicBezTo>
                    <a:cubicBezTo>
                      <a:pt x="133" y="88"/>
                      <a:pt x="126" y="87"/>
                      <a:pt x="119" y="86"/>
                    </a:cubicBezTo>
                    <a:lnTo>
                      <a:pt x="58" y="70"/>
                    </a:lnTo>
                    <a:lnTo>
                      <a:pt x="54" y="84"/>
                    </a:lnTo>
                    <a:cubicBezTo>
                      <a:pt x="54" y="86"/>
                      <a:pt x="52" y="87"/>
                      <a:pt x="50" y="87"/>
                    </a:cubicBezTo>
                    <a:cubicBezTo>
                      <a:pt x="48" y="88"/>
                      <a:pt x="44" y="87"/>
                      <a:pt x="39" y="86"/>
                    </a:cubicBezTo>
                    <a:cubicBezTo>
                      <a:pt x="37" y="85"/>
                      <a:pt x="34" y="85"/>
                      <a:pt x="33" y="84"/>
                    </a:cubicBezTo>
                    <a:cubicBezTo>
                      <a:pt x="31" y="83"/>
                      <a:pt x="30" y="83"/>
                      <a:pt x="29" y="82"/>
                    </a:cubicBezTo>
                    <a:cubicBezTo>
                      <a:pt x="28" y="81"/>
                      <a:pt x="27" y="81"/>
                      <a:pt x="27" y="80"/>
                    </a:cubicBezTo>
                    <a:cubicBezTo>
                      <a:pt x="27" y="79"/>
                      <a:pt x="27" y="78"/>
                      <a:pt x="27" y="77"/>
                    </a:cubicBezTo>
                    <a:lnTo>
                      <a:pt x="30" y="63"/>
                    </a:lnTo>
                    <a:lnTo>
                      <a:pt x="4" y="56"/>
                    </a:lnTo>
                    <a:cubicBezTo>
                      <a:pt x="3" y="56"/>
                      <a:pt x="2" y="56"/>
                      <a:pt x="2" y="55"/>
                    </a:cubicBezTo>
                    <a:cubicBezTo>
                      <a:pt x="1" y="54"/>
                      <a:pt x="1" y="53"/>
                      <a:pt x="1" y="52"/>
                    </a:cubicBezTo>
                    <a:cubicBezTo>
                      <a:pt x="0" y="51"/>
                      <a:pt x="0" y="49"/>
                      <a:pt x="1" y="46"/>
                    </a:cubicBezTo>
                    <a:cubicBezTo>
                      <a:pt x="1" y="44"/>
                      <a:pt x="2" y="41"/>
                      <a:pt x="2" y="38"/>
                    </a:cubicBezTo>
                    <a:cubicBezTo>
                      <a:pt x="3" y="35"/>
                      <a:pt x="4" y="32"/>
                      <a:pt x="5" y="30"/>
                    </a:cubicBezTo>
                    <a:cubicBezTo>
                      <a:pt x="6" y="28"/>
                      <a:pt x="6" y="26"/>
                      <a:pt x="7" y="25"/>
                    </a:cubicBezTo>
                    <a:cubicBezTo>
                      <a:pt x="8" y="24"/>
                      <a:pt x="9" y="23"/>
                      <a:pt x="10" y="23"/>
                    </a:cubicBezTo>
                    <a:cubicBezTo>
                      <a:pt x="11" y="23"/>
                      <a:pt x="11" y="23"/>
                      <a:pt x="12" y="23"/>
                    </a:cubicBezTo>
                    <a:lnTo>
                      <a:pt x="39" y="30"/>
                    </a:lnTo>
                    <a:lnTo>
                      <a:pt x="45" y="4"/>
                    </a:lnTo>
                    <a:cubicBezTo>
                      <a:pt x="46" y="3"/>
                      <a:pt x="46" y="2"/>
                      <a:pt x="47" y="2"/>
                    </a:cubicBezTo>
                    <a:cubicBezTo>
                      <a:pt x="47" y="1"/>
                      <a:pt x="48" y="1"/>
                      <a:pt x="49" y="0"/>
                    </a:cubicBezTo>
                    <a:cubicBezTo>
                      <a:pt x="51" y="0"/>
                      <a:pt x="52" y="0"/>
                      <a:pt x="54" y="0"/>
                    </a:cubicBezTo>
                    <a:cubicBezTo>
                      <a:pt x="56" y="1"/>
                      <a:pt x="58" y="1"/>
                      <a:pt x="60" y="2"/>
                    </a:cubicBezTo>
                    <a:cubicBezTo>
                      <a:pt x="65" y="3"/>
                      <a:pt x="69" y="4"/>
                      <a:pt x="71" y="6"/>
                    </a:cubicBezTo>
                    <a:cubicBezTo>
                      <a:pt x="72" y="7"/>
                      <a:pt x="73" y="9"/>
                      <a:pt x="73" y="10"/>
                    </a:cubicBezTo>
                    <a:lnTo>
                      <a:pt x="66" y="37"/>
                    </a:lnTo>
                    <a:lnTo>
                      <a:pt x="122" y="51"/>
                    </a:lnTo>
                    <a:cubicBezTo>
                      <a:pt x="129" y="52"/>
                      <a:pt x="134" y="53"/>
                      <a:pt x="138" y="51"/>
                    </a:cubicBezTo>
                    <a:cubicBezTo>
                      <a:pt x="141" y="50"/>
                      <a:pt x="144" y="47"/>
                      <a:pt x="145" y="42"/>
                    </a:cubicBezTo>
                    <a:cubicBezTo>
                      <a:pt x="146" y="40"/>
                      <a:pt x="146" y="38"/>
                      <a:pt x="146" y="37"/>
                    </a:cubicBezTo>
                    <a:cubicBezTo>
                      <a:pt x="146" y="35"/>
                      <a:pt x="146" y="34"/>
                      <a:pt x="146" y="33"/>
                    </a:cubicBezTo>
                    <a:cubicBezTo>
                      <a:pt x="146" y="31"/>
                      <a:pt x="146" y="30"/>
                      <a:pt x="145" y="30"/>
                    </a:cubicBezTo>
                    <a:cubicBezTo>
                      <a:pt x="145" y="29"/>
                      <a:pt x="145" y="28"/>
                      <a:pt x="146" y="27"/>
                    </a:cubicBezTo>
                    <a:cubicBezTo>
                      <a:pt x="146" y="27"/>
                      <a:pt x="146" y="26"/>
                      <a:pt x="146" y="26"/>
                    </a:cubicBezTo>
                    <a:cubicBezTo>
                      <a:pt x="147" y="26"/>
                      <a:pt x="148" y="25"/>
                      <a:pt x="149" y="25"/>
                    </a:cubicBezTo>
                    <a:cubicBezTo>
                      <a:pt x="150" y="25"/>
                      <a:pt x="151" y="25"/>
                      <a:pt x="153" y="25"/>
                    </a:cubicBezTo>
                    <a:cubicBezTo>
                      <a:pt x="154" y="26"/>
                      <a:pt x="156" y="26"/>
                      <a:pt x="159" y="27"/>
                    </a:cubicBezTo>
                    <a:lnTo>
                      <a:pt x="159" y="2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3290110">
              <a:off x="5118485" y="4299793"/>
              <a:ext cx="728763" cy="1927986"/>
              <a:chOff x="6377915" y="3273024"/>
              <a:chExt cx="728763" cy="1927986"/>
            </a:xfrm>
          </p:grpSpPr>
          <p:sp>
            <p:nvSpPr>
              <p:cNvPr id="7548" name="Freeform 380"/>
              <p:cNvSpPr>
                <a:spLocks/>
              </p:cNvSpPr>
              <p:nvPr/>
            </p:nvSpPr>
            <p:spPr bwMode="auto">
              <a:xfrm rot="20864417">
                <a:off x="6377915" y="3273024"/>
                <a:ext cx="728763" cy="1927986"/>
              </a:xfrm>
              <a:custGeom>
                <a:avLst/>
                <a:gdLst/>
                <a:ahLst/>
                <a:cxnLst>
                  <a:cxn ang="0">
                    <a:pos x="649" y="2"/>
                  </a:cxn>
                  <a:cxn ang="0">
                    <a:pos x="490" y="167"/>
                  </a:cxn>
                  <a:cxn ang="0">
                    <a:pos x="402" y="511"/>
                  </a:cxn>
                  <a:cxn ang="0">
                    <a:pos x="401" y="517"/>
                  </a:cxn>
                  <a:cxn ang="0">
                    <a:pos x="307" y="883"/>
                  </a:cxn>
                  <a:cxn ang="0">
                    <a:pos x="306" y="887"/>
                  </a:cxn>
                  <a:cxn ang="0">
                    <a:pos x="243" y="1135"/>
                  </a:cxn>
                  <a:cxn ang="0">
                    <a:pos x="242" y="1137"/>
                  </a:cxn>
                  <a:cxn ang="0">
                    <a:pos x="30" y="1964"/>
                  </a:cxn>
                  <a:cxn ang="0">
                    <a:pos x="129" y="2230"/>
                  </a:cxn>
                  <a:cxn ang="0">
                    <a:pos x="335" y="2072"/>
                  </a:cxn>
                  <a:cxn ang="0">
                    <a:pos x="598" y="1042"/>
                  </a:cxn>
                  <a:cxn ang="0">
                    <a:pos x="599" y="1041"/>
                  </a:cxn>
                  <a:cxn ang="0">
                    <a:pos x="638" y="887"/>
                  </a:cxn>
                  <a:cxn ang="0">
                    <a:pos x="639" y="883"/>
                  </a:cxn>
                  <a:cxn ang="0">
                    <a:pos x="733" y="517"/>
                  </a:cxn>
                  <a:cxn ang="0">
                    <a:pos x="733" y="511"/>
                  </a:cxn>
                  <a:cxn ang="0">
                    <a:pos x="794" y="274"/>
                  </a:cxn>
                  <a:cxn ang="0">
                    <a:pos x="696" y="8"/>
                  </a:cxn>
                  <a:cxn ang="0">
                    <a:pos x="649" y="2"/>
                  </a:cxn>
                </a:cxnLst>
                <a:rect l="0" t="0" r="r" b="b"/>
                <a:pathLst>
                  <a:path w="824" h="2260">
                    <a:moveTo>
                      <a:pt x="649" y="2"/>
                    </a:moveTo>
                    <a:cubicBezTo>
                      <a:pt x="580" y="7"/>
                      <a:pt x="514" y="71"/>
                      <a:pt x="490" y="167"/>
                    </a:cubicBezTo>
                    <a:lnTo>
                      <a:pt x="402" y="511"/>
                    </a:lnTo>
                    <a:lnTo>
                      <a:pt x="401" y="517"/>
                    </a:lnTo>
                    <a:lnTo>
                      <a:pt x="307" y="883"/>
                    </a:lnTo>
                    <a:lnTo>
                      <a:pt x="306" y="887"/>
                    </a:lnTo>
                    <a:lnTo>
                      <a:pt x="243" y="1135"/>
                    </a:lnTo>
                    <a:lnTo>
                      <a:pt x="242" y="1137"/>
                    </a:lnTo>
                    <a:lnTo>
                      <a:pt x="30" y="1964"/>
                    </a:lnTo>
                    <a:cubicBezTo>
                      <a:pt x="0" y="2082"/>
                      <a:pt x="45" y="2201"/>
                      <a:pt x="129" y="2230"/>
                    </a:cubicBezTo>
                    <a:cubicBezTo>
                      <a:pt x="214" y="2260"/>
                      <a:pt x="305" y="2189"/>
                      <a:pt x="335" y="2072"/>
                    </a:cubicBezTo>
                    <a:lnTo>
                      <a:pt x="598" y="1042"/>
                    </a:lnTo>
                    <a:lnTo>
                      <a:pt x="599" y="1041"/>
                    </a:lnTo>
                    <a:lnTo>
                      <a:pt x="638" y="887"/>
                    </a:lnTo>
                    <a:lnTo>
                      <a:pt x="639" y="883"/>
                    </a:lnTo>
                    <a:lnTo>
                      <a:pt x="733" y="517"/>
                    </a:lnTo>
                    <a:lnTo>
                      <a:pt x="733" y="511"/>
                    </a:lnTo>
                    <a:lnTo>
                      <a:pt x="794" y="274"/>
                    </a:lnTo>
                    <a:cubicBezTo>
                      <a:pt x="824" y="157"/>
                      <a:pt x="781" y="37"/>
                      <a:pt x="696" y="8"/>
                    </a:cubicBezTo>
                    <a:cubicBezTo>
                      <a:pt x="680" y="2"/>
                      <a:pt x="665" y="0"/>
                      <a:pt x="649" y="2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4" name="Freeform 396"/>
              <p:cNvSpPr>
                <a:spLocks noEditPoints="1"/>
              </p:cNvSpPr>
              <p:nvPr/>
            </p:nvSpPr>
            <p:spPr bwMode="auto">
              <a:xfrm rot="20864417">
                <a:off x="6667142" y="4682769"/>
                <a:ext cx="124658" cy="119351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113" y="15"/>
                  </a:cxn>
                  <a:cxn ang="0">
                    <a:pos x="131" y="33"/>
                  </a:cxn>
                  <a:cxn ang="0">
                    <a:pos x="140" y="57"/>
                  </a:cxn>
                  <a:cxn ang="0">
                    <a:pos x="138" y="87"/>
                  </a:cxn>
                  <a:cxn ang="0">
                    <a:pos x="126" y="113"/>
                  </a:cxn>
                  <a:cxn ang="0">
                    <a:pos x="108" y="129"/>
                  </a:cxn>
                  <a:cxn ang="0">
                    <a:pos x="85" y="136"/>
                  </a:cxn>
                  <a:cxn ang="0">
                    <a:pos x="56" y="132"/>
                  </a:cxn>
                  <a:cxn ang="0">
                    <a:pos x="29" y="121"/>
                  </a:cxn>
                  <a:cxn ang="0">
                    <a:pos x="10" y="104"/>
                  </a:cxn>
                  <a:cxn ang="0">
                    <a:pos x="2" y="80"/>
                  </a:cxn>
                  <a:cxn ang="0">
                    <a:pos x="4" y="50"/>
                  </a:cxn>
                  <a:cxn ang="0">
                    <a:pos x="15" y="23"/>
                  </a:cxn>
                  <a:cxn ang="0">
                    <a:pos x="33" y="7"/>
                  </a:cxn>
                  <a:cxn ang="0">
                    <a:pos x="57" y="1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78" y="39"/>
                  </a:cxn>
                  <a:cxn ang="0">
                    <a:pos x="62" y="36"/>
                  </a:cxn>
                  <a:cxn ang="0">
                    <a:pos x="48" y="38"/>
                  </a:cxn>
                  <a:cxn ang="0">
                    <a:pos x="37" y="44"/>
                  </a:cxn>
                  <a:cxn ang="0">
                    <a:pos x="30" y="58"/>
                  </a:cxn>
                  <a:cxn ang="0">
                    <a:pos x="30" y="71"/>
                  </a:cxn>
                  <a:cxn ang="0">
                    <a:pos x="35" y="83"/>
                  </a:cxn>
                  <a:cxn ang="0">
                    <a:pos x="47" y="91"/>
                  </a:cxn>
                  <a:cxn ang="0">
                    <a:pos x="63" y="97"/>
                  </a:cxn>
                  <a:cxn ang="0">
                    <a:pos x="80" y="100"/>
                  </a:cxn>
                  <a:cxn ang="0">
                    <a:pos x="94" y="99"/>
                  </a:cxn>
                  <a:cxn ang="0">
                    <a:pos x="105" y="92"/>
                  </a:cxn>
                  <a:cxn ang="0">
                    <a:pos x="111" y="79"/>
                  </a:cxn>
                  <a:cxn ang="0">
                    <a:pos x="112" y="65"/>
                  </a:cxn>
                  <a:cxn ang="0">
                    <a:pos x="106" y="54"/>
                  </a:cxn>
                  <a:cxn ang="0">
                    <a:pos x="95" y="45"/>
                  </a:cxn>
                  <a:cxn ang="0">
                    <a:pos x="78" y="39"/>
                  </a:cxn>
                  <a:cxn ang="0">
                    <a:pos x="78" y="39"/>
                  </a:cxn>
                </a:cxnLst>
                <a:rect l="0" t="0" r="r" b="b"/>
                <a:pathLst>
                  <a:path w="141" h="136">
                    <a:moveTo>
                      <a:pt x="86" y="4"/>
                    </a:moveTo>
                    <a:cubicBezTo>
                      <a:pt x="96" y="7"/>
                      <a:pt x="105" y="10"/>
                      <a:pt x="113" y="15"/>
                    </a:cubicBezTo>
                    <a:cubicBezTo>
                      <a:pt x="120" y="20"/>
                      <a:pt x="126" y="26"/>
                      <a:pt x="131" y="33"/>
                    </a:cubicBezTo>
                    <a:cubicBezTo>
                      <a:pt x="136" y="40"/>
                      <a:pt x="139" y="48"/>
                      <a:pt x="140" y="57"/>
                    </a:cubicBezTo>
                    <a:cubicBezTo>
                      <a:pt x="141" y="66"/>
                      <a:pt x="140" y="76"/>
                      <a:pt x="138" y="87"/>
                    </a:cubicBezTo>
                    <a:cubicBezTo>
                      <a:pt x="135" y="97"/>
                      <a:pt x="131" y="106"/>
                      <a:pt x="126" y="113"/>
                    </a:cubicBezTo>
                    <a:cubicBezTo>
                      <a:pt x="121" y="120"/>
                      <a:pt x="115" y="126"/>
                      <a:pt x="108" y="129"/>
                    </a:cubicBezTo>
                    <a:cubicBezTo>
                      <a:pt x="102" y="133"/>
                      <a:pt x="94" y="135"/>
                      <a:pt x="85" y="136"/>
                    </a:cubicBezTo>
                    <a:cubicBezTo>
                      <a:pt x="76" y="136"/>
                      <a:pt x="66" y="135"/>
                      <a:pt x="56" y="132"/>
                    </a:cubicBezTo>
                    <a:cubicBezTo>
                      <a:pt x="46" y="130"/>
                      <a:pt x="37" y="126"/>
                      <a:pt x="29" y="121"/>
                    </a:cubicBezTo>
                    <a:cubicBezTo>
                      <a:pt x="21" y="116"/>
                      <a:pt x="15" y="110"/>
                      <a:pt x="10" y="104"/>
                    </a:cubicBezTo>
                    <a:cubicBezTo>
                      <a:pt x="6" y="97"/>
                      <a:pt x="3" y="89"/>
                      <a:pt x="2" y="80"/>
                    </a:cubicBezTo>
                    <a:cubicBezTo>
                      <a:pt x="0" y="71"/>
                      <a:pt x="1" y="61"/>
                      <a:pt x="4" y="50"/>
                    </a:cubicBezTo>
                    <a:cubicBezTo>
                      <a:pt x="7" y="39"/>
                      <a:pt x="10" y="30"/>
                      <a:pt x="15" y="23"/>
                    </a:cubicBezTo>
                    <a:cubicBezTo>
                      <a:pt x="20" y="16"/>
                      <a:pt x="26" y="11"/>
                      <a:pt x="33" y="7"/>
                    </a:cubicBezTo>
                    <a:cubicBezTo>
                      <a:pt x="40" y="3"/>
                      <a:pt x="48" y="1"/>
                      <a:pt x="57" y="1"/>
                    </a:cubicBezTo>
                    <a:cubicBezTo>
                      <a:pt x="65" y="0"/>
                      <a:pt x="75" y="1"/>
                      <a:pt x="86" y="4"/>
                    </a:cubicBezTo>
                    <a:lnTo>
                      <a:pt x="86" y="4"/>
                    </a:lnTo>
                    <a:close/>
                    <a:moveTo>
                      <a:pt x="78" y="39"/>
                    </a:moveTo>
                    <a:cubicBezTo>
                      <a:pt x="72" y="37"/>
                      <a:pt x="67" y="37"/>
                      <a:pt x="62" y="36"/>
                    </a:cubicBezTo>
                    <a:cubicBezTo>
                      <a:pt x="57" y="36"/>
                      <a:pt x="52" y="36"/>
                      <a:pt x="48" y="38"/>
                    </a:cubicBezTo>
                    <a:cubicBezTo>
                      <a:pt x="43" y="39"/>
                      <a:pt x="40" y="41"/>
                      <a:pt x="37" y="44"/>
                    </a:cubicBezTo>
                    <a:cubicBezTo>
                      <a:pt x="34" y="48"/>
                      <a:pt x="32" y="52"/>
                      <a:pt x="30" y="58"/>
                    </a:cubicBezTo>
                    <a:cubicBezTo>
                      <a:pt x="29" y="63"/>
                      <a:pt x="29" y="67"/>
                      <a:pt x="30" y="71"/>
                    </a:cubicBezTo>
                    <a:cubicBezTo>
                      <a:pt x="31" y="76"/>
                      <a:pt x="32" y="79"/>
                      <a:pt x="35" y="83"/>
                    </a:cubicBezTo>
                    <a:cubicBezTo>
                      <a:pt x="38" y="86"/>
                      <a:pt x="42" y="89"/>
                      <a:pt x="47" y="91"/>
                    </a:cubicBezTo>
                    <a:cubicBezTo>
                      <a:pt x="51" y="94"/>
                      <a:pt x="57" y="96"/>
                      <a:pt x="63" y="97"/>
                    </a:cubicBezTo>
                    <a:cubicBezTo>
                      <a:pt x="69" y="99"/>
                      <a:pt x="75" y="100"/>
                      <a:pt x="80" y="100"/>
                    </a:cubicBezTo>
                    <a:cubicBezTo>
                      <a:pt x="85" y="100"/>
                      <a:pt x="90" y="100"/>
                      <a:pt x="94" y="99"/>
                    </a:cubicBezTo>
                    <a:cubicBezTo>
                      <a:pt x="98" y="97"/>
                      <a:pt x="102" y="95"/>
                      <a:pt x="105" y="92"/>
                    </a:cubicBezTo>
                    <a:cubicBezTo>
                      <a:pt x="108" y="89"/>
                      <a:pt x="110" y="84"/>
                      <a:pt x="111" y="79"/>
                    </a:cubicBezTo>
                    <a:cubicBezTo>
                      <a:pt x="112" y="74"/>
                      <a:pt x="113" y="69"/>
                      <a:pt x="112" y="65"/>
                    </a:cubicBezTo>
                    <a:cubicBezTo>
                      <a:pt x="111" y="61"/>
                      <a:pt x="109" y="57"/>
                      <a:pt x="106" y="54"/>
                    </a:cubicBezTo>
                    <a:cubicBezTo>
                      <a:pt x="103" y="50"/>
                      <a:pt x="99" y="47"/>
                      <a:pt x="95" y="45"/>
                    </a:cubicBezTo>
                    <a:cubicBezTo>
                      <a:pt x="90" y="43"/>
                      <a:pt x="85" y="41"/>
                      <a:pt x="78" y="39"/>
                    </a:cubicBezTo>
                    <a:lnTo>
                      <a:pt x="78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5" name="Freeform 397"/>
              <p:cNvSpPr>
                <a:spLocks/>
              </p:cNvSpPr>
              <p:nvPr/>
            </p:nvSpPr>
            <p:spPr bwMode="auto">
              <a:xfrm rot="20864417">
                <a:off x="6671969" y="4588381"/>
                <a:ext cx="115069" cy="82628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41" y="4"/>
                  </a:cxn>
                  <a:cxn ang="0">
                    <a:pos x="46" y="6"/>
                  </a:cxn>
                  <a:cxn ang="0">
                    <a:pos x="48" y="8"/>
                  </a:cxn>
                  <a:cxn ang="0">
                    <a:pos x="48" y="11"/>
                  </a:cxn>
                  <a:cxn ang="0">
                    <a:pos x="47" y="13"/>
                  </a:cxn>
                  <a:cxn ang="0">
                    <a:pos x="45" y="16"/>
                  </a:cxn>
                  <a:cxn ang="0">
                    <a:pos x="43" y="19"/>
                  </a:cxn>
                  <a:cxn ang="0">
                    <a:pos x="42" y="23"/>
                  </a:cxn>
                  <a:cxn ang="0">
                    <a:pos x="42" y="29"/>
                  </a:cxn>
                  <a:cxn ang="0">
                    <a:pos x="44" y="36"/>
                  </a:cxn>
                  <a:cxn ang="0">
                    <a:pos x="48" y="44"/>
                  </a:cxn>
                  <a:cxn ang="0">
                    <a:pos x="57" y="54"/>
                  </a:cxn>
                  <a:cxn ang="0">
                    <a:pos x="131" y="72"/>
                  </a:cxn>
                  <a:cxn ang="0">
                    <a:pos x="133" y="74"/>
                  </a:cxn>
                  <a:cxn ang="0">
                    <a:pos x="134" y="77"/>
                  </a:cxn>
                  <a:cxn ang="0">
                    <a:pos x="134" y="82"/>
                  </a:cxn>
                  <a:cxn ang="0">
                    <a:pos x="132" y="91"/>
                  </a:cxn>
                  <a:cxn ang="0">
                    <a:pos x="129" y="99"/>
                  </a:cxn>
                  <a:cxn ang="0">
                    <a:pos x="127" y="103"/>
                  </a:cxn>
                  <a:cxn ang="0">
                    <a:pos x="125" y="106"/>
                  </a:cxn>
                  <a:cxn ang="0">
                    <a:pos x="122" y="106"/>
                  </a:cxn>
                  <a:cxn ang="0">
                    <a:pos x="3" y="76"/>
                  </a:cxn>
                  <a:cxn ang="0">
                    <a:pos x="1" y="75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0"/>
                  </a:cxn>
                  <a:cxn ang="0">
                    <a:pos x="4" y="53"/>
                  </a:cxn>
                  <a:cxn ang="0">
                    <a:pos x="6" y="49"/>
                  </a:cxn>
                  <a:cxn ang="0">
                    <a:pos x="8" y="47"/>
                  </a:cxn>
                  <a:cxn ang="0">
                    <a:pos x="10" y="47"/>
                  </a:cxn>
                  <a:cxn ang="0">
                    <a:pos x="25" y="51"/>
                  </a:cxn>
                  <a:cxn ang="0">
                    <a:pos x="16" y="39"/>
                  </a:cxn>
                  <a:cxn ang="0">
                    <a:pos x="12" y="30"/>
                  </a:cxn>
                  <a:cxn ang="0">
                    <a:pos x="10" y="21"/>
                  </a:cxn>
                  <a:cxn ang="0">
                    <a:pos x="11" y="13"/>
                  </a:cxn>
                  <a:cxn ang="0">
                    <a:pos x="12" y="10"/>
                  </a:cxn>
                  <a:cxn ang="0">
                    <a:pos x="14" y="6"/>
                  </a:cxn>
                  <a:cxn ang="0">
                    <a:pos x="16" y="2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4" y="2"/>
                  </a:cxn>
                  <a:cxn ang="0">
                    <a:pos x="34" y="2"/>
                  </a:cxn>
                </a:cxnLst>
                <a:rect l="0" t="0" r="r" b="b"/>
                <a:pathLst>
                  <a:path w="134" h="106">
                    <a:moveTo>
                      <a:pt x="34" y="2"/>
                    </a:moveTo>
                    <a:cubicBezTo>
                      <a:pt x="37" y="3"/>
                      <a:pt x="39" y="4"/>
                      <a:pt x="41" y="4"/>
                    </a:cubicBezTo>
                    <a:cubicBezTo>
                      <a:pt x="43" y="5"/>
                      <a:pt x="45" y="6"/>
                      <a:pt x="46" y="6"/>
                    </a:cubicBezTo>
                    <a:cubicBezTo>
                      <a:pt x="47" y="7"/>
                      <a:pt x="48" y="8"/>
                      <a:pt x="48" y="8"/>
                    </a:cubicBezTo>
                    <a:cubicBezTo>
                      <a:pt x="48" y="9"/>
                      <a:pt x="48" y="10"/>
                      <a:pt x="48" y="11"/>
                    </a:cubicBezTo>
                    <a:cubicBezTo>
                      <a:pt x="48" y="11"/>
                      <a:pt x="48" y="12"/>
                      <a:pt x="47" y="13"/>
                    </a:cubicBezTo>
                    <a:cubicBezTo>
                      <a:pt x="47" y="14"/>
                      <a:pt x="46" y="15"/>
                      <a:pt x="45" y="16"/>
                    </a:cubicBezTo>
                    <a:cubicBezTo>
                      <a:pt x="45" y="17"/>
                      <a:pt x="44" y="18"/>
                      <a:pt x="43" y="19"/>
                    </a:cubicBezTo>
                    <a:cubicBezTo>
                      <a:pt x="43" y="20"/>
                      <a:pt x="42" y="22"/>
                      <a:pt x="42" y="23"/>
                    </a:cubicBezTo>
                    <a:cubicBezTo>
                      <a:pt x="41" y="25"/>
                      <a:pt x="41" y="27"/>
                      <a:pt x="42" y="29"/>
                    </a:cubicBezTo>
                    <a:cubicBezTo>
                      <a:pt x="42" y="31"/>
                      <a:pt x="43" y="34"/>
                      <a:pt x="44" y="36"/>
                    </a:cubicBezTo>
                    <a:cubicBezTo>
                      <a:pt x="45" y="38"/>
                      <a:pt x="46" y="41"/>
                      <a:pt x="48" y="44"/>
                    </a:cubicBezTo>
                    <a:cubicBezTo>
                      <a:pt x="51" y="47"/>
                      <a:pt x="53" y="50"/>
                      <a:pt x="57" y="54"/>
                    </a:cubicBezTo>
                    <a:lnTo>
                      <a:pt x="131" y="72"/>
                    </a:lnTo>
                    <a:cubicBezTo>
                      <a:pt x="132" y="73"/>
                      <a:pt x="132" y="73"/>
                      <a:pt x="133" y="74"/>
                    </a:cubicBezTo>
                    <a:cubicBezTo>
                      <a:pt x="133" y="74"/>
                      <a:pt x="134" y="75"/>
                      <a:pt x="134" y="77"/>
                    </a:cubicBezTo>
                    <a:cubicBezTo>
                      <a:pt x="134" y="78"/>
                      <a:pt x="134" y="80"/>
                      <a:pt x="134" y="82"/>
                    </a:cubicBezTo>
                    <a:cubicBezTo>
                      <a:pt x="133" y="84"/>
                      <a:pt x="133" y="87"/>
                      <a:pt x="132" y="91"/>
                    </a:cubicBezTo>
                    <a:cubicBezTo>
                      <a:pt x="131" y="94"/>
                      <a:pt x="130" y="96"/>
                      <a:pt x="129" y="99"/>
                    </a:cubicBezTo>
                    <a:cubicBezTo>
                      <a:pt x="129" y="101"/>
                      <a:pt x="128" y="102"/>
                      <a:pt x="127" y="103"/>
                    </a:cubicBezTo>
                    <a:cubicBezTo>
                      <a:pt x="126" y="105"/>
                      <a:pt x="126" y="105"/>
                      <a:pt x="125" y="106"/>
                    </a:cubicBezTo>
                    <a:cubicBezTo>
                      <a:pt x="124" y="106"/>
                      <a:pt x="123" y="106"/>
                      <a:pt x="122" y="106"/>
                    </a:cubicBezTo>
                    <a:lnTo>
                      <a:pt x="3" y="76"/>
                    </a:lnTo>
                    <a:cubicBezTo>
                      <a:pt x="2" y="76"/>
                      <a:pt x="2" y="75"/>
                      <a:pt x="1" y="75"/>
                    </a:cubicBezTo>
                    <a:cubicBezTo>
                      <a:pt x="0" y="74"/>
                      <a:pt x="0" y="73"/>
                      <a:pt x="0" y="72"/>
                    </a:cubicBezTo>
                    <a:cubicBezTo>
                      <a:pt x="0" y="70"/>
                      <a:pt x="0" y="69"/>
                      <a:pt x="0" y="67"/>
                    </a:cubicBezTo>
                    <a:cubicBezTo>
                      <a:pt x="0" y="65"/>
                      <a:pt x="1" y="63"/>
                      <a:pt x="1" y="60"/>
                    </a:cubicBezTo>
                    <a:cubicBezTo>
                      <a:pt x="2" y="57"/>
                      <a:pt x="3" y="55"/>
                      <a:pt x="4" y="53"/>
                    </a:cubicBezTo>
                    <a:cubicBezTo>
                      <a:pt x="4" y="51"/>
                      <a:pt x="5" y="50"/>
                      <a:pt x="6" y="49"/>
                    </a:cubicBezTo>
                    <a:cubicBezTo>
                      <a:pt x="6" y="48"/>
                      <a:pt x="7" y="47"/>
                      <a:pt x="8" y="47"/>
                    </a:cubicBezTo>
                    <a:cubicBezTo>
                      <a:pt x="9" y="47"/>
                      <a:pt x="9" y="47"/>
                      <a:pt x="10" y="47"/>
                    </a:cubicBezTo>
                    <a:lnTo>
                      <a:pt x="25" y="51"/>
                    </a:lnTo>
                    <a:cubicBezTo>
                      <a:pt x="22" y="47"/>
                      <a:pt x="19" y="43"/>
                      <a:pt x="16" y="39"/>
                    </a:cubicBezTo>
                    <a:cubicBezTo>
                      <a:pt x="14" y="36"/>
                      <a:pt x="13" y="33"/>
                      <a:pt x="12" y="30"/>
                    </a:cubicBezTo>
                    <a:cubicBezTo>
                      <a:pt x="10" y="27"/>
                      <a:pt x="10" y="24"/>
                      <a:pt x="10" y="21"/>
                    </a:cubicBezTo>
                    <a:cubicBezTo>
                      <a:pt x="10" y="19"/>
                      <a:pt x="10" y="16"/>
                      <a:pt x="11" y="13"/>
                    </a:cubicBezTo>
                    <a:cubicBezTo>
                      <a:pt x="11" y="12"/>
                      <a:pt x="11" y="11"/>
                      <a:pt x="12" y="10"/>
                    </a:cubicBezTo>
                    <a:cubicBezTo>
                      <a:pt x="12" y="8"/>
                      <a:pt x="13" y="7"/>
                      <a:pt x="14" y="6"/>
                    </a:cubicBezTo>
                    <a:cubicBezTo>
                      <a:pt x="14" y="4"/>
                      <a:pt x="15" y="3"/>
                      <a:pt x="16" y="2"/>
                    </a:cubicBezTo>
                    <a:cubicBezTo>
                      <a:pt x="16" y="1"/>
                      <a:pt x="17" y="1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3" y="0"/>
                      <a:pt x="24" y="0"/>
                      <a:pt x="26" y="0"/>
                    </a:cubicBezTo>
                    <a:cubicBezTo>
                      <a:pt x="28" y="1"/>
                      <a:pt x="30" y="1"/>
                      <a:pt x="34" y="2"/>
                    </a:cubicBez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6" name="Freeform 398"/>
              <p:cNvSpPr>
                <a:spLocks noEditPoints="1"/>
              </p:cNvSpPr>
              <p:nvPr/>
            </p:nvSpPr>
            <p:spPr bwMode="auto">
              <a:xfrm rot="20864417">
                <a:off x="6639634" y="4459203"/>
                <a:ext cx="163013" cy="128532"/>
              </a:xfrm>
              <a:custGeom>
                <a:avLst/>
                <a:gdLst/>
                <a:ahLst/>
                <a:cxnLst>
                  <a:cxn ang="0">
                    <a:pos x="188" y="45"/>
                  </a:cxn>
                  <a:cxn ang="0">
                    <a:pos x="190" y="46"/>
                  </a:cxn>
                  <a:cxn ang="0">
                    <a:pos x="191" y="49"/>
                  </a:cxn>
                  <a:cxn ang="0">
                    <a:pos x="191" y="53"/>
                  </a:cxn>
                  <a:cxn ang="0">
                    <a:pos x="189" y="60"/>
                  </a:cxn>
                  <a:cxn ang="0">
                    <a:pos x="187" y="67"/>
                  </a:cxn>
                  <a:cxn ang="0">
                    <a:pos x="185" y="71"/>
                  </a:cxn>
                  <a:cxn ang="0">
                    <a:pos x="183" y="73"/>
                  </a:cxn>
                  <a:cxn ang="0">
                    <a:pos x="180" y="73"/>
                  </a:cxn>
                  <a:cxn ang="0">
                    <a:pos x="167" y="70"/>
                  </a:cxn>
                  <a:cxn ang="0">
                    <a:pos x="178" y="93"/>
                  </a:cxn>
                  <a:cxn ang="0">
                    <a:pos x="177" y="117"/>
                  </a:cxn>
                  <a:cxn ang="0">
                    <a:pos x="166" y="138"/>
                  </a:cxn>
                  <a:cxn ang="0">
                    <a:pos x="148" y="150"/>
                  </a:cxn>
                  <a:cxn ang="0">
                    <a:pos x="125" y="154"/>
                  </a:cxn>
                  <a:cxn ang="0">
                    <a:pos x="99" y="150"/>
                  </a:cxn>
                  <a:cxn ang="0">
                    <a:pos x="71" y="139"/>
                  </a:cxn>
                  <a:cxn ang="0">
                    <a:pos x="52" y="124"/>
                  </a:cxn>
                  <a:cxn ang="0">
                    <a:pos x="43" y="104"/>
                  </a:cxn>
                  <a:cxn ang="0">
                    <a:pos x="44" y="80"/>
                  </a:cxn>
                  <a:cxn ang="0">
                    <a:pos x="52" y="63"/>
                  </a:cxn>
                  <a:cxn ang="0">
                    <a:pos x="68" y="50"/>
                  </a:cxn>
                  <a:cxn ang="0">
                    <a:pos x="4" y="34"/>
                  </a:cxn>
                  <a:cxn ang="0">
                    <a:pos x="2" y="32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2" y="16"/>
                  </a:cxn>
                  <a:cxn ang="0">
                    <a:pos x="5" y="8"/>
                  </a:cxn>
                  <a:cxn ang="0">
                    <a:pos x="7" y="3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88" y="45"/>
                  </a:cxn>
                  <a:cxn ang="0">
                    <a:pos x="99" y="58"/>
                  </a:cxn>
                  <a:cxn ang="0">
                    <a:pos x="82" y="68"/>
                  </a:cxn>
                  <a:cxn ang="0">
                    <a:pos x="74" y="81"/>
                  </a:cxn>
                  <a:cxn ang="0">
                    <a:pos x="74" y="93"/>
                  </a:cxn>
                  <a:cxn ang="0">
                    <a:pos x="81" y="103"/>
                  </a:cxn>
                  <a:cxn ang="0">
                    <a:pos x="92" y="110"/>
                  </a:cxn>
                  <a:cxn ang="0">
                    <a:pos x="106" y="115"/>
                  </a:cxn>
                  <a:cxn ang="0">
                    <a:pos x="120" y="118"/>
                  </a:cxn>
                  <a:cxn ang="0">
                    <a:pos x="134" y="117"/>
                  </a:cxn>
                  <a:cxn ang="0">
                    <a:pos x="145" y="112"/>
                  </a:cxn>
                  <a:cxn ang="0">
                    <a:pos x="151" y="101"/>
                  </a:cxn>
                  <a:cxn ang="0">
                    <a:pos x="152" y="94"/>
                  </a:cxn>
                  <a:cxn ang="0">
                    <a:pos x="150" y="87"/>
                  </a:cxn>
                  <a:cxn ang="0">
                    <a:pos x="146" y="78"/>
                  </a:cxn>
                  <a:cxn ang="0">
                    <a:pos x="139" y="68"/>
                  </a:cxn>
                  <a:cxn ang="0">
                    <a:pos x="99" y="58"/>
                  </a:cxn>
                </a:cxnLst>
                <a:rect l="0" t="0" r="r" b="b"/>
                <a:pathLst>
                  <a:path w="191" h="154">
                    <a:moveTo>
                      <a:pt x="188" y="45"/>
                    </a:moveTo>
                    <a:cubicBezTo>
                      <a:pt x="189" y="45"/>
                      <a:pt x="189" y="45"/>
                      <a:pt x="190" y="46"/>
                    </a:cubicBezTo>
                    <a:cubicBezTo>
                      <a:pt x="190" y="47"/>
                      <a:pt x="191" y="48"/>
                      <a:pt x="191" y="49"/>
                    </a:cubicBezTo>
                    <a:cubicBezTo>
                      <a:pt x="191" y="50"/>
                      <a:pt x="191" y="51"/>
                      <a:pt x="191" y="53"/>
                    </a:cubicBezTo>
                    <a:cubicBezTo>
                      <a:pt x="190" y="55"/>
                      <a:pt x="190" y="57"/>
                      <a:pt x="189" y="60"/>
                    </a:cubicBezTo>
                    <a:cubicBezTo>
                      <a:pt x="189" y="63"/>
                      <a:pt x="188" y="65"/>
                      <a:pt x="187" y="67"/>
                    </a:cubicBezTo>
                    <a:cubicBezTo>
                      <a:pt x="187" y="69"/>
                      <a:pt x="186" y="70"/>
                      <a:pt x="185" y="71"/>
                    </a:cubicBezTo>
                    <a:cubicBezTo>
                      <a:pt x="185" y="72"/>
                      <a:pt x="184" y="73"/>
                      <a:pt x="183" y="73"/>
                    </a:cubicBezTo>
                    <a:cubicBezTo>
                      <a:pt x="182" y="73"/>
                      <a:pt x="181" y="73"/>
                      <a:pt x="180" y="73"/>
                    </a:cubicBezTo>
                    <a:lnTo>
                      <a:pt x="167" y="70"/>
                    </a:lnTo>
                    <a:cubicBezTo>
                      <a:pt x="172" y="78"/>
                      <a:pt x="176" y="85"/>
                      <a:pt x="178" y="93"/>
                    </a:cubicBezTo>
                    <a:cubicBezTo>
                      <a:pt x="180" y="101"/>
                      <a:pt x="179" y="109"/>
                      <a:pt x="177" y="117"/>
                    </a:cubicBezTo>
                    <a:cubicBezTo>
                      <a:pt x="175" y="126"/>
                      <a:pt x="171" y="133"/>
                      <a:pt x="166" y="138"/>
                    </a:cubicBezTo>
                    <a:cubicBezTo>
                      <a:pt x="161" y="144"/>
                      <a:pt x="155" y="148"/>
                      <a:pt x="148" y="150"/>
                    </a:cubicBezTo>
                    <a:cubicBezTo>
                      <a:pt x="141" y="153"/>
                      <a:pt x="133" y="154"/>
                      <a:pt x="125" y="154"/>
                    </a:cubicBezTo>
                    <a:cubicBezTo>
                      <a:pt x="117" y="153"/>
                      <a:pt x="108" y="152"/>
                      <a:pt x="99" y="150"/>
                    </a:cubicBezTo>
                    <a:cubicBezTo>
                      <a:pt x="89" y="147"/>
                      <a:pt x="79" y="144"/>
                      <a:pt x="71" y="139"/>
                    </a:cubicBezTo>
                    <a:cubicBezTo>
                      <a:pt x="64" y="135"/>
                      <a:pt x="57" y="130"/>
                      <a:pt x="52" y="124"/>
                    </a:cubicBezTo>
                    <a:cubicBezTo>
                      <a:pt x="48" y="118"/>
                      <a:pt x="44" y="111"/>
                      <a:pt x="43" y="104"/>
                    </a:cubicBezTo>
                    <a:cubicBezTo>
                      <a:pt x="41" y="97"/>
                      <a:pt x="41" y="89"/>
                      <a:pt x="44" y="80"/>
                    </a:cubicBezTo>
                    <a:cubicBezTo>
                      <a:pt x="45" y="74"/>
                      <a:pt x="48" y="68"/>
                      <a:pt x="52" y="63"/>
                    </a:cubicBezTo>
                    <a:cubicBezTo>
                      <a:pt x="56" y="58"/>
                      <a:pt x="62" y="54"/>
                      <a:pt x="68" y="50"/>
                    </a:cubicBezTo>
                    <a:lnTo>
                      <a:pt x="4" y="34"/>
                    </a:lnTo>
                    <a:cubicBezTo>
                      <a:pt x="3" y="33"/>
                      <a:pt x="2" y="33"/>
                      <a:pt x="2" y="32"/>
                    </a:cubicBezTo>
                    <a:cubicBezTo>
                      <a:pt x="1" y="32"/>
                      <a:pt x="1" y="31"/>
                      <a:pt x="0" y="29"/>
                    </a:cubicBezTo>
                    <a:cubicBezTo>
                      <a:pt x="0" y="28"/>
                      <a:pt x="0" y="26"/>
                      <a:pt x="1" y="24"/>
                    </a:cubicBezTo>
                    <a:cubicBezTo>
                      <a:pt x="1" y="22"/>
                      <a:pt x="1" y="19"/>
                      <a:pt x="2" y="16"/>
                    </a:cubicBezTo>
                    <a:cubicBezTo>
                      <a:pt x="3" y="12"/>
                      <a:pt x="4" y="10"/>
                      <a:pt x="5" y="8"/>
                    </a:cubicBezTo>
                    <a:cubicBezTo>
                      <a:pt x="6" y="5"/>
                      <a:pt x="6" y="4"/>
                      <a:pt x="7" y="3"/>
                    </a:cubicBezTo>
                    <a:cubicBezTo>
                      <a:pt x="8" y="2"/>
                      <a:pt x="9" y="1"/>
                      <a:pt x="10" y="1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88" y="45"/>
                    </a:lnTo>
                    <a:close/>
                    <a:moveTo>
                      <a:pt x="99" y="58"/>
                    </a:moveTo>
                    <a:cubicBezTo>
                      <a:pt x="92" y="61"/>
                      <a:pt x="86" y="65"/>
                      <a:pt x="82" y="68"/>
                    </a:cubicBezTo>
                    <a:cubicBezTo>
                      <a:pt x="78" y="72"/>
                      <a:pt x="75" y="76"/>
                      <a:pt x="74" y="81"/>
                    </a:cubicBezTo>
                    <a:cubicBezTo>
                      <a:pt x="73" y="85"/>
                      <a:pt x="73" y="89"/>
                      <a:pt x="74" y="93"/>
                    </a:cubicBezTo>
                    <a:cubicBezTo>
                      <a:pt x="76" y="97"/>
                      <a:pt x="78" y="100"/>
                      <a:pt x="81" y="103"/>
                    </a:cubicBezTo>
                    <a:cubicBezTo>
                      <a:pt x="84" y="106"/>
                      <a:pt x="88" y="108"/>
                      <a:pt x="92" y="110"/>
                    </a:cubicBezTo>
                    <a:cubicBezTo>
                      <a:pt x="96" y="112"/>
                      <a:pt x="101" y="114"/>
                      <a:pt x="106" y="115"/>
                    </a:cubicBezTo>
                    <a:cubicBezTo>
                      <a:pt x="111" y="116"/>
                      <a:pt x="116" y="117"/>
                      <a:pt x="120" y="118"/>
                    </a:cubicBezTo>
                    <a:cubicBezTo>
                      <a:pt x="125" y="118"/>
                      <a:pt x="130" y="118"/>
                      <a:pt x="134" y="117"/>
                    </a:cubicBezTo>
                    <a:cubicBezTo>
                      <a:pt x="138" y="116"/>
                      <a:pt x="142" y="114"/>
                      <a:pt x="145" y="112"/>
                    </a:cubicBezTo>
                    <a:cubicBezTo>
                      <a:pt x="148" y="109"/>
                      <a:pt x="150" y="106"/>
                      <a:pt x="151" y="101"/>
                    </a:cubicBezTo>
                    <a:cubicBezTo>
                      <a:pt x="152" y="99"/>
                      <a:pt x="152" y="97"/>
                      <a:pt x="152" y="94"/>
                    </a:cubicBezTo>
                    <a:cubicBezTo>
                      <a:pt x="152" y="92"/>
                      <a:pt x="151" y="89"/>
                      <a:pt x="150" y="87"/>
                    </a:cubicBezTo>
                    <a:cubicBezTo>
                      <a:pt x="149" y="84"/>
                      <a:pt x="148" y="81"/>
                      <a:pt x="146" y="78"/>
                    </a:cubicBezTo>
                    <a:cubicBezTo>
                      <a:pt x="144" y="75"/>
                      <a:pt x="142" y="72"/>
                      <a:pt x="139" y="68"/>
                    </a:cubicBezTo>
                    <a:lnTo>
                      <a:pt x="9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7" name="Freeform 399"/>
              <p:cNvSpPr>
                <a:spLocks noEditPoints="1"/>
              </p:cNvSpPr>
              <p:nvPr/>
            </p:nvSpPr>
            <p:spPr bwMode="auto">
              <a:xfrm rot="20864417">
                <a:off x="6681293" y="4350649"/>
                <a:ext cx="124658" cy="100989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9" y="10"/>
                  </a:cxn>
                  <a:cxn ang="0">
                    <a:pos x="90" y="18"/>
                  </a:cxn>
                  <a:cxn ang="0">
                    <a:pos x="72" y="91"/>
                  </a:cxn>
                  <a:cxn ang="0">
                    <a:pos x="86" y="92"/>
                  </a:cxn>
                  <a:cxn ang="0">
                    <a:pos x="98" y="89"/>
                  </a:cxn>
                  <a:cxn ang="0">
                    <a:pos x="107" y="81"/>
                  </a:cxn>
                  <a:cxn ang="0">
                    <a:pos x="114" y="66"/>
                  </a:cxn>
                  <a:cxn ang="0">
                    <a:pos x="116" y="51"/>
                  </a:cxn>
                  <a:cxn ang="0">
                    <a:pos x="116" y="38"/>
                  </a:cxn>
                  <a:cxn ang="0">
                    <a:pos x="116" y="30"/>
                  </a:cxn>
                  <a:cxn ang="0">
                    <a:pos x="116" y="24"/>
                  </a:cxn>
                  <a:cxn ang="0">
                    <a:pos x="117" y="22"/>
                  </a:cxn>
                  <a:cxn ang="0">
                    <a:pos x="119" y="21"/>
                  </a:cxn>
                  <a:cxn ang="0">
                    <a:pos x="122" y="21"/>
                  </a:cxn>
                  <a:cxn ang="0">
                    <a:pos x="128" y="23"/>
                  </a:cxn>
                  <a:cxn ang="0">
                    <a:pos x="133" y="24"/>
                  </a:cxn>
                  <a:cxn ang="0">
                    <a:pos x="136" y="25"/>
                  </a:cxn>
                  <a:cxn ang="0">
                    <a:pos x="138" y="27"/>
                  </a:cxn>
                  <a:cxn ang="0">
                    <a:pos x="140" y="29"/>
                  </a:cxn>
                  <a:cxn ang="0">
                    <a:pos x="141" y="34"/>
                  </a:cxn>
                  <a:cxn ang="0">
                    <a:pos x="142" y="45"/>
                  </a:cxn>
                  <a:cxn ang="0">
                    <a:pos x="141" y="59"/>
                  </a:cxn>
                  <a:cxn ang="0">
                    <a:pos x="138" y="76"/>
                  </a:cxn>
                  <a:cxn ang="0">
                    <a:pos x="127" y="103"/>
                  </a:cxn>
                  <a:cxn ang="0">
                    <a:pos x="110" y="120"/>
                  </a:cxn>
                  <a:cxn ang="0">
                    <a:pos x="86" y="126"/>
                  </a:cxn>
                  <a:cxn ang="0">
                    <a:pos x="56" y="123"/>
                  </a:cxn>
                  <a:cxn ang="0">
                    <a:pos x="29" y="112"/>
                  </a:cxn>
                  <a:cxn ang="0">
                    <a:pos x="10" y="94"/>
                  </a:cxn>
                  <a:cxn ang="0">
                    <a:pos x="1" y="71"/>
                  </a:cxn>
                  <a:cxn ang="0">
                    <a:pos x="3" y="45"/>
                  </a:cxn>
                  <a:cxn ang="0">
                    <a:pos x="14" y="20"/>
                  </a:cxn>
                  <a:cxn ang="0">
                    <a:pos x="31" y="6"/>
                  </a:cxn>
                  <a:cxn ang="0">
                    <a:pos x="52" y="1"/>
                  </a:cxn>
                  <a:cxn ang="0">
                    <a:pos x="76" y="3"/>
                  </a:cxn>
                  <a:cxn ang="0">
                    <a:pos x="81" y="5"/>
                  </a:cxn>
                  <a:cxn ang="0">
                    <a:pos x="63" y="35"/>
                  </a:cxn>
                  <a:cxn ang="0">
                    <a:pos x="39" y="35"/>
                  </a:cxn>
                  <a:cxn ang="0">
                    <a:pos x="27" y="52"/>
                  </a:cxn>
                  <a:cxn ang="0">
                    <a:pos x="26" y="63"/>
                  </a:cxn>
                  <a:cxn ang="0">
                    <a:pos x="31" y="73"/>
                  </a:cxn>
                  <a:cxn ang="0">
                    <a:pos x="39" y="80"/>
                  </a:cxn>
                  <a:cxn ang="0">
                    <a:pos x="50" y="85"/>
                  </a:cxn>
                  <a:cxn ang="0">
                    <a:pos x="63" y="35"/>
                  </a:cxn>
                </a:cxnLst>
                <a:rect l="0" t="0" r="r" b="b"/>
                <a:pathLst>
                  <a:path w="142" h="127">
                    <a:moveTo>
                      <a:pt x="81" y="5"/>
                    </a:moveTo>
                    <a:cubicBezTo>
                      <a:pt x="85" y="6"/>
                      <a:pt x="88" y="7"/>
                      <a:pt x="89" y="10"/>
                    </a:cubicBezTo>
                    <a:cubicBezTo>
                      <a:pt x="91" y="12"/>
                      <a:pt x="91" y="15"/>
                      <a:pt x="90" y="18"/>
                    </a:cubicBezTo>
                    <a:lnTo>
                      <a:pt x="72" y="91"/>
                    </a:lnTo>
                    <a:cubicBezTo>
                      <a:pt x="77" y="92"/>
                      <a:pt x="82" y="92"/>
                      <a:pt x="86" y="92"/>
                    </a:cubicBezTo>
                    <a:cubicBezTo>
                      <a:pt x="91" y="92"/>
                      <a:pt x="95" y="91"/>
                      <a:pt x="98" y="89"/>
                    </a:cubicBezTo>
                    <a:cubicBezTo>
                      <a:pt x="102" y="87"/>
                      <a:pt x="105" y="85"/>
                      <a:pt x="107" y="81"/>
                    </a:cubicBezTo>
                    <a:cubicBezTo>
                      <a:pt x="110" y="77"/>
                      <a:pt x="112" y="72"/>
                      <a:pt x="114" y="66"/>
                    </a:cubicBezTo>
                    <a:cubicBezTo>
                      <a:pt x="115" y="61"/>
                      <a:pt x="116" y="55"/>
                      <a:pt x="116" y="51"/>
                    </a:cubicBezTo>
                    <a:cubicBezTo>
                      <a:pt x="116" y="46"/>
                      <a:pt x="117" y="42"/>
                      <a:pt x="116" y="38"/>
                    </a:cubicBezTo>
                    <a:cubicBezTo>
                      <a:pt x="116" y="35"/>
                      <a:pt x="116" y="32"/>
                      <a:pt x="116" y="30"/>
                    </a:cubicBezTo>
                    <a:cubicBezTo>
                      <a:pt x="115" y="27"/>
                      <a:pt x="115" y="25"/>
                      <a:pt x="116" y="24"/>
                    </a:cubicBezTo>
                    <a:cubicBezTo>
                      <a:pt x="116" y="23"/>
                      <a:pt x="116" y="23"/>
                      <a:pt x="117" y="22"/>
                    </a:cubicBezTo>
                    <a:cubicBezTo>
                      <a:pt x="117" y="22"/>
                      <a:pt x="118" y="21"/>
                      <a:pt x="119" y="21"/>
                    </a:cubicBezTo>
                    <a:cubicBezTo>
                      <a:pt x="119" y="21"/>
                      <a:pt x="121" y="21"/>
                      <a:pt x="122" y="21"/>
                    </a:cubicBezTo>
                    <a:cubicBezTo>
                      <a:pt x="124" y="22"/>
                      <a:pt x="126" y="22"/>
                      <a:pt x="128" y="23"/>
                    </a:cubicBezTo>
                    <a:cubicBezTo>
                      <a:pt x="130" y="23"/>
                      <a:pt x="131" y="24"/>
                      <a:pt x="133" y="24"/>
                    </a:cubicBezTo>
                    <a:cubicBezTo>
                      <a:pt x="134" y="24"/>
                      <a:pt x="135" y="25"/>
                      <a:pt x="136" y="25"/>
                    </a:cubicBezTo>
                    <a:cubicBezTo>
                      <a:pt x="137" y="26"/>
                      <a:pt x="138" y="26"/>
                      <a:pt x="138" y="27"/>
                    </a:cubicBezTo>
                    <a:cubicBezTo>
                      <a:pt x="139" y="27"/>
                      <a:pt x="140" y="28"/>
                      <a:pt x="140" y="29"/>
                    </a:cubicBezTo>
                    <a:cubicBezTo>
                      <a:pt x="141" y="29"/>
                      <a:pt x="141" y="31"/>
                      <a:pt x="141" y="34"/>
                    </a:cubicBezTo>
                    <a:cubicBezTo>
                      <a:pt x="142" y="37"/>
                      <a:pt x="142" y="40"/>
                      <a:pt x="142" y="45"/>
                    </a:cubicBezTo>
                    <a:cubicBezTo>
                      <a:pt x="142" y="49"/>
                      <a:pt x="142" y="54"/>
                      <a:pt x="141" y="59"/>
                    </a:cubicBezTo>
                    <a:cubicBezTo>
                      <a:pt x="141" y="64"/>
                      <a:pt x="140" y="70"/>
                      <a:pt x="138" y="76"/>
                    </a:cubicBezTo>
                    <a:cubicBezTo>
                      <a:pt x="135" y="87"/>
                      <a:pt x="132" y="95"/>
                      <a:pt x="127" y="103"/>
                    </a:cubicBezTo>
                    <a:cubicBezTo>
                      <a:pt x="122" y="110"/>
                      <a:pt x="117" y="116"/>
                      <a:pt x="110" y="120"/>
                    </a:cubicBezTo>
                    <a:cubicBezTo>
                      <a:pt x="103" y="124"/>
                      <a:pt x="95" y="126"/>
                      <a:pt x="86" y="126"/>
                    </a:cubicBezTo>
                    <a:cubicBezTo>
                      <a:pt x="77" y="127"/>
                      <a:pt x="67" y="126"/>
                      <a:pt x="56" y="123"/>
                    </a:cubicBezTo>
                    <a:cubicBezTo>
                      <a:pt x="46" y="120"/>
                      <a:pt x="36" y="117"/>
                      <a:pt x="29" y="112"/>
                    </a:cubicBezTo>
                    <a:cubicBezTo>
                      <a:pt x="21" y="107"/>
                      <a:pt x="15" y="101"/>
                      <a:pt x="10" y="94"/>
                    </a:cubicBezTo>
                    <a:cubicBezTo>
                      <a:pt x="5" y="87"/>
                      <a:pt x="2" y="80"/>
                      <a:pt x="1" y="71"/>
                    </a:cubicBezTo>
                    <a:cubicBezTo>
                      <a:pt x="0" y="63"/>
                      <a:pt x="1" y="54"/>
                      <a:pt x="3" y="45"/>
                    </a:cubicBezTo>
                    <a:cubicBezTo>
                      <a:pt x="6" y="35"/>
                      <a:pt x="9" y="27"/>
                      <a:pt x="14" y="20"/>
                    </a:cubicBezTo>
                    <a:cubicBezTo>
                      <a:pt x="19" y="14"/>
                      <a:pt x="24" y="9"/>
                      <a:pt x="31" y="6"/>
                    </a:cubicBezTo>
                    <a:cubicBezTo>
                      <a:pt x="37" y="3"/>
                      <a:pt x="44" y="1"/>
                      <a:pt x="52" y="1"/>
                    </a:cubicBezTo>
                    <a:cubicBezTo>
                      <a:pt x="59" y="0"/>
                      <a:pt x="67" y="1"/>
                      <a:pt x="76" y="3"/>
                    </a:cubicBezTo>
                    <a:lnTo>
                      <a:pt x="81" y="5"/>
                    </a:lnTo>
                    <a:close/>
                    <a:moveTo>
                      <a:pt x="63" y="35"/>
                    </a:moveTo>
                    <a:cubicBezTo>
                      <a:pt x="54" y="32"/>
                      <a:pt x="46" y="32"/>
                      <a:pt x="39" y="35"/>
                    </a:cubicBezTo>
                    <a:cubicBezTo>
                      <a:pt x="33" y="38"/>
                      <a:pt x="29" y="43"/>
                      <a:pt x="27" y="52"/>
                    </a:cubicBezTo>
                    <a:cubicBezTo>
                      <a:pt x="25" y="56"/>
                      <a:pt x="25" y="60"/>
                      <a:pt x="26" y="63"/>
                    </a:cubicBezTo>
                    <a:cubicBezTo>
                      <a:pt x="27" y="67"/>
                      <a:pt x="28" y="70"/>
                      <a:pt x="31" y="73"/>
                    </a:cubicBezTo>
                    <a:cubicBezTo>
                      <a:pt x="33" y="76"/>
                      <a:pt x="36" y="78"/>
                      <a:pt x="39" y="80"/>
                    </a:cubicBezTo>
                    <a:cubicBezTo>
                      <a:pt x="42" y="82"/>
                      <a:pt x="46" y="84"/>
                      <a:pt x="50" y="85"/>
                    </a:cubicBezTo>
                    <a:lnTo>
                      <a:pt x="63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8" name="Freeform 400"/>
              <p:cNvSpPr>
                <a:spLocks/>
              </p:cNvSpPr>
              <p:nvPr/>
            </p:nvSpPr>
            <p:spPr bwMode="auto">
              <a:xfrm rot="20864417">
                <a:off x="6687095" y="4246977"/>
                <a:ext cx="115069" cy="91809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41" y="5"/>
                  </a:cxn>
                  <a:cxn ang="0">
                    <a:pos x="46" y="7"/>
                  </a:cxn>
                  <a:cxn ang="0">
                    <a:pos x="48" y="9"/>
                  </a:cxn>
                  <a:cxn ang="0">
                    <a:pos x="48" y="12"/>
                  </a:cxn>
                  <a:cxn ang="0">
                    <a:pos x="47" y="14"/>
                  </a:cxn>
                  <a:cxn ang="0">
                    <a:pos x="45" y="17"/>
                  </a:cxn>
                  <a:cxn ang="0">
                    <a:pos x="43" y="20"/>
                  </a:cxn>
                  <a:cxn ang="0">
                    <a:pos x="42" y="24"/>
                  </a:cxn>
                  <a:cxn ang="0">
                    <a:pos x="41" y="30"/>
                  </a:cxn>
                  <a:cxn ang="0">
                    <a:pos x="43" y="37"/>
                  </a:cxn>
                  <a:cxn ang="0">
                    <a:pos x="48" y="45"/>
                  </a:cxn>
                  <a:cxn ang="0">
                    <a:pos x="56" y="54"/>
                  </a:cxn>
                  <a:cxn ang="0">
                    <a:pos x="131" y="73"/>
                  </a:cxn>
                  <a:cxn ang="0">
                    <a:pos x="133" y="75"/>
                  </a:cxn>
                  <a:cxn ang="0">
                    <a:pos x="134" y="78"/>
                  </a:cxn>
                  <a:cxn ang="0">
                    <a:pos x="133" y="83"/>
                  </a:cxn>
                  <a:cxn ang="0">
                    <a:pos x="132" y="91"/>
                  </a:cxn>
                  <a:cxn ang="0">
                    <a:pos x="129" y="100"/>
                  </a:cxn>
                  <a:cxn ang="0">
                    <a:pos x="127" y="104"/>
                  </a:cxn>
                  <a:cxn ang="0">
                    <a:pos x="125" y="107"/>
                  </a:cxn>
                  <a:cxn ang="0">
                    <a:pos x="122" y="107"/>
                  </a:cxn>
                  <a:cxn ang="0">
                    <a:pos x="3" y="77"/>
                  </a:cxn>
                  <a:cxn ang="0">
                    <a:pos x="1" y="75"/>
                  </a:cxn>
                  <a:cxn ang="0">
                    <a:pos x="0" y="73"/>
                  </a:cxn>
                  <a:cxn ang="0">
                    <a:pos x="0" y="68"/>
                  </a:cxn>
                  <a:cxn ang="0">
                    <a:pos x="1" y="61"/>
                  </a:cxn>
                  <a:cxn ang="0">
                    <a:pos x="3" y="54"/>
                  </a:cxn>
                  <a:cxn ang="0">
                    <a:pos x="5" y="50"/>
                  </a:cxn>
                  <a:cxn ang="0">
                    <a:pos x="8" y="48"/>
                  </a:cxn>
                  <a:cxn ang="0">
                    <a:pos x="10" y="48"/>
                  </a:cxn>
                  <a:cxn ang="0">
                    <a:pos x="25" y="52"/>
                  </a:cxn>
                  <a:cxn ang="0">
                    <a:pos x="16" y="40"/>
                  </a:cxn>
                  <a:cxn ang="0">
                    <a:pos x="11" y="31"/>
                  </a:cxn>
                  <a:cxn ang="0">
                    <a:pos x="10" y="22"/>
                  </a:cxn>
                  <a:cxn ang="0">
                    <a:pos x="11" y="14"/>
                  </a:cxn>
                  <a:cxn ang="0">
                    <a:pos x="12" y="11"/>
                  </a:cxn>
                  <a:cxn ang="0">
                    <a:pos x="13" y="7"/>
                  </a:cxn>
                  <a:cxn ang="0">
                    <a:pos x="15" y="3"/>
                  </a:cxn>
                  <a:cxn ang="0">
                    <a:pos x="17" y="1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6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134" h="107">
                    <a:moveTo>
                      <a:pt x="33" y="3"/>
                    </a:moveTo>
                    <a:cubicBezTo>
                      <a:pt x="37" y="4"/>
                      <a:pt x="39" y="5"/>
                      <a:pt x="41" y="5"/>
                    </a:cubicBezTo>
                    <a:cubicBezTo>
                      <a:pt x="43" y="6"/>
                      <a:pt x="45" y="7"/>
                      <a:pt x="46" y="7"/>
                    </a:cubicBezTo>
                    <a:cubicBezTo>
                      <a:pt x="47" y="8"/>
                      <a:pt x="48" y="9"/>
                      <a:pt x="48" y="9"/>
                    </a:cubicBezTo>
                    <a:cubicBezTo>
                      <a:pt x="48" y="10"/>
                      <a:pt x="48" y="11"/>
                      <a:pt x="48" y="12"/>
                    </a:cubicBezTo>
                    <a:cubicBezTo>
                      <a:pt x="48" y="12"/>
                      <a:pt x="47" y="13"/>
                      <a:pt x="47" y="14"/>
                    </a:cubicBezTo>
                    <a:cubicBezTo>
                      <a:pt x="46" y="15"/>
                      <a:pt x="46" y="16"/>
                      <a:pt x="45" y="17"/>
                    </a:cubicBezTo>
                    <a:cubicBezTo>
                      <a:pt x="44" y="18"/>
                      <a:pt x="44" y="19"/>
                      <a:pt x="43" y="20"/>
                    </a:cubicBezTo>
                    <a:cubicBezTo>
                      <a:pt x="43" y="21"/>
                      <a:pt x="42" y="23"/>
                      <a:pt x="42" y="24"/>
                    </a:cubicBezTo>
                    <a:cubicBezTo>
                      <a:pt x="41" y="26"/>
                      <a:pt x="41" y="28"/>
                      <a:pt x="41" y="30"/>
                    </a:cubicBezTo>
                    <a:cubicBezTo>
                      <a:pt x="42" y="32"/>
                      <a:pt x="42" y="35"/>
                      <a:pt x="43" y="37"/>
                    </a:cubicBezTo>
                    <a:cubicBezTo>
                      <a:pt x="44" y="39"/>
                      <a:pt x="46" y="42"/>
                      <a:pt x="48" y="45"/>
                    </a:cubicBezTo>
                    <a:cubicBezTo>
                      <a:pt x="50" y="48"/>
                      <a:pt x="53" y="51"/>
                      <a:pt x="56" y="54"/>
                    </a:cubicBezTo>
                    <a:lnTo>
                      <a:pt x="131" y="73"/>
                    </a:lnTo>
                    <a:cubicBezTo>
                      <a:pt x="131" y="73"/>
                      <a:pt x="132" y="74"/>
                      <a:pt x="133" y="75"/>
                    </a:cubicBezTo>
                    <a:cubicBezTo>
                      <a:pt x="133" y="75"/>
                      <a:pt x="134" y="76"/>
                      <a:pt x="134" y="78"/>
                    </a:cubicBezTo>
                    <a:cubicBezTo>
                      <a:pt x="134" y="79"/>
                      <a:pt x="134" y="81"/>
                      <a:pt x="133" y="83"/>
                    </a:cubicBezTo>
                    <a:cubicBezTo>
                      <a:pt x="133" y="85"/>
                      <a:pt x="132" y="88"/>
                      <a:pt x="132" y="91"/>
                    </a:cubicBezTo>
                    <a:cubicBezTo>
                      <a:pt x="131" y="95"/>
                      <a:pt x="130" y="97"/>
                      <a:pt x="129" y="100"/>
                    </a:cubicBezTo>
                    <a:cubicBezTo>
                      <a:pt x="129" y="102"/>
                      <a:pt x="128" y="103"/>
                      <a:pt x="127" y="104"/>
                    </a:cubicBezTo>
                    <a:cubicBezTo>
                      <a:pt x="126" y="106"/>
                      <a:pt x="125" y="106"/>
                      <a:pt x="125" y="107"/>
                    </a:cubicBezTo>
                    <a:cubicBezTo>
                      <a:pt x="124" y="107"/>
                      <a:pt x="123" y="107"/>
                      <a:pt x="122" y="107"/>
                    </a:cubicBezTo>
                    <a:lnTo>
                      <a:pt x="3" y="77"/>
                    </a:lnTo>
                    <a:cubicBezTo>
                      <a:pt x="2" y="77"/>
                      <a:pt x="1" y="76"/>
                      <a:pt x="1" y="75"/>
                    </a:cubicBezTo>
                    <a:cubicBezTo>
                      <a:pt x="0" y="75"/>
                      <a:pt x="0" y="74"/>
                      <a:pt x="0" y="73"/>
                    </a:cubicBezTo>
                    <a:cubicBezTo>
                      <a:pt x="0" y="71"/>
                      <a:pt x="0" y="70"/>
                      <a:pt x="0" y="68"/>
                    </a:cubicBezTo>
                    <a:cubicBezTo>
                      <a:pt x="0" y="66"/>
                      <a:pt x="1" y="64"/>
                      <a:pt x="1" y="61"/>
                    </a:cubicBezTo>
                    <a:cubicBezTo>
                      <a:pt x="2" y="58"/>
                      <a:pt x="3" y="56"/>
                      <a:pt x="3" y="54"/>
                    </a:cubicBezTo>
                    <a:cubicBezTo>
                      <a:pt x="4" y="52"/>
                      <a:pt x="5" y="51"/>
                      <a:pt x="5" y="50"/>
                    </a:cubicBezTo>
                    <a:cubicBezTo>
                      <a:pt x="6" y="49"/>
                      <a:pt x="7" y="48"/>
                      <a:pt x="8" y="48"/>
                    </a:cubicBezTo>
                    <a:cubicBezTo>
                      <a:pt x="8" y="48"/>
                      <a:pt x="9" y="48"/>
                      <a:pt x="10" y="48"/>
                    </a:cubicBezTo>
                    <a:lnTo>
                      <a:pt x="25" y="52"/>
                    </a:lnTo>
                    <a:cubicBezTo>
                      <a:pt x="21" y="48"/>
                      <a:pt x="18" y="44"/>
                      <a:pt x="16" y="40"/>
                    </a:cubicBezTo>
                    <a:cubicBezTo>
                      <a:pt x="14" y="37"/>
                      <a:pt x="12" y="33"/>
                      <a:pt x="11" y="31"/>
                    </a:cubicBezTo>
                    <a:cubicBezTo>
                      <a:pt x="10" y="28"/>
                      <a:pt x="10" y="25"/>
                      <a:pt x="10" y="22"/>
                    </a:cubicBezTo>
                    <a:cubicBezTo>
                      <a:pt x="10" y="20"/>
                      <a:pt x="10" y="17"/>
                      <a:pt x="11" y="14"/>
                    </a:cubicBezTo>
                    <a:cubicBezTo>
                      <a:pt x="11" y="13"/>
                      <a:pt x="11" y="12"/>
                      <a:pt x="12" y="11"/>
                    </a:cubicBezTo>
                    <a:cubicBezTo>
                      <a:pt x="12" y="9"/>
                      <a:pt x="13" y="8"/>
                      <a:pt x="13" y="7"/>
                    </a:cubicBezTo>
                    <a:cubicBezTo>
                      <a:pt x="14" y="5"/>
                      <a:pt x="15" y="4"/>
                      <a:pt x="15" y="3"/>
                    </a:cubicBezTo>
                    <a:cubicBezTo>
                      <a:pt x="16" y="2"/>
                      <a:pt x="17" y="2"/>
                      <a:pt x="17" y="1"/>
                    </a:cubicBezTo>
                    <a:cubicBezTo>
                      <a:pt x="18" y="1"/>
                      <a:pt x="18" y="1"/>
                      <a:pt x="19" y="1"/>
                    </a:cubicBezTo>
                    <a:cubicBezTo>
                      <a:pt x="20" y="1"/>
                      <a:pt x="20" y="0"/>
                      <a:pt x="21" y="1"/>
                    </a:cubicBezTo>
                    <a:cubicBezTo>
                      <a:pt x="22" y="1"/>
                      <a:pt x="24" y="1"/>
                      <a:pt x="26" y="1"/>
                    </a:cubicBezTo>
                    <a:cubicBezTo>
                      <a:pt x="28" y="2"/>
                      <a:pt x="30" y="2"/>
                      <a:pt x="33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9" name="Freeform 401"/>
              <p:cNvSpPr>
                <a:spLocks/>
              </p:cNvSpPr>
              <p:nvPr/>
            </p:nvSpPr>
            <p:spPr bwMode="auto">
              <a:xfrm rot="20864417">
                <a:off x="6675671" y="4010442"/>
                <a:ext cx="163013" cy="183616"/>
              </a:xfrm>
              <a:custGeom>
                <a:avLst/>
                <a:gdLst/>
                <a:ahLst/>
                <a:cxnLst>
                  <a:cxn ang="0">
                    <a:pos x="173" y="24"/>
                  </a:cxn>
                  <a:cxn ang="0">
                    <a:pos x="173" y="32"/>
                  </a:cxn>
                  <a:cxn ang="0">
                    <a:pos x="169" y="48"/>
                  </a:cxn>
                  <a:cxn ang="0">
                    <a:pos x="164" y="56"/>
                  </a:cxn>
                  <a:cxn ang="0">
                    <a:pos x="91" y="38"/>
                  </a:cxn>
                  <a:cxn ang="0">
                    <a:pos x="71" y="37"/>
                  </a:cxn>
                  <a:cxn ang="0">
                    <a:pos x="60" y="50"/>
                  </a:cxn>
                  <a:cxn ang="0">
                    <a:pos x="71" y="80"/>
                  </a:cxn>
                  <a:cxn ang="0">
                    <a:pos x="153" y="102"/>
                  </a:cxn>
                  <a:cxn ang="0">
                    <a:pos x="153" y="110"/>
                  </a:cxn>
                  <a:cxn ang="0">
                    <a:pos x="149" y="126"/>
                  </a:cxn>
                  <a:cxn ang="0">
                    <a:pos x="145" y="133"/>
                  </a:cxn>
                  <a:cxn ang="0">
                    <a:pos x="71" y="116"/>
                  </a:cxn>
                  <a:cxn ang="0">
                    <a:pos x="51" y="115"/>
                  </a:cxn>
                  <a:cxn ang="0">
                    <a:pos x="40" y="128"/>
                  </a:cxn>
                  <a:cxn ang="0">
                    <a:pos x="52" y="158"/>
                  </a:cxn>
                  <a:cxn ang="0">
                    <a:pos x="133" y="179"/>
                  </a:cxn>
                  <a:cxn ang="0">
                    <a:pos x="134" y="188"/>
                  </a:cxn>
                  <a:cxn ang="0">
                    <a:pos x="130" y="204"/>
                  </a:cxn>
                  <a:cxn ang="0">
                    <a:pos x="125" y="211"/>
                  </a:cxn>
                  <a:cxn ang="0">
                    <a:pos x="3" y="182"/>
                  </a:cxn>
                  <a:cxn ang="0">
                    <a:pos x="0" y="177"/>
                  </a:cxn>
                  <a:cxn ang="0">
                    <a:pos x="2" y="166"/>
                  </a:cxn>
                  <a:cxn ang="0">
                    <a:pos x="6" y="155"/>
                  </a:cxn>
                  <a:cxn ang="0">
                    <a:pos x="11" y="153"/>
                  </a:cxn>
                  <a:cxn ang="0">
                    <a:pos x="13" y="133"/>
                  </a:cxn>
                  <a:cxn ang="0">
                    <a:pos x="18" y="98"/>
                  </a:cxn>
                  <a:cxn ang="0">
                    <a:pos x="34" y="82"/>
                  </a:cxn>
                  <a:cxn ang="0">
                    <a:pos x="37" y="66"/>
                  </a:cxn>
                  <a:cxn ang="0">
                    <a:pos x="32" y="43"/>
                  </a:cxn>
                  <a:cxn ang="0">
                    <a:pos x="42" y="13"/>
                  </a:cxn>
                  <a:cxn ang="0">
                    <a:pos x="74" y="0"/>
                  </a:cxn>
                  <a:cxn ang="0">
                    <a:pos x="170" y="22"/>
                  </a:cxn>
                </a:cxnLst>
                <a:rect l="0" t="0" r="r" b="b"/>
                <a:pathLst>
                  <a:path w="174" h="212">
                    <a:moveTo>
                      <a:pt x="170" y="22"/>
                    </a:moveTo>
                    <a:cubicBezTo>
                      <a:pt x="171" y="22"/>
                      <a:pt x="172" y="23"/>
                      <a:pt x="173" y="24"/>
                    </a:cubicBezTo>
                    <a:cubicBezTo>
                      <a:pt x="173" y="24"/>
                      <a:pt x="173" y="25"/>
                      <a:pt x="174" y="27"/>
                    </a:cubicBezTo>
                    <a:cubicBezTo>
                      <a:pt x="174" y="28"/>
                      <a:pt x="174" y="30"/>
                      <a:pt x="173" y="32"/>
                    </a:cubicBezTo>
                    <a:cubicBezTo>
                      <a:pt x="173" y="34"/>
                      <a:pt x="172" y="37"/>
                      <a:pt x="172" y="40"/>
                    </a:cubicBezTo>
                    <a:cubicBezTo>
                      <a:pt x="171" y="44"/>
                      <a:pt x="170" y="46"/>
                      <a:pt x="169" y="48"/>
                    </a:cubicBezTo>
                    <a:cubicBezTo>
                      <a:pt x="168" y="50"/>
                      <a:pt x="168" y="52"/>
                      <a:pt x="167" y="53"/>
                    </a:cubicBezTo>
                    <a:cubicBezTo>
                      <a:pt x="166" y="54"/>
                      <a:pt x="165" y="55"/>
                      <a:pt x="164" y="56"/>
                    </a:cubicBezTo>
                    <a:cubicBezTo>
                      <a:pt x="164" y="56"/>
                      <a:pt x="163" y="56"/>
                      <a:pt x="162" y="56"/>
                    </a:cubicBezTo>
                    <a:lnTo>
                      <a:pt x="91" y="38"/>
                    </a:lnTo>
                    <a:cubicBezTo>
                      <a:pt x="87" y="37"/>
                      <a:pt x="84" y="36"/>
                      <a:pt x="80" y="36"/>
                    </a:cubicBezTo>
                    <a:cubicBezTo>
                      <a:pt x="77" y="36"/>
                      <a:pt x="73" y="36"/>
                      <a:pt x="71" y="37"/>
                    </a:cubicBezTo>
                    <a:cubicBezTo>
                      <a:pt x="68" y="38"/>
                      <a:pt x="66" y="40"/>
                      <a:pt x="64" y="42"/>
                    </a:cubicBezTo>
                    <a:cubicBezTo>
                      <a:pt x="62" y="44"/>
                      <a:pt x="60" y="47"/>
                      <a:pt x="60" y="50"/>
                    </a:cubicBezTo>
                    <a:cubicBezTo>
                      <a:pt x="59" y="54"/>
                      <a:pt x="59" y="58"/>
                      <a:pt x="61" y="63"/>
                    </a:cubicBezTo>
                    <a:cubicBezTo>
                      <a:pt x="63" y="68"/>
                      <a:pt x="67" y="74"/>
                      <a:pt x="71" y="80"/>
                    </a:cubicBezTo>
                    <a:lnTo>
                      <a:pt x="151" y="100"/>
                    </a:lnTo>
                    <a:cubicBezTo>
                      <a:pt x="152" y="100"/>
                      <a:pt x="152" y="101"/>
                      <a:pt x="153" y="102"/>
                    </a:cubicBezTo>
                    <a:cubicBezTo>
                      <a:pt x="153" y="102"/>
                      <a:pt x="154" y="103"/>
                      <a:pt x="154" y="105"/>
                    </a:cubicBezTo>
                    <a:cubicBezTo>
                      <a:pt x="154" y="106"/>
                      <a:pt x="154" y="108"/>
                      <a:pt x="153" y="110"/>
                    </a:cubicBezTo>
                    <a:cubicBezTo>
                      <a:pt x="153" y="112"/>
                      <a:pt x="153" y="115"/>
                      <a:pt x="152" y="118"/>
                    </a:cubicBezTo>
                    <a:cubicBezTo>
                      <a:pt x="151" y="122"/>
                      <a:pt x="150" y="124"/>
                      <a:pt x="149" y="126"/>
                    </a:cubicBezTo>
                    <a:cubicBezTo>
                      <a:pt x="149" y="128"/>
                      <a:pt x="148" y="130"/>
                      <a:pt x="147" y="131"/>
                    </a:cubicBezTo>
                    <a:cubicBezTo>
                      <a:pt x="146" y="132"/>
                      <a:pt x="146" y="133"/>
                      <a:pt x="145" y="133"/>
                    </a:cubicBezTo>
                    <a:cubicBezTo>
                      <a:pt x="144" y="134"/>
                      <a:pt x="143" y="134"/>
                      <a:pt x="142" y="134"/>
                    </a:cubicBezTo>
                    <a:lnTo>
                      <a:pt x="71" y="116"/>
                    </a:lnTo>
                    <a:cubicBezTo>
                      <a:pt x="67" y="115"/>
                      <a:pt x="64" y="114"/>
                      <a:pt x="60" y="114"/>
                    </a:cubicBezTo>
                    <a:cubicBezTo>
                      <a:pt x="57" y="114"/>
                      <a:pt x="54" y="114"/>
                      <a:pt x="51" y="115"/>
                    </a:cubicBezTo>
                    <a:cubicBezTo>
                      <a:pt x="48" y="116"/>
                      <a:pt x="46" y="118"/>
                      <a:pt x="44" y="120"/>
                    </a:cubicBezTo>
                    <a:cubicBezTo>
                      <a:pt x="42" y="122"/>
                      <a:pt x="41" y="125"/>
                      <a:pt x="40" y="128"/>
                    </a:cubicBezTo>
                    <a:cubicBezTo>
                      <a:pt x="39" y="132"/>
                      <a:pt x="39" y="136"/>
                      <a:pt x="41" y="141"/>
                    </a:cubicBezTo>
                    <a:cubicBezTo>
                      <a:pt x="44" y="146"/>
                      <a:pt x="47" y="152"/>
                      <a:pt x="52" y="158"/>
                    </a:cubicBezTo>
                    <a:lnTo>
                      <a:pt x="131" y="178"/>
                    </a:lnTo>
                    <a:cubicBezTo>
                      <a:pt x="132" y="178"/>
                      <a:pt x="133" y="179"/>
                      <a:pt x="133" y="179"/>
                    </a:cubicBezTo>
                    <a:cubicBezTo>
                      <a:pt x="134" y="180"/>
                      <a:pt x="134" y="181"/>
                      <a:pt x="134" y="183"/>
                    </a:cubicBezTo>
                    <a:cubicBezTo>
                      <a:pt x="134" y="184"/>
                      <a:pt x="134" y="186"/>
                      <a:pt x="134" y="188"/>
                    </a:cubicBezTo>
                    <a:cubicBezTo>
                      <a:pt x="133" y="190"/>
                      <a:pt x="133" y="193"/>
                      <a:pt x="132" y="196"/>
                    </a:cubicBezTo>
                    <a:cubicBezTo>
                      <a:pt x="131" y="200"/>
                      <a:pt x="130" y="202"/>
                      <a:pt x="130" y="204"/>
                    </a:cubicBezTo>
                    <a:cubicBezTo>
                      <a:pt x="129" y="206"/>
                      <a:pt x="128" y="208"/>
                      <a:pt x="127" y="209"/>
                    </a:cubicBezTo>
                    <a:cubicBezTo>
                      <a:pt x="127" y="210"/>
                      <a:pt x="126" y="211"/>
                      <a:pt x="125" y="211"/>
                    </a:cubicBezTo>
                    <a:cubicBezTo>
                      <a:pt x="124" y="212"/>
                      <a:pt x="123" y="212"/>
                      <a:pt x="122" y="212"/>
                    </a:cubicBezTo>
                    <a:lnTo>
                      <a:pt x="3" y="182"/>
                    </a:lnTo>
                    <a:cubicBezTo>
                      <a:pt x="2" y="181"/>
                      <a:pt x="2" y="181"/>
                      <a:pt x="1" y="180"/>
                    </a:cubicBezTo>
                    <a:cubicBezTo>
                      <a:pt x="1" y="180"/>
                      <a:pt x="0" y="179"/>
                      <a:pt x="0" y="177"/>
                    </a:cubicBezTo>
                    <a:cubicBezTo>
                      <a:pt x="0" y="176"/>
                      <a:pt x="0" y="175"/>
                      <a:pt x="0" y="173"/>
                    </a:cubicBezTo>
                    <a:cubicBezTo>
                      <a:pt x="0" y="171"/>
                      <a:pt x="1" y="168"/>
                      <a:pt x="2" y="166"/>
                    </a:cubicBezTo>
                    <a:cubicBezTo>
                      <a:pt x="2" y="163"/>
                      <a:pt x="3" y="161"/>
                      <a:pt x="4" y="159"/>
                    </a:cubicBezTo>
                    <a:cubicBezTo>
                      <a:pt x="4" y="157"/>
                      <a:pt x="5" y="156"/>
                      <a:pt x="6" y="155"/>
                    </a:cubicBezTo>
                    <a:cubicBezTo>
                      <a:pt x="6" y="154"/>
                      <a:pt x="7" y="153"/>
                      <a:pt x="8" y="153"/>
                    </a:cubicBezTo>
                    <a:cubicBezTo>
                      <a:pt x="9" y="153"/>
                      <a:pt x="10" y="153"/>
                      <a:pt x="11" y="153"/>
                    </a:cubicBezTo>
                    <a:lnTo>
                      <a:pt x="24" y="156"/>
                    </a:lnTo>
                    <a:cubicBezTo>
                      <a:pt x="19" y="148"/>
                      <a:pt x="15" y="140"/>
                      <a:pt x="13" y="133"/>
                    </a:cubicBezTo>
                    <a:cubicBezTo>
                      <a:pt x="11" y="125"/>
                      <a:pt x="11" y="118"/>
                      <a:pt x="13" y="111"/>
                    </a:cubicBezTo>
                    <a:cubicBezTo>
                      <a:pt x="14" y="106"/>
                      <a:pt x="16" y="101"/>
                      <a:pt x="18" y="98"/>
                    </a:cubicBezTo>
                    <a:cubicBezTo>
                      <a:pt x="20" y="94"/>
                      <a:pt x="22" y="91"/>
                      <a:pt x="25" y="88"/>
                    </a:cubicBezTo>
                    <a:cubicBezTo>
                      <a:pt x="28" y="86"/>
                      <a:pt x="31" y="84"/>
                      <a:pt x="34" y="82"/>
                    </a:cubicBezTo>
                    <a:cubicBezTo>
                      <a:pt x="37" y="81"/>
                      <a:pt x="41" y="80"/>
                      <a:pt x="44" y="79"/>
                    </a:cubicBezTo>
                    <a:cubicBezTo>
                      <a:pt x="41" y="74"/>
                      <a:pt x="39" y="70"/>
                      <a:pt x="37" y="66"/>
                    </a:cubicBezTo>
                    <a:cubicBezTo>
                      <a:pt x="35" y="62"/>
                      <a:pt x="34" y="58"/>
                      <a:pt x="33" y="54"/>
                    </a:cubicBezTo>
                    <a:cubicBezTo>
                      <a:pt x="32" y="50"/>
                      <a:pt x="32" y="47"/>
                      <a:pt x="32" y="43"/>
                    </a:cubicBezTo>
                    <a:cubicBezTo>
                      <a:pt x="32" y="39"/>
                      <a:pt x="32" y="36"/>
                      <a:pt x="33" y="33"/>
                    </a:cubicBezTo>
                    <a:cubicBezTo>
                      <a:pt x="35" y="25"/>
                      <a:pt x="38" y="18"/>
                      <a:pt x="42" y="13"/>
                    </a:cubicBezTo>
                    <a:cubicBezTo>
                      <a:pt x="46" y="9"/>
                      <a:pt x="51" y="5"/>
                      <a:pt x="56" y="3"/>
                    </a:cubicBezTo>
                    <a:cubicBezTo>
                      <a:pt x="62" y="1"/>
                      <a:pt x="68" y="0"/>
                      <a:pt x="74" y="0"/>
                    </a:cubicBezTo>
                    <a:cubicBezTo>
                      <a:pt x="81" y="0"/>
                      <a:pt x="87" y="1"/>
                      <a:pt x="94" y="3"/>
                    </a:cubicBezTo>
                    <a:lnTo>
                      <a:pt x="1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0" name="Freeform 402"/>
              <p:cNvSpPr>
                <a:spLocks noEditPoints="1"/>
              </p:cNvSpPr>
              <p:nvPr/>
            </p:nvSpPr>
            <p:spPr bwMode="auto">
              <a:xfrm rot="20864417">
                <a:off x="6700699" y="3882226"/>
                <a:ext cx="163013" cy="128532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2" y="24"/>
                  </a:cxn>
                  <a:cxn ang="0">
                    <a:pos x="59" y="22"/>
                  </a:cxn>
                  <a:cxn ang="0">
                    <a:pos x="88" y="44"/>
                  </a:cxn>
                  <a:cxn ang="0">
                    <a:pos x="90" y="83"/>
                  </a:cxn>
                  <a:cxn ang="0">
                    <a:pos x="80" y="100"/>
                  </a:cxn>
                  <a:cxn ang="0">
                    <a:pos x="89" y="107"/>
                  </a:cxn>
                  <a:cxn ang="0">
                    <a:pos x="101" y="96"/>
                  </a:cxn>
                  <a:cxn ang="0">
                    <a:pos x="117" y="50"/>
                  </a:cxn>
                  <a:cxn ang="0">
                    <a:pos x="140" y="33"/>
                  </a:cxn>
                  <a:cxn ang="0">
                    <a:pos x="171" y="42"/>
                  </a:cxn>
                  <a:cxn ang="0">
                    <a:pos x="186" y="79"/>
                  </a:cxn>
                  <a:cxn ang="0">
                    <a:pos x="173" y="132"/>
                  </a:cxn>
                  <a:cxn ang="0">
                    <a:pos x="149" y="156"/>
                  </a:cxn>
                  <a:cxn ang="0">
                    <a:pos x="127" y="152"/>
                  </a:cxn>
                  <a:cxn ang="0">
                    <a:pos x="115" y="140"/>
                  </a:cxn>
                  <a:cxn ang="0">
                    <a:pos x="100" y="137"/>
                  </a:cxn>
                  <a:cxn ang="0">
                    <a:pos x="74" y="130"/>
                  </a:cxn>
                  <a:cxn ang="0">
                    <a:pos x="51" y="123"/>
                  </a:cxn>
                  <a:cxn ang="0">
                    <a:pos x="17" y="113"/>
                  </a:cxn>
                  <a:cxn ang="0">
                    <a:pos x="1" y="81"/>
                  </a:cxn>
                  <a:cxn ang="0">
                    <a:pos x="6" y="50"/>
                  </a:cxn>
                  <a:cxn ang="0">
                    <a:pos x="20" y="3"/>
                  </a:cxn>
                  <a:cxn ang="0">
                    <a:pos x="34" y="1"/>
                  </a:cxn>
                  <a:cxn ang="0">
                    <a:pos x="51" y="52"/>
                  </a:cxn>
                  <a:cxn ang="0">
                    <a:pos x="26" y="67"/>
                  </a:cxn>
                  <a:cxn ang="0">
                    <a:pos x="28" y="83"/>
                  </a:cxn>
                  <a:cxn ang="0">
                    <a:pos x="42" y="92"/>
                  </a:cxn>
                  <a:cxn ang="0">
                    <a:pos x="67" y="77"/>
                  </a:cxn>
                  <a:cxn ang="0">
                    <a:pos x="64" y="60"/>
                  </a:cxn>
                  <a:cxn ang="0">
                    <a:pos x="51" y="52"/>
                  </a:cxn>
                  <a:cxn ang="0">
                    <a:pos x="149" y="68"/>
                  </a:cxn>
                  <a:cxn ang="0">
                    <a:pos x="131" y="83"/>
                  </a:cxn>
                  <a:cxn ang="0">
                    <a:pos x="128" y="113"/>
                  </a:cxn>
                  <a:cxn ang="0">
                    <a:pos x="135" y="120"/>
                  </a:cxn>
                  <a:cxn ang="0">
                    <a:pos x="151" y="118"/>
                  </a:cxn>
                  <a:cxn ang="0">
                    <a:pos x="161" y="86"/>
                  </a:cxn>
                  <a:cxn ang="0">
                    <a:pos x="155" y="71"/>
                  </a:cxn>
                  <a:cxn ang="0">
                    <a:pos x="149" y="68"/>
                  </a:cxn>
                </a:cxnLst>
                <a:rect l="0" t="0" r="r" b="b"/>
                <a:pathLst>
                  <a:path w="186" h="157">
                    <a:moveTo>
                      <a:pt x="34" y="1"/>
                    </a:moveTo>
                    <a:cubicBezTo>
                      <a:pt x="38" y="2"/>
                      <a:pt x="41" y="4"/>
                      <a:pt x="43" y="5"/>
                    </a:cubicBezTo>
                    <a:cubicBezTo>
                      <a:pt x="45" y="7"/>
                      <a:pt x="46" y="8"/>
                      <a:pt x="45" y="10"/>
                    </a:cubicBezTo>
                    <a:lnTo>
                      <a:pt x="42" y="24"/>
                    </a:lnTo>
                    <a:cubicBezTo>
                      <a:pt x="45" y="22"/>
                      <a:pt x="47" y="21"/>
                      <a:pt x="50" y="21"/>
                    </a:cubicBezTo>
                    <a:cubicBezTo>
                      <a:pt x="53" y="21"/>
                      <a:pt x="56" y="21"/>
                      <a:pt x="59" y="22"/>
                    </a:cubicBezTo>
                    <a:cubicBezTo>
                      <a:pt x="66" y="24"/>
                      <a:pt x="72" y="27"/>
                      <a:pt x="77" y="30"/>
                    </a:cubicBezTo>
                    <a:cubicBezTo>
                      <a:pt x="81" y="34"/>
                      <a:pt x="85" y="39"/>
                      <a:pt x="88" y="44"/>
                    </a:cubicBezTo>
                    <a:cubicBezTo>
                      <a:pt x="90" y="49"/>
                      <a:pt x="92" y="55"/>
                      <a:pt x="92" y="62"/>
                    </a:cubicBezTo>
                    <a:cubicBezTo>
                      <a:pt x="93" y="68"/>
                      <a:pt x="92" y="75"/>
                      <a:pt x="90" y="83"/>
                    </a:cubicBezTo>
                    <a:cubicBezTo>
                      <a:pt x="89" y="86"/>
                      <a:pt x="88" y="90"/>
                      <a:pt x="86" y="93"/>
                    </a:cubicBezTo>
                    <a:cubicBezTo>
                      <a:pt x="84" y="96"/>
                      <a:pt x="82" y="99"/>
                      <a:pt x="80" y="100"/>
                    </a:cubicBezTo>
                    <a:cubicBezTo>
                      <a:pt x="81" y="102"/>
                      <a:pt x="82" y="103"/>
                      <a:pt x="84" y="104"/>
                    </a:cubicBezTo>
                    <a:cubicBezTo>
                      <a:pt x="85" y="106"/>
                      <a:pt x="87" y="106"/>
                      <a:pt x="89" y="107"/>
                    </a:cubicBezTo>
                    <a:cubicBezTo>
                      <a:pt x="91" y="108"/>
                      <a:pt x="94" y="107"/>
                      <a:pt x="96" y="105"/>
                    </a:cubicBezTo>
                    <a:cubicBezTo>
                      <a:pt x="98" y="103"/>
                      <a:pt x="100" y="100"/>
                      <a:pt x="101" y="96"/>
                    </a:cubicBezTo>
                    <a:lnTo>
                      <a:pt x="110" y="68"/>
                    </a:lnTo>
                    <a:cubicBezTo>
                      <a:pt x="112" y="61"/>
                      <a:pt x="114" y="55"/>
                      <a:pt x="117" y="50"/>
                    </a:cubicBezTo>
                    <a:cubicBezTo>
                      <a:pt x="120" y="45"/>
                      <a:pt x="124" y="41"/>
                      <a:pt x="127" y="39"/>
                    </a:cubicBezTo>
                    <a:cubicBezTo>
                      <a:pt x="131" y="36"/>
                      <a:pt x="136" y="34"/>
                      <a:pt x="140" y="33"/>
                    </a:cubicBezTo>
                    <a:cubicBezTo>
                      <a:pt x="145" y="32"/>
                      <a:pt x="150" y="32"/>
                      <a:pt x="155" y="34"/>
                    </a:cubicBezTo>
                    <a:cubicBezTo>
                      <a:pt x="161" y="35"/>
                      <a:pt x="166" y="38"/>
                      <a:pt x="171" y="42"/>
                    </a:cubicBezTo>
                    <a:cubicBezTo>
                      <a:pt x="176" y="46"/>
                      <a:pt x="179" y="51"/>
                      <a:pt x="182" y="57"/>
                    </a:cubicBezTo>
                    <a:cubicBezTo>
                      <a:pt x="184" y="63"/>
                      <a:pt x="186" y="70"/>
                      <a:pt x="186" y="79"/>
                    </a:cubicBezTo>
                    <a:cubicBezTo>
                      <a:pt x="186" y="87"/>
                      <a:pt x="185" y="96"/>
                      <a:pt x="182" y="107"/>
                    </a:cubicBezTo>
                    <a:cubicBezTo>
                      <a:pt x="180" y="117"/>
                      <a:pt x="177" y="125"/>
                      <a:pt x="173" y="132"/>
                    </a:cubicBezTo>
                    <a:cubicBezTo>
                      <a:pt x="170" y="139"/>
                      <a:pt x="166" y="144"/>
                      <a:pt x="162" y="148"/>
                    </a:cubicBezTo>
                    <a:cubicBezTo>
                      <a:pt x="158" y="152"/>
                      <a:pt x="154" y="154"/>
                      <a:pt x="149" y="156"/>
                    </a:cubicBezTo>
                    <a:cubicBezTo>
                      <a:pt x="145" y="157"/>
                      <a:pt x="140" y="157"/>
                      <a:pt x="135" y="155"/>
                    </a:cubicBezTo>
                    <a:cubicBezTo>
                      <a:pt x="133" y="155"/>
                      <a:pt x="130" y="154"/>
                      <a:pt x="127" y="152"/>
                    </a:cubicBezTo>
                    <a:cubicBezTo>
                      <a:pt x="125" y="151"/>
                      <a:pt x="123" y="149"/>
                      <a:pt x="121" y="147"/>
                    </a:cubicBezTo>
                    <a:cubicBezTo>
                      <a:pt x="118" y="145"/>
                      <a:pt x="117" y="142"/>
                      <a:pt x="115" y="140"/>
                    </a:cubicBezTo>
                    <a:cubicBezTo>
                      <a:pt x="113" y="137"/>
                      <a:pt x="112" y="134"/>
                      <a:pt x="110" y="131"/>
                    </a:cubicBezTo>
                    <a:cubicBezTo>
                      <a:pt x="107" y="134"/>
                      <a:pt x="104" y="136"/>
                      <a:pt x="100" y="137"/>
                    </a:cubicBezTo>
                    <a:cubicBezTo>
                      <a:pt x="96" y="139"/>
                      <a:pt x="92" y="139"/>
                      <a:pt x="87" y="138"/>
                    </a:cubicBezTo>
                    <a:cubicBezTo>
                      <a:pt x="82" y="136"/>
                      <a:pt x="78" y="134"/>
                      <a:pt x="74" y="130"/>
                    </a:cubicBezTo>
                    <a:cubicBezTo>
                      <a:pt x="70" y="127"/>
                      <a:pt x="67" y="123"/>
                      <a:pt x="65" y="118"/>
                    </a:cubicBezTo>
                    <a:cubicBezTo>
                      <a:pt x="61" y="120"/>
                      <a:pt x="56" y="122"/>
                      <a:pt x="51" y="123"/>
                    </a:cubicBezTo>
                    <a:cubicBezTo>
                      <a:pt x="47" y="124"/>
                      <a:pt x="41" y="123"/>
                      <a:pt x="34" y="121"/>
                    </a:cubicBezTo>
                    <a:cubicBezTo>
                      <a:pt x="28" y="120"/>
                      <a:pt x="22" y="117"/>
                      <a:pt x="17" y="113"/>
                    </a:cubicBezTo>
                    <a:cubicBezTo>
                      <a:pt x="12" y="109"/>
                      <a:pt x="8" y="105"/>
                      <a:pt x="5" y="99"/>
                    </a:cubicBezTo>
                    <a:cubicBezTo>
                      <a:pt x="3" y="94"/>
                      <a:pt x="1" y="88"/>
                      <a:pt x="1" y="81"/>
                    </a:cubicBezTo>
                    <a:cubicBezTo>
                      <a:pt x="0" y="75"/>
                      <a:pt x="1" y="68"/>
                      <a:pt x="3" y="61"/>
                    </a:cubicBezTo>
                    <a:cubicBezTo>
                      <a:pt x="4" y="57"/>
                      <a:pt x="5" y="53"/>
                      <a:pt x="6" y="50"/>
                    </a:cubicBezTo>
                    <a:cubicBezTo>
                      <a:pt x="8" y="47"/>
                      <a:pt x="9" y="44"/>
                      <a:pt x="10" y="41"/>
                    </a:cubicBezTo>
                    <a:lnTo>
                      <a:pt x="20" y="3"/>
                    </a:lnTo>
                    <a:cubicBezTo>
                      <a:pt x="20" y="2"/>
                      <a:pt x="22" y="1"/>
                      <a:pt x="24" y="0"/>
                    </a:cubicBezTo>
                    <a:cubicBezTo>
                      <a:pt x="26" y="0"/>
                      <a:pt x="30" y="0"/>
                      <a:pt x="34" y="1"/>
                    </a:cubicBezTo>
                    <a:lnTo>
                      <a:pt x="34" y="1"/>
                    </a:lnTo>
                    <a:close/>
                    <a:moveTo>
                      <a:pt x="51" y="52"/>
                    </a:moveTo>
                    <a:cubicBezTo>
                      <a:pt x="45" y="50"/>
                      <a:pt x="40" y="51"/>
                      <a:pt x="35" y="53"/>
                    </a:cubicBezTo>
                    <a:cubicBezTo>
                      <a:pt x="31" y="56"/>
                      <a:pt x="28" y="60"/>
                      <a:pt x="26" y="67"/>
                    </a:cubicBezTo>
                    <a:cubicBezTo>
                      <a:pt x="25" y="70"/>
                      <a:pt x="25" y="73"/>
                      <a:pt x="25" y="76"/>
                    </a:cubicBezTo>
                    <a:cubicBezTo>
                      <a:pt x="26" y="79"/>
                      <a:pt x="27" y="81"/>
                      <a:pt x="28" y="83"/>
                    </a:cubicBezTo>
                    <a:cubicBezTo>
                      <a:pt x="30" y="86"/>
                      <a:pt x="32" y="87"/>
                      <a:pt x="34" y="89"/>
                    </a:cubicBezTo>
                    <a:cubicBezTo>
                      <a:pt x="36" y="90"/>
                      <a:pt x="39" y="91"/>
                      <a:pt x="42" y="92"/>
                    </a:cubicBezTo>
                    <a:cubicBezTo>
                      <a:pt x="48" y="94"/>
                      <a:pt x="53" y="93"/>
                      <a:pt x="57" y="90"/>
                    </a:cubicBezTo>
                    <a:cubicBezTo>
                      <a:pt x="62" y="88"/>
                      <a:pt x="65" y="83"/>
                      <a:pt x="67" y="77"/>
                    </a:cubicBezTo>
                    <a:cubicBezTo>
                      <a:pt x="67" y="73"/>
                      <a:pt x="68" y="70"/>
                      <a:pt x="67" y="68"/>
                    </a:cubicBezTo>
                    <a:cubicBezTo>
                      <a:pt x="67" y="65"/>
                      <a:pt x="66" y="62"/>
                      <a:pt x="64" y="60"/>
                    </a:cubicBezTo>
                    <a:cubicBezTo>
                      <a:pt x="63" y="58"/>
                      <a:pt x="61" y="56"/>
                      <a:pt x="59" y="55"/>
                    </a:cubicBezTo>
                    <a:cubicBezTo>
                      <a:pt x="57" y="53"/>
                      <a:pt x="54" y="52"/>
                      <a:pt x="51" y="52"/>
                    </a:cubicBezTo>
                    <a:lnTo>
                      <a:pt x="51" y="52"/>
                    </a:lnTo>
                    <a:close/>
                    <a:moveTo>
                      <a:pt x="149" y="68"/>
                    </a:moveTo>
                    <a:cubicBezTo>
                      <a:pt x="145" y="67"/>
                      <a:pt x="141" y="68"/>
                      <a:pt x="138" y="70"/>
                    </a:cubicBezTo>
                    <a:cubicBezTo>
                      <a:pt x="135" y="73"/>
                      <a:pt x="133" y="77"/>
                      <a:pt x="131" y="83"/>
                    </a:cubicBezTo>
                    <a:lnTo>
                      <a:pt x="125" y="106"/>
                    </a:lnTo>
                    <a:cubicBezTo>
                      <a:pt x="126" y="109"/>
                      <a:pt x="127" y="111"/>
                      <a:pt x="128" y="113"/>
                    </a:cubicBezTo>
                    <a:cubicBezTo>
                      <a:pt x="129" y="115"/>
                      <a:pt x="130" y="117"/>
                      <a:pt x="132" y="118"/>
                    </a:cubicBezTo>
                    <a:cubicBezTo>
                      <a:pt x="133" y="119"/>
                      <a:pt x="134" y="120"/>
                      <a:pt x="135" y="120"/>
                    </a:cubicBezTo>
                    <a:cubicBezTo>
                      <a:pt x="137" y="121"/>
                      <a:pt x="138" y="122"/>
                      <a:pt x="139" y="122"/>
                    </a:cubicBezTo>
                    <a:cubicBezTo>
                      <a:pt x="144" y="123"/>
                      <a:pt x="148" y="122"/>
                      <a:pt x="151" y="118"/>
                    </a:cubicBezTo>
                    <a:cubicBezTo>
                      <a:pt x="155" y="114"/>
                      <a:pt x="157" y="108"/>
                      <a:pt x="160" y="100"/>
                    </a:cubicBezTo>
                    <a:cubicBezTo>
                      <a:pt x="161" y="94"/>
                      <a:pt x="161" y="90"/>
                      <a:pt x="161" y="86"/>
                    </a:cubicBezTo>
                    <a:cubicBezTo>
                      <a:pt x="161" y="83"/>
                      <a:pt x="160" y="79"/>
                      <a:pt x="159" y="77"/>
                    </a:cubicBezTo>
                    <a:cubicBezTo>
                      <a:pt x="158" y="74"/>
                      <a:pt x="157" y="72"/>
                      <a:pt x="155" y="71"/>
                    </a:cubicBezTo>
                    <a:cubicBezTo>
                      <a:pt x="153" y="69"/>
                      <a:pt x="151" y="68"/>
                      <a:pt x="149" y="68"/>
                    </a:cubicBezTo>
                    <a:lnTo>
                      <a:pt x="149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1" name="Freeform 403"/>
              <p:cNvSpPr>
                <a:spLocks/>
              </p:cNvSpPr>
              <p:nvPr/>
            </p:nvSpPr>
            <p:spPr bwMode="auto">
              <a:xfrm rot="20864417">
                <a:off x="6696753" y="3706150"/>
                <a:ext cx="153424" cy="174436"/>
              </a:xfrm>
              <a:custGeom>
                <a:avLst/>
                <a:gdLst/>
                <a:ahLst/>
                <a:cxnLst>
                  <a:cxn ang="0">
                    <a:pos x="173" y="24"/>
                  </a:cxn>
                  <a:cxn ang="0">
                    <a:pos x="174" y="32"/>
                  </a:cxn>
                  <a:cxn ang="0">
                    <a:pos x="169" y="49"/>
                  </a:cxn>
                  <a:cxn ang="0">
                    <a:pos x="165" y="56"/>
                  </a:cxn>
                  <a:cxn ang="0">
                    <a:pos x="92" y="38"/>
                  </a:cxn>
                  <a:cxn ang="0">
                    <a:pos x="71" y="38"/>
                  </a:cxn>
                  <a:cxn ang="0">
                    <a:pos x="60" y="50"/>
                  </a:cxn>
                  <a:cxn ang="0">
                    <a:pos x="72" y="80"/>
                  </a:cxn>
                  <a:cxn ang="0">
                    <a:pos x="153" y="102"/>
                  </a:cxn>
                  <a:cxn ang="0">
                    <a:pos x="154" y="110"/>
                  </a:cxn>
                  <a:cxn ang="0">
                    <a:pos x="150" y="127"/>
                  </a:cxn>
                  <a:cxn ang="0">
                    <a:pos x="145" y="134"/>
                  </a:cxn>
                  <a:cxn ang="0">
                    <a:pos x="72" y="116"/>
                  </a:cxn>
                  <a:cxn ang="0">
                    <a:pos x="51" y="116"/>
                  </a:cxn>
                  <a:cxn ang="0">
                    <a:pos x="40" y="128"/>
                  </a:cxn>
                  <a:cxn ang="0">
                    <a:pos x="52" y="158"/>
                  </a:cxn>
                  <a:cxn ang="0">
                    <a:pos x="133" y="180"/>
                  </a:cxn>
                  <a:cxn ang="0">
                    <a:pos x="134" y="188"/>
                  </a:cxn>
                  <a:cxn ang="0">
                    <a:pos x="130" y="205"/>
                  </a:cxn>
                  <a:cxn ang="0">
                    <a:pos x="125" y="212"/>
                  </a:cxn>
                  <a:cxn ang="0">
                    <a:pos x="4" y="182"/>
                  </a:cxn>
                  <a:cxn ang="0">
                    <a:pos x="0" y="178"/>
                  </a:cxn>
                  <a:cxn ang="0">
                    <a:pos x="2" y="166"/>
                  </a:cxn>
                  <a:cxn ang="0">
                    <a:pos x="6" y="155"/>
                  </a:cxn>
                  <a:cxn ang="0">
                    <a:pos x="11" y="153"/>
                  </a:cxn>
                  <a:cxn ang="0">
                    <a:pos x="14" y="133"/>
                  </a:cxn>
                  <a:cxn ang="0">
                    <a:pos x="18" y="98"/>
                  </a:cxn>
                  <a:cxn ang="0">
                    <a:pos x="34" y="83"/>
                  </a:cxn>
                  <a:cxn ang="0">
                    <a:pos x="37" y="66"/>
                  </a:cxn>
                  <a:cxn ang="0">
                    <a:pos x="32" y="43"/>
                  </a:cxn>
                  <a:cxn ang="0">
                    <a:pos x="42" y="14"/>
                  </a:cxn>
                  <a:cxn ang="0">
                    <a:pos x="74" y="0"/>
                  </a:cxn>
                  <a:cxn ang="0">
                    <a:pos x="171" y="22"/>
                  </a:cxn>
                </a:cxnLst>
                <a:rect l="0" t="0" r="r" b="b"/>
                <a:pathLst>
                  <a:path w="174" h="212">
                    <a:moveTo>
                      <a:pt x="171" y="22"/>
                    </a:moveTo>
                    <a:cubicBezTo>
                      <a:pt x="172" y="23"/>
                      <a:pt x="172" y="23"/>
                      <a:pt x="173" y="24"/>
                    </a:cubicBezTo>
                    <a:cubicBezTo>
                      <a:pt x="173" y="25"/>
                      <a:pt x="174" y="26"/>
                      <a:pt x="174" y="27"/>
                    </a:cubicBezTo>
                    <a:cubicBezTo>
                      <a:pt x="174" y="28"/>
                      <a:pt x="174" y="30"/>
                      <a:pt x="174" y="32"/>
                    </a:cubicBezTo>
                    <a:cubicBezTo>
                      <a:pt x="173" y="34"/>
                      <a:pt x="173" y="37"/>
                      <a:pt x="172" y="41"/>
                    </a:cubicBezTo>
                    <a:cubicBezTo>
                      <a:pt x="171" y="44"/>
                      <a:pt x="170" y="47"/>
                      <a:pt x="169" y="49"/>
                    </a:cubicBezTo>
                    <a:cubicBezTo>
                      <a:pt x="169" y="51"/>
                      <a:pt x="168" y="52"/>
                      <a:pt x="167" y="54"/>
                    </a:cubicBezTo>
                    <a:cubicBezTo>
                      <a:pt x="166" y="55"/>
                      <a:pt x="166" y="56"/>
                      <a:pt x="165" y="56"/>
                    </a:cubicBezTo>
                    <a:cubicBezTo>
                      <a:pt x="164" y="56"/>
                      <a:pt x="163" y="56"/>
                      <a:pt x="162" y="56"/>
                    </a:cubicBezTo>
                    <a:lnTo>
                      <a:pt x="92" y="38"/>
                    </a:lnTo>
                    <a:cubicBezTo>
                      <a:pt x="88" y="37"/>
                      <a:pt x="84" y="37"/>
                      <a:pt x="80" y="36"/>
                    </a:cubicBezTo>
                    <a:cubicBezTo>
                      <a:pt x="77" y="36"/>
                      <a:pt x="74" y="37"/>
                      <a:pt x="71" y="38"/>
                    </a:cubicBezTo>
                    <a:cubicBezTo>
                      <a:pt x="68" y="39"/>
                      <a:pt x="66" y="40"/>
                      <a:pt x="64" y="42"/>
                    </a:cubicBezTo>
                    <a:cubicBezTo>
                      <a:pt x="62" y="44"/>
                      <a:pt x="61" y="47"/>
                      <a:pt x="60" y="50"/>
                    </a:cubicBezTo>
                    <a:cubicBezTo>
                      <a:pt x="59" y="54"/>
                      <a:pt x="59" y="59"/>
                      <a:pt x="62" y="64"/>
                    </a:cubicBezTo>
                    <a:cubicBezTo>
                      <a:pt x="64" y="69"/>
                      <a:pt x="67" y="74"/>
                      <a:pt x="72" y="80"/>
                    </a:cubicBezTo>
                    <a:lnTo>
                      <a:pt x="151" y="100"/>
                    </a:lnTo>
                    <a:cubicBezTo>
                      <a:pt x="152" y="101"/>
                      <a:pt x="153" y="101"/>
                      <a:pt x="153" y="102"/>
                    </a:cubicBezTo>
                    <a:cubicBezTo>
                      <a:pt x="154" y="103"/>
                      <a:pt x="154" y="104"/>
                      <a:pt x="154" y="105"/>
                    </a:cubicBezTo>
                    <a:cubicBezTo>
                      <a:pt x="154" y="106"/>
                      <a:pt x="154" y="108"/>
                      <a:pt x="154" y="110"/>
                    </a:cubicBezTo>
                    <a:cubicBezTo>
                      <a:pt x="153" y="113"/>
                      <a:pt x="153" y="115"/>
                      <a:pt x="152" y="119"/>
                    </a:cubicBezTo>
                    <a:cubicBezTo>
                      <a:pt x="151" y="122"/>
                      <a:pt x="150" y="125"/>
                      <a:pt x="150" y="127"/>
                    </a:cubicBezTo>
                    <a:cubicBezTo>
                      <a:pt x="149" y="129"/>
                      <a:pt x="148" y="130"/>
                      <a:pt x="147" y="132"/>
                    </a:cubicBezTo>
                    <a:cubicBezTo>
                      <a:pt x="147" y="133"/>
                      <a:pt x="146" y="133"/>
                      <a:pt x="145" y="134"/>
                    </a:cubicBezTo>
                    <a:cubicBezTo>
                      <a:pt x="144" y="134"/>
                      <a:pt x="143" y="134"/>
                      <a:pt x="142" y="134"/>
                    </a:cubicBezTo>
                    <a:lnTo>
                      <a:pt x="72" y="116"/>
                    </a:lnTo>
                    <a:cubicBezTo>
                      <a:pt x="68" y="115"/>
                      <a:pt x="64" y="115"/>
                      <a:pt x="61" y="114"/>
                    </a:cubicBezTo>
                    <a:cubicBezTo>
                      <a:pt x="57" y="114"/>
                      <a:pt x="54" y="115"/>
                      <a:pt x="51" y="116"/>
                    </a:cubicBezTo>
                    <a:cubicBezTo>
                      <a:pt x="49" y="117"/>
                      <a:pt x="46" y="118"/>
                      <a:pt x="44" y="120"/>
                    </a:cubicBezTo>
                    <a:cubicBezTo>
                      <a:pt x="42" y="122"/>
                      <a:pt x="41" y="125"/>
                      <a:pt x="40" y="128"/>
                    </a:cubicBezTo>
                    <a:cubicBezTo>
                      <a:pt x="39" y="132"/>
                      <a:pt x="40" y="137"/>
                      <a:pt x="42" y="142"/>
                    </a:cubicBezTo>
                    <a:cubicBezTo>
                      <a:pt x="44" y="147"/>
                      <a:pt x="47" y="152"/>
                      <a:pt x="52" y="158"/>
                    </a:cubicBezTo>
                    <a:lnTo>
                      <a:pt x="131" y="178"/>
                    </a:lnTo>
                    <a:cubicBezTo>
                      <a:pt x="132" y="179"/>
                      <a:pt x="133" y="179"/>
                      <a:pt x="133" y="180"/>
                    </a:cubicBezTo>
                    <a:cubicBezTo>
                      <a:pt x="134" y="180"/>
                      <a:pt x="134" y="182"/>
                      <a:pt x="134" y="183"/>
                    </a:cubicBezTo>
                    <a:cubicBezTo>
                      <a:pt x="134" y="184"/>
                      <a:pt x="134" y="186"/>
                      <a:pt x="134" y="188"/>
                    </a:cubicBezTo>
                    <a:cubicBezTo>
                      <a:pt x="134" y="191"/>
                      <a:pt x="133" y="193"/>
                      <a:pt x="132" y="197"/>
                    </a:cubicBezTo>
                    <a:cubicBezTo>
                      <a:pt x="132" y="200"/>
                      <a:pt x="131" y="203"/>
                      <a:pt x="130" y="205"/>
                    </a:cubicBezTo>
                    <a:cubicBezTo>
                      <a:pt x="129" y="207"/>
                      <a:pt x="128" y="208"/>
                      <a:pt x="128" y="210"/>
                    </a:cubicBezTo>
                    <a:cubicBezTo>
                      <a:pt x="127" y="211"/>
                      <a:pt x="126" y="211"/>
                      <a:pt x="125" y="212"/>
                    </a:cubicBezTo>
                    <a:cubicBezTo>
                      <a:pt x="124" y="212"/>
                      <a:pt x="124" y="212"/>
                      <a:pt x="123" y="212"/>
                    </a:cubicBezTo>
                    <a:lnTo>
                      <a:pt x="4" y="182"/>
                    </a:lnTo>
                    <a:cubicBezTo>
                      <a:pt x="3" y="182"/>
                      <a:pt x="2" y="181"/>
                      <a:pt x="1" y="181"/>
                    </a:cubicBezTo>
                    <a:cubicBezTo>
                      <a:pt x="1" y="180"/>
                      <a:pt x="1" y="179"/>
                      <a:pt x="0" y="178"/>
                    </a:cubicBezTo>
                    <a:cubicBezTo>
                      <a:pt x="0" y="176"/>
                      <a:pt x="0" y="175"/>
                      <a:pt x="0" y="173"/>
                    </a:cubicBezTo>
                    <a:cubicBezTo>
                      <a:pt x="1" y="171"/>
                      <a:pt x="1" y="169"/>
                      <a:pt x="2" y="166"/>
                    </a:cubicBezTo>
                    <a:cubicBezTo>
                      <a:pt x="3" y="163"/>
                      <a:pt x="3" y="161"/>
                      <a:pt x="4" y="159"/>
                    </a:cubicBezTo>
                    <a:cubicBezTo>
                      <a:pt x="5" y="157"/>
                      <a:pt x="5" y="156"/>
                      <a:pt x="6" y="155"/>
                    </a:cubicBezTo>
                    <a:cubicBezTo>
                      <a:pt x="7" y="154"/>
                      <a:pt x="8" y="153"/>
                      <a:pt x="8" y="153"/>
                    </a:cubicBezTo>
                    <a:cubicBezTo>
                      <a:pt x="9" y="153"/>
                      <a:pt x="10" y="153"/>
                      <a:pt x="11" y="153"/>
                    </a:cubicBezTo>
                    <a:lnTo>
                      <a:pt x="25" y="157"/>
                    </a:lnTo>
                    <a:cubicBezTo>
                      <a:pt x="19" y="148"/>
                      <a:pt x="15" y="140"/>
                      <a:pt x="14" y="133"/>
                    </a:cubicBezTo>
                    <a:cubicBezTo>
                      <a:pt x="12" y="125"/>
                      <a:pt x="12" y="118"/>
                      <a:pt x="13" y="111"/>
                    </a:cubicBezTo>
                    <a:cubicBezTo>
                      <a:pt x="15" y="106"/>
                      <a:pt x="16" y="102"/>
                      <a:pt x="18" y="98"/>
                    </a:cubicBezTo>
                    <a:cubicBezTo>
                      <a:pt x="20" y="95"/>
                      <a:pt x="23" y="91"/>
                      <a:pt x="25" y="89"/>
                    </a:cubicBezTo>
                    <a:cubicBezTo>
                      <a:pt x="28" y="86"/>
                      <a:pt x="31" y="84"/>
                      <a:pt x="34" y="83"/>
                    </a:cubicBezTo>
                    <a:cubicBezTo>
                      <a:pt x="38" y="81"/>
                      <a:pt x="41" y="80"/>
                      <a:pt x="45" y="79"/>
                    </a:cubicBezTo>
                    <a:cubicBezTo>
                      <a:pt x="42" y="75"/>
                      <a:pt x="39" y="70"/>
                      <a:pt x="37" y="66"/>
                    </a:cubicBezTo>
                    <a:cubicBezTo>
                      <a:pt x="36" y="62"/>
                      <a:pt x="34" y="58"/>
                      <a:pt x="33" y="54"/>
                    </a:cubicBezTo>
                    <a:cubicBezTo>
                      <a:pt x="32" y="51"/>
                      <a:pt x="32" y="47"/>
                      <a:pt x="32" y="43"/>
                    </a:cubicBezTo>
                    <a:cubicBezTo>
                      <a:pt x="32" y="40"/>
                      <a:pt x="32" y="36"/>
                      <a:pt x="33" y="33"/>
                    </a:cubicBezTo>
                    <a:cubicBezTo>
                      <a:pt x="35" y="25"/>
                      <a:pt x="38" y="19"/>
                      <a:pt x="42" y="14"/>
                    </a:cubicBezTo>
                    <a:cubicBezTo>
                      <a:pt x="46" y="9"/>
                      <a:pt x="51" y="6"/>
                      <a:pt x="57" y="3"/>
                    </a:cubicBezTo>
                    <a:cubicBezTo>
                      <a:pt x="62" y="1"/>
                      <a:pt x="68" y="0"/>
                      <a:pt x="74" y="0"/>
                    </a:cubicBezTo>
                    <a:cubicBezTo>
                      <a:pt x="81" y="0"/>
                      <a:pt x="88" y="1"/>
                      <a:pt x="94" y="3"/>
                    </a:cubicBezTo>
                    <a:lnTo>
                      <a:pt x="17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2" name="Freeform 404"/>
              <p:cNvSpPr>
                <a:spLocks/>
              </p:cNvSpPr>
              <p:nvPr/>
            </p:nvSpPr>
            <p:spPr bwMode="auto">
              <a:xfrm rot="20864417">
                <a:off x="6683325" y="3604546"/>
                <a:ext cx="153424" cy="73447"/>
              </a:xfrm>
              <a:custGeom>
                <a:avLst/>
                <a:gdLst/>
                <a:ahLst/>
                <a:cxnLst>
                  <a:cxn ang="0">
                    <a:pos x="158" y="27"/>
                  </a:cxn>
                  <a:cxn ang="0">
                    <a:pos x="167" y="30"/>
                  </a:cxn>
                  <a:cxn ang="0">
                    <a:pos x="171" y="33"/>
                  </a:cxn>
                  <a:cxn ang="0">
                    <a:pos x="172" y="37"/>
                  </a:cxn>
                  <a:cxn ang="0">
                    <a:pos x="173" y="43"/>
                  </a:cxn>
                  <a:cxn ang="0">
                    <a:pos x="172" y="50"/>
                  </a:cxn>
                  <a:cxn ang="0">
                    <a:pos x="171" y="57"/>
                  </a:cxn>
                  <a:cxn ang="0">
                    <a:pos x="164" y="74"/>
                  </a:cxn>
                  <a:cxn ang="0">
                    <a:pos x="153" y="84"/>
                  </a:cxn>
                  <a:cxn ang="0">
                    <a:pos x="138" y="88"/>
                  </a:cxn>
                  <a:cxn ang="0">
                    <a:pos x="118" y="86"/>
                  </a:cxn>
                  <a:cxn ang="0">
                    <a:pos x="57" y="70"/>
                  </a:cxn>
                  <a:cxn ang="0">
                    <a:pos x="54" y="84"/>
                  </a:cxn>
                  <a:cxn ang="0">
                    <a:pos x="49" y="87"/>
                  </a:cxn>
                  <a:cxn ang="0">
                    <a:pos x="39" y="86"/>
                  </a:cxn>
                  <a:cxn ang="0">
                    <a:pos x="32" y="84"/>
                  </a:cxn>
                  <a:cxn ang="0">
                    <a:pos x="28" y="82"/>
                  </a:cxn>
                  <a:cxn ang="0">
                    <a:pos x="26" y="80"/>
                  </a:cxn>
                  <a:cxn ang="0">
                    <a:pos x="26" y="77"/>
                  </a:cxn>
                  <a:cxn ang="0">
                    <a:pos x="30" y="63"/>
                  </a:cxn>
                  <a:cxn ang="0">
                    <a:pos x="3" y="56"/>
                  </a:cxn>
                  <a:cxn ang="0">
                    <a:pos x="1" y="55"/>
                  </a:cxn>
                  <a:cxn ang="0">
                    <a:pos x="0" y="52"/>
                  </a:cxn>
                  <a:cxn ang="0">
                    <a:pos x="0" y="46"/>
                  </a:cxn>
                  <a:cxn ang="0">
                    <a:pos x="2" y="38"/>
                  </a:cxn>
                  <a:cxn ang="0">
                    <a:pos x="4" y="30"/>
                  </a:cxn>
                  <a:cxn ang="0">
                    <a:pos x="7" y="25"/>
                  </a:cxn>
                  <a:cxn ang="0">
                    <a:pos x="9" y="23"/>
                  </a:cxn>
                  <a:cxn ang="0">
                    <a:pos x="12" y="23"/>
                  </a:cxn>
                  <a:cxn ang="0">
                    <a:pos x="38" y="30"/>
                  </a:cxn>
                  <a:cxn ang="0">
                    <a:pos x="45" y="4"/>
                  </a:cxn>
                  <a:cxn ang="0">
                    <a:pos x="46" y="2"/>
                  </a:cxn>
                  <a:cxn ang="0">
                    <a:pos x="49" y="0"/>
                  </a:cxn>
                  <a:cxn ang="0">
                    <a:pos x="53" y="0"/>
                  </a:cxn>
                  <a:cxn ang="0">
                    <a:pos x="60" y="2"/>
                  </a:cxn>
                  <a:cxn ang="0">
                    <a:pos x="70" y="6"/>
                  </a:cxn>
                  <a:cxn ang="0">
                    <a:pos x="72" y="10"/>
                  </a:cxn>
                  <a:cxn ang="0">
                    <a:pos x="66" y="37"/>
                  </a:cxn>
                  <a:cxn ang="0">
                    <a:pos x="122" y="51"/>
                  </a:cxn>
                  <a:cxn ang="0">
                    <a:pos x="137" y="51"/>
                  </a:cxn>
                  <a:cxn ang="0">
                    <a:pos x="145" y="42"/>
                  </a:cxn>
                  <a:cxn ang="0">
                    <a:pos x="145" y="37"/>
                  </a:cxn>
                  <a:cxn ang="0">
                    <a:pos x="145" y="33"/>
                  </a:cxn>
                  <a:cxn ang="0">
                    <a:pos x="145" y="30"/>
                  </a:cxn>
                  <a:cxn ang="0">
                    <a:pos x="145" y="27"/>
                  </a:cxn>
                  <a:cxn ang="0">
                    <a:pos x="146" y="26"/>
                  </a:cxn>
                  <a:cxn ang="0">
                    <a:pos x="148" y="25"/>
                  </a:cxn>
                  <a:cxn ang="0">
                    <a:pos x="152" y="25"/>
                  </a:cxn>
                  <a:cxn ang="0">
                    <a:pos x="158" y="27"/>
                  </a:cxn>
                  <a:cxn ang="0">
                    <a:pos x="158" y="27"/>
                  </a:cxn>
                </a:cxnLst>
                <a:rect l="0" t="0" r="r" b="b"/>
                <a:pathLst>
                  <a:path w="173" h="88">
                    <a:moveTo>
                      <a:pt x="158" y="27"/>
                    </a:moveTo>
                    <a:cubicBezTo>
                      <a:pt x="162" y="28"/>
                      <a:pt x="165" y="29"/>
                      <a:pt x="167" y="30"/>
                    </a:cubicBezTo>
                    <a:cubicBezTo>
                      <a:pt x="169" y="31"/>
                      <a:pt x="170" y="32"/>
                      <a:pt x="171" y="33"/>
                    </a:cubicBezTo>
                    <a:cubicBezTo>
                      <a:pt x="172" y="34"/>
                      <a:pt x="172" y="35"/>
                      <a:pt x="172" y="37"/>
                    </a:cubicBezTo>
                    <a:cubicBezTo>
                      <a:pt x="173" y="39"/>
                      <a:pt x="173" y="41"/>
                      <a:pt x="173" y="43"/>
                    </a:cubicBezTo>
                    <a:cubicBezTo>
                      <a:pt x="173" y="45"/>
                      <a:pt x="173" y="47"/>
                      <a:pt x="172" y="50"/>
                    </a:cubicBezTo>
                    <a:cubicBezTo>
                      <a:pt x="172" y="52"/>
                      <a:pt x="171" y="55"/>
                      <a:pt x="171" y="57"/>
                    </a:cubicBezTo>
                    <a:cubicBezTo>
                      <a:pt x="169" y="64"/>
                      <a:pt x="167" y="70"/>
                      <a:pt x="164" y="74"/>
                    </a:cubicBezTo>
                    <a:cubicBezTo>
                      <a:pt x="161" y="79"/>
                      <a:pt x="157" y="82"/>
                      <a:pt x="153" y="84"/>
                    </a:cubicBezTo>
                    <a:cubicBezTo>
                      <a:pt x="149" y="87"/>
                      <a:pt x="144" y="88"/>
                      <a:pt x="138" y="88"/>
                    </a:cubicBezTo>
                    <a:cubicBezTo>
                      <a:pt x="132" y="88"/>
                      <a:pt x="126" y="87"/>
                      <a:pt x="118" y="86"/>
                    </a:cubicBezTo>
                    <a:lnTo>
                      <a:pt x="57" y="70"/>
                    </a:lnTo>
                    <a:lnTo>
                      <a:pt x="54" y="84"/>
                    </a:lnTo>
                    <a:cubicBezTo>
                      <a:pt x="53" y="86"/>
                      <a:pt x="52" y="87"/>
                      <a:pt x="49" y="87"/>
                    </a:cubicBezTo>
                    <a:cubicBezTo>
                      <a:pt x="47" y="88"/>
                      <a:pt x="44" y="87"/>
                      <a:pt x="39" y="86"/>
                    </a:cubicBezTo>
                    <a:cubicBezTo>
                      <a:pt x="36" y="85"/>
                      <a:pt x="34" y="85"/>
                      <a:pt x="32" y="84"/>
                    </a:cubicBezTo>
                    <a:cubicBezTo>
                      <a:pt x="30" y="83"/>
                      <a:pt x="29" y="83"/>
                      <a:pt x="28" y="82"/>
                    </a:cubicBezTo>
                    <a:cubicBezTo>
                      <a:pt x="27" y="81"/>
                      <a:pt x="27" y="81"/>
                      <a:pt x="26" y="80"/>
                    </a:cubicBezTo>
                    <a:cubicBezTo>
                      <a:pt x="26" y="79"/>
                      <a:pt x="26" y="78"/>
                      <a:pt x="26" y="77"/>
                    </a:cubicBezTo>
                    <a:lnTo>
                      <a:pt x="30" y="63"/>
                    </a:lnTo>
                    <a:lnTo>
                      <a:pt x="3" y="56"/>
                    </a:lnTo>
                    <a:cubicBezTo>
                      <a:pt x="2" y="56"/>
                      <a:pt x="2" y="56"/>
                      <a:pt x="1" y="55"/>
                    </a:cubicBezTo>
                    <a:cubicBezTo>
                      <a:pt x="1" y="54"/>
                      <a:pt x="0" y="53"/>
                      <a:pt x="0" y="52"/>
                    </a:cubicBezTo>
                    <a:cubicBezTo>
                      <a:pt x="0" y="51"/>
                      <a:pt x="0" y="49"/>
                      <a:pt x="0" y="46"/>
                    </a:cubicBezTo>
                    <a:cubicBezTo>
                      <a:pt x="1" y="44"/>
                      <a:pt x="1" y="41"/>
                      <a:pt x="2" y="38"/>
                    </a:cubicBezTo>
                    <a:cubicBezTo>
                      <a:pt x="3" y="35"/>
                      <a:pt x="4" y="32"/>
                      <a:pt x="4" y="30"/>
                    </a:cubicBezTo>
                    <a:cubicBezTo>
                      <a:pt x="5" y="28"/>
                      <a:pt x="6" y="26"/>
                      <a:pt x="7" y="25"/>
                    </a:cubicBezTo>
                    <a:cubicBezTo>
                      <a:pt x="8" y="24"/>
                      <a:pt x="8" y="23"/>
                      <a:pt x="9" y="23"/>
                    </a:cubicBezTo>
                    <a:cubicBezTo>
                      <a:pt x="10" y="23"/>
                      <a:pt x="11" y="23"/>
                      <a:pt x="12" y="23"/>
                    </a:cubicBezTo>
                    <a:lnTo>
                      <a:pt x="38" y="30"/>
                    </a:lnTo>
                    <a:lnTo>
                      <a:pt x="45" y="4"/>
                    </a:lnTo>
                    <a:cubicBezTo>
                      <a:pt x="45" y="3"/>
                      <a:pt x="46" y="2"/>
                      <a:pt x="46" y="2"/>
                    </a:cubicBezTo>
                    <a:cubicBezTo>
                      <a:pt x="47" y="1"/>
                      <a:pt x="48" y="1"/>
                      <a:pt x="49" y="0"/>
                    </a:cubicBezTo>
                    <a:cubicBezTo>
                      <a:pt x="50" y="0"/>
                      <a:pt x="52" y="0"/>
                      <a:pt x="53" y="0"/>
                    </a:cubicBezTo>
                    <a:cubicBezTo>
                      <a:pt x="55" y="1"/>
                      <a:pt x="57" y="1"/>
                      <a:pt x="60" y="2"/>
                    </a:cubicBezTo>
                    <a:cubicBezTo>
                      <a:pt x="65" y="3"/>
                      <a:pt x="68" y="4"/>
                      <a:pt x="70" y="6"/>
                    </a:cubicBezTo>
                    <a:cubicBezTo>
                      <a:pt x="72" y="7"/>
                      <a:pt x="73" y="9"/>
                      <a:pt x="72" y="10"/>
                    </a:cubicBezTo>
                    <a:lnTo>
                      <a:pt x="66" y="37"/>
                    </a:lnTo>
                    <a:lnTo>
                      <a:pt x="122" y="51"/>
                    </a:lnTo>
                    <a:cubicBezTo>
                      <a:pt x="128" y="52"/>
                      <a:pt x="133" y="53"/>
                      <a:pt x="137" y="51"/>
                    </a:cubicBezTo>
                    <a:cubicBezTo>
                      <a:pt x="141" y="50"/>
                      <a:pt x="143" y="47"/>
                      <a:pt x="145" y="42"/>
                    </a:cubicBezTo>
                    <a:cubicBezTo>
                      <a:pt x="145" y="40"/>
                      <a:pt x="145" y="38"/>
                      <a:pt x="145" y="37"/>
                    </a:cubicBezTo>
                    <a:cubicBezTo>
                      <a:pt x="146" y="35"/>
                      <a:pt x="145" y="34"/>
                      <a:pt x="145" y="33"/>
                    </a:cubicBezTo>
                    <a:cubicBezTo>
                      <a:pt x="145" y="31"/>
                      <a:pt x="145" y="30"/>
                      <a:pt x="145" y="30"/>
                    </a:cubicBezTo>
                    <a:cubicBezTo>
                      <a:pt x="145" y="29"/>
                      <a:pt x="145" y="28"/>
                      <a:pt x="145" y="27"/>
                    </a:cubicBezTo>
                    <a:cubicBezTo>
                      <a:pt x="145" y="27"/>
                      <a:pt x="145" y="26"/>
                      <a:pt x="146" y="26"/>
                    </a:cubicBezTo>
                    <a:cubicBezTo>
                      <a:pt x="146" y="26"/>
                      <a:pt x="147" y="25"/>
                      <a:pt x="148" y="25"/>
                    </a:cubicBezTo>
                    <a:cubicBezTo>
                      <a:pt x="149" y="25"/>
                      <a:pt x="150" y="25"/>
                      <a:pt x="152" y="25"/>
                    </a:cubicBezTo>
                    <a:cubicBezTo>
                      <a:pt x="154" y="26"/>
                      <a:pt x="156" y="26"/>
                      <a:pt x="158" y="27"/>
                    </a:cubicBezTo>
                    <a:lnTo>
                      <a:pt x="158" y="2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3290110">
              <a:off x="6137509" y="4303713"/>
              <a:ext cx="738352" cy="1927985"/>
              <a:chOff x="7061839" y="3123364"/>
              <a:chExt cx="738352" cy="1927985"/>
            </a:xfrm>
          </p:grpSpPr>
          <p:sp>
            <p:nvSpPr>
              <p:cNvPr id="7551" name="Freeform 383"/>
              <p:cNvSpPr>
                <a:spLocks/>
              </p:cNvSpPr>
              <p:nvPr/>
            </p:nvSpPr>
            <p:spPr bwMode="auto">
              <a:xfrm rot="20864417">
                <a:off x="7061839" y="3123364"/>
                <a:ext cx="738352" cy="1927985"/>
              </a:xfrm>
              <a:custGeom>
                <a:avLst/>
                <a:gdLst/>
                <a:ahLst/>
                <a:cxnLst>
                  <a:cxn ang="0">
                    <a:pos x="648" y="2"/>
                  </a:cxn>
                  <a:cxn ang="0">
                    <a:pos x="489" y="167"/>
                  </a:cxn>
                  <a:cxn ang="0">
                    <a:pos x="212" y="1253"/>
                  </a:cxn>
                  <a:cxn ang="0">
                    <a:pos x="211" y="1258"/>
                  </a:cxn>
                  <a:cxn ang="0">
                    <a:pos x="184" y="1358"/>
                  </a:cxn>
                  <a:cxn ang="0">
                    <a:pos x="90" y="1730"/>
                  </a:cxn>
                  <a:cxn ang="0">
                    <a:pos x="30" y="1961"/>
                  </a:cxn>
                  <a:cxn ang="0">
                    <a:pos x="129" y="2227"/>
                  </a:cxn>
                  <a:cxn ang="0">
                    <a:pos x="336" y="2068"/>
                  </a:cxn>
                  <a:cxn ang="0">
                    <a:pos x="421" y="1730"/>
                  </a:cxn>
                  <a:cxn ang="0">
                    <a:pos x="518" y="1358"/>
                  </a:cxn>
                  <a:cxn ang="0">
                    <a:pos x="567" y="1163"/>
                  </a:cxn>
                  <a:cxn ang="0">
                    <a:pos x="568" y="1159"/>
                  </a:cxn>
                  <a:cxn ang="0">
                    <a:pos x="794" y="273"/>
                  </a:cxn>
                  <a:cxn ang="0">
                    <a:pos x="696" y="8"/>
                  </a:cxn>
                  <a:cxn ang="0">
                    <a:pos x="648" y="2"/>
                  </a:cxn>
                </a:cxnLst>
                <a:rect l="0" t="0" r="r" b="b"/>
                <a:pathLst>
                  <a:path w="825" h="2256">
                    <a:moveTo>
                      <a:pt x="648" y="2"/>
                    </a:moveTo>
                    <a:cubicBezTo>
                      <a:pt x="579" y="7"/>
                      <a:pt x="514" y="71"/>
                      <a:pt x="489" y="167"/>
                    </a:cubicBezTo>
                    <a:lnTo>
                      <a:pt x="212" y="1253"/>
                    </a:lnTo>
                    <a:lnTo>
                      <a:pt x="211" y="1258"/>
                    </a:lnTo>
                    <a:lnTo>
                      <a:pt x="184" y="1358"/>
                    </a:lnTo>
                    <a:lnTo>
                      <a:pt x="90" y="1730"/>
                    </a:lnTo>
                    <a:lnTo>
                      <a:pt x="30" y="1961"/>
                    </a:lnTo>
                    <a:cubicBezTo>
                      <a:pt x="0" y="2079"/>
                      <a:pt x="44" y="2197"/>
                      <a:pt x="129" y="2227"/>
                    </a:cubicBezTo>
                    <a:cubicBezTo>
                      <a:pt x="213" y="2256"/>
                      <a:pt x="306" y="2186"/>
                      <a:pt x="336" y="2068"/>
                    </a:cubicBezTo>
                    <a:lnTo>
                      <a:pt x="421" y="1730"/>
                    </a:lnTo>
                    <a:lnTo>
                      <a:pt x="518" y="1358"/>
                    </a:lnTo>
                    <a:lnTo>
                      <a:pt x="567" y="1163"/>
                    </a:lnTo>
                    <a:lnTo>
                      <a:pt x="568" y="1159"/>
                    </a:lnTo>
                    <a:lnTo>
                      <a:pt x="794" y="273"/>
                    </a:lnTo>
                    <a:cubicBezTo>
                      <a:pt x="825" y="156"/>
                      <a:pt x="780" y="37"/>
                      <a:pt x="696" y="8"/>
                    </a:cubicBezTo>
                    <a:cubicBezTo>
                      <a:pt x="680" y="2"/>
                      <a:pt x="664" y="0"/>
                      <a:pt x="648" y="2"/>
                    </a:cubicBezTo>
                    <a:close/>
                  </a:path>
                </a:pathLst>
              </a:custGeom>
              <a:solidFill>
                <a:srgbClr val="45961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3" name="Freeform 405"/>
              <p:cNvSpPr>
                <a:spLocks/>
              </p:cNvSpPr>
              <p:nvPr/>
            </p:nvSpPr>
            <p:spPr bwMode="auto">
              <a:xfrm rot="20864417">
                <a:off x="7318242" y="4584598"/>
                <a:ext cx="153424" cy="73447"/>
              </a:xfrm>
              <a:custGeom>
                <a:avLst/>
                <a:gdLst/>
                <a:ahLst/>
                <a:cxnLst>
                  <a:cxn ang="0">
                    <a:pos x="158" y="26"/>
                  </a:cxn>
                  <a:cxn ang="0">
                    <a:pos x="167" y="29"/>
                  </a:cxn>
                  <a:cxn ang="0">
                    <a:pos x="171" y="32"/>
                  </a:cxn>
                  <a:cxn ang="0">
                    <a:pos x="172" y="36"/>
                  </a:cxn>
                  <a:cxn ang="0">
                    <a:pos x="173" y="42"/>
                  </a:cxn>
                  <a:cxn ang="0">
                    <a:pos x="172" y="49"/>
                  </a:cxn>
                  <a:cxn ang="0">
                    <a:pos x="171" y="57"/>
                  </a:cxn>
                  <a:cxn ang="0">
                    <a:pos x="164" y="73"/>
                  </a:cxn>
                  <a:cxn ang="0">
                    <a:pos x="153" y="84"/>
                  </a:cxn>
                  <a:cxn ang="0">
                    <a:pos x="138" y="87"/>
                  </a:cxn>
                  <a:cxn ang="0">
                    <a:pos x="118" y="85"/>
                  </a:cxn>
                  <a:cxn ang="0">
                    <a:pos x="57" y="69"/>
                  </a:cxn>
                  <a:cxn ang="0">
                    <a:pos x="53" y="84"/>
                  </a:cxn>
                  <a:cxn ang="0">
                    <a:pos x="49" y="87"/>
                  </a:cxn>
                  <a:cxn ang="0">
                    <a:pos x="39" y="85"/>
                  </a:cxn>
                  <a:cxn ang="0">
                    <a:pos x="32" y="83"/>
                  </a:cxn>
                  <a:cxn ang="0">
                    <a:pos x="28" y="81"/>
                  </a:cxn>
                  <a:cxn ang="0">
                    <a:pos x="26" y="79"/>
                  </a:cxn>
                  <a:cxn ang="0">
                    <a:pos x="26" y="77"/>
                  </a:cxn>
                  <a:cxn ang="0">
                    <a:pos x="30" y="62"/>
                  </a:cxn>
                  <a:cxn ang="0">
                    <a:pos x="3" y="56"/>
                  </a:cxn>
                  <a:cxn ang="0">
                    <a:pos x="1" y="54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7" y="25"/>
                  </a:cxn>
                  <a:cxn ang="0">
                    <a:pos x="9" y="22"/>
                  </a:cxn>
                  <a:cxn ang="0">
                    <a:pos x="12" y="22"/>
                  </a:cxn>
                  <a:cxn ang="0">
                    <a:pos x="38" y="29"/>
                  </a:cxn>
                  <a:cxn ang="0">
                    <a:pos x="45" y="3"/>
                  </a:cxn>
                  <a:cxn ang="0">
                    <a:pos x="46" y="1"/>
                  </a:cxn>
                  <a:cxn ang="0">
                    <a:pos x="49" y="0"/>
                  </a:cxn>
                  <a:cxn ang="0">
                    <a:pos x="53" y="0"/>
                  </a:cxn>
                  <a:cxn ang="0">
                    <a:pos x="60" y="1"/>
                  </a:cxn>
                  <a:cxn ang="0">
                    <a:pos x="70" y="5"/>
                  </a:cxn>
                  <a:cxn ang="0">
                    <a:pos x="72" y="10"/>
                  </a:cxn>
                  <a:cxn ang="0">
                    <a:pos x="66" y="36"/>
                  </a:cxn>
                  <a:cxn ang="0">
                    <a:pos x="122" y="50"/>
                  </a:cxn>
                  <a:cxn ang="0">
                    <a:pos x="137" y="51"/>
                  </a:cxn>
                  <a:cxn ang="0">
                    <a:pos x="145" y="41"/>
                  </a:cxn>
                  <a:cxn ang="0">
                    <a:pos x="145" y="36"/>
                  </a:cxn>
                  <a:cxn ang="0">
                    <a:pos x="145" y="32"/>
                  </a:cxn>
                  <a:cxn ang="0">
                    <a:pos x="145" y="29"/>
                  </a:cxn>
                  <a:cxn ang="0">
                    <a:pos x="145" y="27"/>
                  </a:cxn>
                  <a:cxn ang="0">
                    <a:pos x="146" y="25"/>
                  </a:cxn>
                  <a:cxn ang="0">
                    <a:pos x="148" y="25"/>
                  </a:cxn>
                  <a:cxn ang="0">
                    <a:pos x="152" y="25"/>
                  </a:cxn>
                  <a:cxn ang="0">
                    <a:pos x="158" y="26"/>
                  </a:cxn>
                  <a:cxn ang="0">
                    <a:pos x="158" y="26"/>
                  </a:cxn>
                </a:cxnLst>
                <a:rect l="0" t="0" r="r" b="b"/>
                <a:pathLst>
                  <a:path w="173" h="88">
                    <a:moveTo>
                      <a:pt x="158" y="26"/>
                    </a:moveTo>
                    <a:cubicBezTo>
                      <a:pt x="162" y="27"/>
                      <a:pt x="165" y="28"/>
                      <a:pt x="167" y="29"/>
                    </a:cubicBezTo>
                    <a:cubicBezTo>
                      <a:pt x="169" y="30"/>
                      <a:pt x="170" y="31"/>
                      <a:pt x="171" y="32"/>
                    </a:cubicBezTo>
                    <a:cubicBezTo>
                      <a:pt x="172" y="33"/>
                      <a:pt x="172" y="34"/>
                      <a:pt x="172" y="36"/>
                    </a:cubicBezTo>
                    <a:cubicBezTo>
                      <a:pt x="173" y="38"/>
                      <a:pt x="173" y="40"/>
                      <a:pt x="173" y="42"/>
                    </a:cubicBezTo>
                    <a:cubicBezTo>
                      <a:pt x="173" y="44"/>
                      <a:pt x="172" y="47"/>
                      <a:pt x="172" y="49"/>
                    </a:cubicBezTo>
                    <a:cubicBezTo>
                      <a:pt x="172" y="52"/>
                      <a:pt x="171" y="54"/>
                      <a:pt x="171" y="57"/>
                    </a:cubicBezTo>
                    <a:cubicBezTo>
                      <a:pt x="169" y="63"/>
                      <a:pt x="167" y="69"/>
                      <a:pt x="164" y="73"/>
                    </a:cubicBezTo>
                    <a:cubicBezTo>
                      <a:pt x="161" y="78"/>
                      <a:pt x="157" y="81"/>
                      <a:pt x="153" y="84"/>
                    </a:cubicBezTo>
                    <a:cubicBezTo>
                      <a:pt x="148" y="86"/>
                      <a:pt x="143" y="87"/>
                      <a:pt x="138" y="87"/>
                    </a:cubicBezTo>
                    <a:cubicBezTo>
                      <a:pt x="132" y="88"/>
                      <a:pt x="125" y="87"/>
                      <a:pt x="118" y="85"/>
                    </a:cubicBezTo>
                    <a:lnTo>
                      <a:pt x="57" y="69"/>
                    </a:lnTo>
                    <a:lnTo>
                      <a:pt x="53" y="84"/>
                    </a:lnTo>
                    <a:cubicBezTo>
                      <a:pt x="53" y="85"/>
                      <a:pt x="52" y="86"/>
                      <a:pt x="49" y="87"/>
                    </a:cubicBezTo>
                    <a:cubicBezTo>
                      <a:pt x="47" y="87"/>
                      <a:pt x="43" y="87"/>
                      <a:pt x="39" y="85"/>
                    </a:cubicBezTo>
                    <a:cubicBezTo>
                      <a:pt x="36" y="85"/>
                      <a:pt x="34" y="84"/>
                      <a:pt x="32" y="83"/>
                    </a:cubicBezTo>
                    <a:cubicBezTo>
                      <a:pt x="30" y="83"/>
                      <a:pt x="29" y="82"/>
                      <a:pt x="28" y="81"/>
                    </a:cubicBezTo>
                    <a:cubicBezTo>
                      <a:pt x="27" y="81"/>
                      <a:pt x="27" y="80"/>
                      <a:pt x="26" y="79"/>
                    </a:cubicBezTo>
                    <a:cubicBezTo>
                      <a:pt x="26" y="78"/>
                      <a:pt x="26" y="77"/>
                      <a:pt x="26" y="77"/>
                    </a:cubicBezTo>
                    <a:lnTo>
                      <a:pt x="30" y="62"/>
                    </a:lnTo>
                    <a:lnTo>
                      <a:pt x="3" y="56"/>
                    </a:lnTo>
                    <a:cubicBezTo>
                      <a:pt x="2" y="55"/>
                      <a:pt x="2" y="55"/>
                      <a:pt x="1" y="54"/>
                    </a:cubicBezTo>
                    <a:cubicBezTo>
                      <a:pt x="0" y="54"/>
                      <a:pt x="0" y="53"/>
                      <a:pt x="0" y="51"/>
                    </a:cubicBezTo>
                    <a:cubicBezTo>
                      <a:pt x="0" y="50"/>
                      <a:pt x="0" y="48"/>
                      <a:pt x="0" y="46"/>
                    </a:cubicBezTo>
                    <a:cubicBezTo>
                      <a:pt x="0" y="44"/>
                      <a:pt x="1" y="41"/>
                      <a:pt x="2" y="38"/>
                    </a:cubicBezTo>
                    <a:cubicBezTo>
                      <a:pt x="3" y="34"/>
                      <a:pt x="4" y="32"/>
                      <a:pt x="4" y="29"/>
                    </a:cubicBezTo>
                    <a:cubicBezTo>
                      <a:pt x="5" y="27"/>
                      <a:pt x="6" y="26"/>
                      <a:pt x="7" y="25"/>
                    </a:cubicBezTo>
                    <a:cubicBezTo>
                      <a:pt x="7" y="23"/>
                      <a:pt x="8" y="23"/>
                      <a:pt x="9" y="22"/>
                    </a:cubicBezTo>
                    <a:cubicBezTo>
                      <a:pt x="10" y="22"/>
                      <a:pt x="11" y="22"/>
                      <a:pt x="12" y="22"/>
                    </a:cubicBezTo>
                    <a:lnTo>
                      <a:pt x="38" y="29"/>
                    </a:lnTo>
                    <a:lnTo>
                      <a:pt x="45" y="3"/>
                    </a:lnTo>
                    <a:cubicBezTo>
                      <a:pt x="45" y="2"/>
                      <a:pt x="46" y="1"/>
                      <a:pt x="46" y="1"/>
                    </a:cubicBezTo>
                    <a:cubicBezTo>
                      <a:pt x="47" y="0"/>
                      <a:pt x="48" y="0"/>
                      <a:pt x="49" y="0"/>
                    </a:cubicBezTo>
                    <a:cubicBezTo>
                      <a:pt x="50" y="0"/>
                      <a:pt x="51" y="0"/>
                      <a:pt x="53" y="0"/>
                    </a:cubicBezTo>
                    <a:cubicBezTo>
                      <a:pt x="55" y="0"/>
                      <a:pt x="57" y="0"/>
                      <a:pt x="60" y="1"/>
                    </a:cubicBezTo>
                    <a:cubicBezTo>
                      <a:pt x="65" y="2"/>
                      <a:pt x="68" y="4"/>
                      <a:pt x="70" y="5"/>
                    </a:cubicBezTo>
                    <a:cubicBezTo>
                      <a:pt x="72" y="7"/>
                      <a:pt x="73" y="8"/>
                      <a:pt x="72" y="10"/>
                    </a:cubicBezTo>
                    <a:lnTo>
                      <a:pt x="66" y="36"/>
                    </a:lnTo>
                    <a:lnTo>
                      <a:pt x="122" y="50"/>
                    </a:lnTo>
                    <a:cubicBezTo>
                      <a:pt x="128" y="52"/>
                      <a:pt x="133" y="52"/>
                      <a:pt x="137" y="51"/>
                    </a:cubicBezTo>
                    <a:cubicBezTo>
                      <a:pt x="141" y="49"/>
                      <a:pt x="143" y="46"/>
                      <a:pt x="145" y="41"/>
                    </a:cubicBezTo>
                    <a:cubicBezTo>
                      <a:pt x="145" y="39"/>
                      <a:pt x="145" y="37"/>
                      <a:pt x="145" y="36"/>
                    </a:cubicBezTo>
                    <a:cubicBezTo>
                      <a:pt x="145" y="34"/>
                      <a:pt x="145" y="33"/>
                      <a:pt x="145" y="32"/>
                    </a:cubicBezTo>
                    <a:cubicBezTo>
                      <a:pt x="145" y="31"/>
                      <a:pt x="145" y="30"/>
                      <a:pt x="145" y="29"/>
                    </a:cubicBezTo>
                    <a:cubicBezTo>
                      <a:pt x="145" y="28"/>
                      <a:pt x="145" y="27"/>
                      <a:pt x="145" y="27"/>
                    </a:cubicBezTo>
                    <a:cubicBezTo>
                      <a:pt x="145" y="26"/>
                      <a:pt x="145" y="26"/>
                      <a:pt x="146" y="25"/>
                    </a:cubicBezTo>
                    <a:cubicBezTo>
                      <a:pt x="146" y="25"/>
                      <a:pt x="147" y="25"/>
                      <a:pt x="148" y="25"/>
                    </a:cubicBezTo>
                    <a:cubicBezTo>
                      <a:pt x="149" y="25"/>
                      <a:pt x="150" y="25"/>
                      <a:pt x="152" y="25"/>
                    </a:cubicBezTo>
                    <a:cubicBezTo>
                      <a:pt x="154" y="25"/>
                      <a:pt x="156" y="25"/>
                      <a:pt x="158" y="26"/>
                    </a:cubicBezTo>
                    <a:lnTo>
                      <a:pt x="15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4" name="Freeform 406"/>
              <p:cNvSpPr>
                <a:spLocks/>
              </p:cNvSpPr>
              <p:nvPr/>
            </p:nvSpPr>
            <p:spPr bwMode="auto">
              <a:xfrm rot="20864417">
                <a:off x="7349827" y="4496518"/>
                <a:ext cx="124658" cy="91809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41" y="5"/>
                  </a:cxn>
                  <a:cxn ang="0">
                    <a:pos x="46" y="7"/>
                  </a:cxn>
                  <a:cxn ang="0">
                    <a:pos x="48" y="9"/>
                  </a:cxn>
                  <a:cxn ang="0">
                    <a:pos x="48" y="11"/>
                  </a:cxn>
                  <a:cxn ang="0">
                    <a:pos x="47" y="13"/>
                  </a:cxn>
                  <a:cxn ang="0">
                    <a:pos x="45" y="16"/>
                  </a:cxn>
                  <a:cxn ang="0">
                    <a:pos x="43" y="20"/>
                  </a:cxn>
                  <a:cxn ang="0">
                    <a:pos x="42" y="24"/>
                  </a:cxn>
                  <a:cxn ang="0">
                    <a:pos x="41" y="30"/>
                  </a:cxn>
                  <a:cxn ang="0">
                    <a:pos x="43" y="37"/>
                  </a:cxn>
                  <a:cxn ang="0">
                    <a:pos x="48" y="44"/>
                  </a:cxn>
                  <a:cxn ang="0">
                    <a:pos x="56" y="54"/>
                  </a:cxn>
                  <a:cxn ang="0">
                    <a:pos x="131" y="73"/>
                  </a:cxn>
                  <a:cxn ang="0">
                    <a:pos x="133" y="74"/>
                  </a:cxn>
                  <a:cxn ang="0">
                    <a:pos x="134" y="77"/>
                  </a:cxn>
                  <a:cxn ang="0">
                    <a:pos x="134" y="83"/>
                  </a:cxn>
                  <a:cxn ang="0">
                    <a:pos x="132" y="91"/>
                  </a:cxn>
                  <a:cxn ang="0">
                    <a:pos x="129" y="99"/>
                  </a:cxn>
                  <a:cxn ang="0">
                    <a:pos x="127" y="104"/>
                  </a:cxn>
                  <a:cxn ang="0">
                    <a:pos x="125" y="106"/>
                  </a:cxn>
                  <a:cxn ang="0">
                    <a:pos x="122" y="106"/>
                  </a:cxn>
                  <a:cxn ang="0">
                    <a:pos x="3" y="76"/>
                  </a:cxn>
                  <a:cxn ang="0">
                    <a:pos x="1" y="75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0"/>
                  </a:cxn>
                  <a:cxn ang="0">
                    <a:pos x="3" y="53"/>
                  </a:cxn>
                  <a:cxn ang="0">
                    <a:pos x="6" y="49"/>
                  </a:cxn>
                  <a:cxn ang="0">
                    <a:pos x="8" y="48"/>
                  </a:cxn>
                  <a:cxn ang="0">
                    <a:pos x="10" y="48"/>
                  </a:cxn>
                  <a:cxn ang="0">
                    <a:pos x="25" y="51"/>
                  </a:cxn>
                  <a:cxn ang="0">
                    <a:pos x="16" y="40"/>
                  </a:cxn>
                  <a:cxn ang="0">
                    <a:pos x="11" y="30"/>
                  </a:cxn>
                  <a:cxn ang="0">
                    <a:pos x="10" y="22"/>
                  </a:cxn>
                  <a:cxn ang="0">
                    <a:pos x="11" y="14"/>
                  </a:cxn>
                  <a:cxn ang="0">
                    <a:pos x="12" y="10"/>
                  </a:cxn>
                  <a:cxn ang="0">
                    <a:pos x="14" y="6"/>
                  </a:cxn>
                  <a:cxn ang="0">
                    <a:pos x="16" y="3"/>
                  </a:cxn>
                  <a:cxn ang="0">
                    <a:pos x="17" y="1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6" y="1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l="0" t="0" r="r" b="b"/>
                <a:pathLst>
                  <a:path w="134" h="107">
                    <a:moveTo>
                      <a:pt x="33" y="2"/>
                    </a:moveTo>
                    <a:cubicBezTo>
                      <a:pt x="37" y="3"/>
                      <a:pt x="39" y="4"/>
                      <a:pt x="41" y="5"/>
                    </a:cubicBezTo>
                    <a:cubicBezTo>
                      <a:pt x="43" y="5"/>
                      <a:pt x="45" y="6"/>
                      <a:pt x="46" y="7"/>
                    </a:cubicBezTo>
                    <a:cubicBezTo>
                      <a:pt x="47" y="7"/>
                      <a:pt x="48" y="8"/>
                      <a:pt x="48" y="9"/>
                    </a:cubicBezTo>
                    <a:cubicBezTo>
                      <a:pt x="48" y="9"/>
                      <a:pt x="48" y="10"/>
                      <a:pt x="48" y="11"/>
                    </a:cubicBezTo>
                    <a:cubicBezTo>
                      <a:pt x="48" y="12"/>
                      <a:pt x="48" y="13"/>
                      <a:pt x="47" y="13"/>
                    </a:cubicBezTo>
                    <a:cubicBezTo>
                      <a:pt x="46" y="14"/>
                      <a:pt x="46" y="15"/>
                      <a:pt x="45" y="16"/>
                    </a:cubicBezTo>
                    <a:cubicBezTo>
                      <a:pt x="45" y="17"/>
                      <a:pt x="44" y="18"/>
                      <a:pt x="43" y="20"/>
                    </a:cubicBezTo>
                    <a:cubicBezTo>
                      <a:pt x="43" y="21"/>
                      <a:pt x="42" y="22"/>
                      <a:pt x="42" y="24"/>
                    </a:cubicBezTo>
                    <a:cubicBezTo>
                      <a:pt x="41" y="26"/>
                      <a:pt x="41" y="28"/>
                      <a:pt x="41" y="30"/>
                    </a:cubicBezTo>
                    <a:cubicBezTo>
                      <a:pt x="42" y="32"/>
                      <a:pt x="42" y="34"/>
                      <a:pt x="43" y="37"/>
                    </a:cubicBezTo>
                    <a:cubicBezTo>
                      <a:pt x="45" y="39"/>
                      <a:pt x="46" y="42"/>
                      <a:pt x="48" y="44"/>
                    </a:cubicBezTo>
                    <a:cubicBezTo>
                      <a:pt x="50" y="47"/>
                      <a:pt x="53" y="50"/>
                      <a:pt x="56" y="54"/>
                    </a:cubicBezTo>
                    <a:lnTo>
                      <a:pt x="131" y="73"/>
                    </a:lnTo>
                    <a:cubicBezTo>
                      <a:pt x="132" y="73"/>
                      <a:pt x="132" y="73"/>
                      <a:pt x="133" y="74"/>
                    </a:cubicBezTo>
                    <a:cubicBezTo>
                      <a:pt x="133" y="75"/>
                      <a:pt x="134" y="76"/>
                      <a:pt x="134" y="77"/>
                    </a:cubicBezTo>
                    <a:cubicBezTo>
                      <a:pt x="134" y="79"/>
                      <a:pt x="134" y="81"/>
                      <a:pt x="134" y="83"/>
                    </a:cubicBezTo>
                    <a:cubicBezTo>
                      <a:pt x="133" y="85"/>
                      <a:pt x="133" y="88"/>
                      <a:pt x="132" y="91"/>
                    </a:cubicBezTo>
                    <a:cubicBezTo>
                      <a:pt x="131" y="94"/>
                      <a:pt x="130" y="97"/>
                      <a:pt x="129" y="99"/>
                    </a:cubicBezTo>
                    <a:cubicBezTo>
                      <a:pt x="129" y="101"/>
                      <a:pt x="128" y="103"/>
                      <a:pt x="127" y="104"/>
                    </a:cubicBezTo>
                    <a:cubicBezTo>
                      <a:pt x="126" y="105"/>
                      <a:pt x="126" y="106"/>
                      <a:pt x="125" y="106"/>
                    </a:cubicBezTo>
                    <a:cubicBezTo>
                      <a:pt x="124" y="107"/>
                      <a:pt x="123" y="107"/>
                      <a:pt x="122" y="106"/>
                    </a:cubicBezTo>
                    <a:lnTo>
                      <a:pt x="3" y="76"/>
                    </a:lnTo>
                    <a:cubicBezTo>
                      <a:pt x="2" y="76"/>
                      <a:pt x="1" y="76"/>
                      <a:pt x="1" y="75"/>
                    </a:cubicBezTo>
                    <a:cubicBezTo>
                      <a:pt x="0" y="74"/>
                      <a:pt x="0" y="73"/>
                      <a:pt x="0" y="72"/>
                    </a:cubicBezTo>
                    <a:cubicBezTo>
                      <a:pt x="0" y="71"/>
                      <a:pt x="0" y="69"/>
                      <a:pt x="0" y="67"/>
                    </a:cubicBezTo>
                    <a:cubicBezTo>
                      <a:pt x="0" y="66"/>
                      <a:pt x="1" y="63"/>
                      <a:pt x="1" y="60"/>
                    </a:cubicBezTo>
                    <a:cubicBezTo>
                      <a:pt x="2" y="58"/>
                      <a:pt x="3" y="55"/>
                      <a:pt x="3" y="53"/>
                    </a:cubicBezTo>
                    <a:cubicBezTo>
                      <a:pt x="4" y="52"/>
                      <a:pt x="5" y="50"/>
                      <a:pt x="6" y="49"/>
                    </a:cubicBezTo>
                    <a:cubicBezTo>
                      <a:pt x="6" y="48"/>
                      <a:pt x="7" y="48"/>
                      <a:pt x="8" y="48"/>
                    </a:cubicBezTo>
                    <a:cubicBezTo>
                      <a:pt x="9" y="47"/>
                      <a:pt x="9" y="47"/>
                      <a:pt x="10" y="48"/>
                    </a:cubicBezTo>
                    <a:lnTo>
                      <a:pt x="25" y="51"/>
                    </a:lnTo>
                    <a:cubicBezTo>
                      <a:pt x="21" y="47"/>
                      <a:pt x="19" y="43"/>
                      <a:pt x="16" y="40"/>
                    </a:cubicBezTo>
                    <a:cubicBezTo>
                      <a:pt x="14" y="36"/>
                      <a:pt x="13" y="33"/>
                      <a:pt x="11" y="30"/>
                    </a:cubicBezTo>
                    <a:cubicBezTo>
                      <a:pt x="10" y="27"/>
                      <a:pt x="10" y="24"/>
                      <a:pt x="10" y="22"/>
                    </a:cubicBezTo>
                    <a:cubicBezTo>
                      <a:pt x="10" y="19"/>
                      <a:pt x="10" y="16"/>
                      <a:pt x="11" y="14"/>
                    </a:cubicBezTo>
                    <a:cubicBezTo>
                      <a:pt x="11" y="13"/>
                      <a:pt x="11" y="12"/>
                      <a:pt x="12" y="10"/>
                    </a:cubicBezTo>
                    <a:cubicBezTo>
                      <a:pt x="12" y="9"/>
                      <a:pt x="13" y="8"/>
                      <a:pt x="14" y="6"/>
                    </a:cubicBezTo>
                    <a:cubicBezTo>
                      <a:pt x="14" y="5"/>
                      <a:pt x="15" y="4"/>
                      <a:pt x="16" y="3"/>
                    </a:cubicBezTo>
                    <a:cubicBezTo>
                      <a:pt x="16" y="2"/>
                      <a:pt x="17" y="1"/>
                      <a:pt x="17" y="1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3" y="0"/>
                      <a:pt x="24" y="0"/>
                      <a:pt x="26" y="1"/>
                    </a:cubicBezTo>
                    <a:cubicBezTo>
                      <a:pt x="28" y="1"/>
                      <a:pt x="30" y="2"/>
                      <a:pt x="33" y="2"/>
                    </a:cubicBez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5" name="Freeform 407"/>
              <p:cNvSpPr>
                <a:spLocks noEditPoints="1"/>
              </p:cNvSpPr>
              <p:nvPr/>
            </p:nvSpPr>
            <p:spPr bwMode="auto">
              <a:xfrm rot="20864417">
                <a:off x="7358335" y="4390499"/>
                <a:ext cx="134247" cy="110169"/>
              </a:xfrm>
              <a:custGeom>
                <a:avLst/>
                <a:gdLst/>
                <a:ahLst/>
                <a:cxnLst>
                  <a:cxn ang="0">
                    <a:pos x="144" y="23"/>
                  </a:cxn>
                  <a:cxn ang="0">
                    <a:pos x="147" y="25"/>
                  </a:cxn>
                  <a:cxn ang="0">
                    <a:pos x="147" y="29"/>
                  </a:cxn>
                  <a:cxn ang="0">
                    <a:pos x="145" y="38"/>
                  </a:cxn>
                  <a:cxn ang="0">
                    <a:pos x="143" y="47"/>
                  </a:cxn>
                  <a:cxn ang="0">
                    <a:pos x="140" y="50"/>
                  </a:cxn>
                  <a:cxn ang="0">
                    <a:pos x="137" y="51"/>
                  </a:cxn>
                  <a:cxn ang="0">
                    <a:pos x="127" y="48"/>
                  </a:cxn>
                  <a:cxn ang="0">
                    <a:pos x="135" y="68"/>
                  </a:cxn>
                  <a:cxn ang="0">
                    <a:pos x="135" y="90"/>
                  </a:cxn>
                  <a:cxn ang="0">
                    <a:pos x="128" y="107"/>
                  </a:cxn>
                  <a:cxn ang="0">
                    <a:pos x="117" y="119"/>
                  </a:cxn>
                  <a:cxn ang="0">
                    <a:pos x="102" y="125"/>
                  </a:cxn>
                  <a:cxn ang="0">
                    <a:pos x="85" y="124"/>
                  </a:cxn>
                  <a:cxn ang="0">
                    <a:pos x="68" y="115"/>
                  </a:cxn>
                  <a:cxn ang="0">
                    <a:pos x="58" y="100"/>
                  </a:cxn>
                  <a:cxn ang="0">
                    <a:pos x="56" y="78"/>
                  </a:cxn>
                  <a:cxn ang="0">
                    <a:pos x="60" y="49"/>
                  </a:cxn>
                  <a:cxn ang="0">
                    <a:pos x="63" y="37"/>
                  </a:cxn>
                  <a:cxn ang="0">
                    <a:pos x="56" y="36"/>
                  </a:cxn>
                  <a:cxn ang="0">
                    <a:pos x="46" y="34"/>
                  </a:cxn>
                  <a:cxn ang="0">
                    <a:pos x="38" y="36"/>
                  </a:cxn>
                  <a:cxn ang="0">
                    <a:pos x="32" y="42"/>
                  </a:cxn>
                  <a:cxn ang="0">
                    <a:pos x="28" y="53"/>
                  </a:cxn>
                  <a:cxn ang="0">
                    <a:pos x="26" y="68"/>
                  </a:cxn>
                  <a:cxn ang="0">
                    <a:pos x="27" y="81"/>
                  </a:cxn>
                  <a:cxn ang="0">
                    <a:pos x="29" y="90"/>
                  </a:cxn>
                  <a:cxn ang="0">
                    <a:pos x="30" y="96"/>
                  </a:cxn>
                  <a:cxn ang="0">
                    <a:pos x="28" y="99"/>
                  </a:cxn>
                  <a:cxn ang="0">
                    <a:pos x="25" y="100"/>
                  </a:cxn>
                  <a:cxn ang="0">
                    <a:pos x="21" y="100"/>
                  </a:cxn>
                  <a:cxn ang="0">
                    <a:pos x="15" y="99"/>
                  </a:cxn>
                  <a:cxn ang="0">
                    <a:pos x="8" y="97"/>
                  </a:cxn>
                  <a:cxn ang="0">
                    <a:pos x="5" y="93"/>
                  </a:cxn>
                  <a:cxn ang="0">
                    <a:pos x="2" y="85"/>
                  </a:cxn>
                  <a:cxn ang="0">
                    <a:pos x="1" y="73"/>
                  </a:cxn>
                  <a:cxn ang="0">
                    <a:pos x="1" y="59"/>
                  </a:cxn>
                  <a:cxn ang="0">
                    <a:pos x="3" y="43"/>
                  </a:cxn>
                  <a:cxn ang="0">
                    <a:pos x="12" y="20"/>
                  </a:cxn>
                  <a:cxn ang="0">
                    <a:pos x="25" y="6"/>
                  </a:cxn>
                  <a:cxn ang="0">
                    <a:pos x="42" y="0"/>
                  </a:cxn>
                  <a:cxn ang="0">
                    <a:pos x="64" y="2"/>
                  </a:cxn>
                  <a:cxn ang="0">
                    <a:pos x="144" y="23"/>
                  </a:cxn>
                  <a:cxn ang="0">
                    <a:pos x="85" y="43"/>
                  </a:cxn>
                  <a:cxn ang="0">
                    <a:pos x="81" y="56"/>
                  </a:cxn>
                  <a:cxn ang="0">
                    <a:pos x="79" y="70"/>
                  </a:cxn>
                  <a:cxn ang="0">
                    <a:pos x="80" y="80"/>
                  </a:cxn>
                  <a:cxn ang="0">
                    <a:pos x="85" y="87"/>
                  </a:cxn>
                  <a:cxn ang="0">
                    <a:pos x="92" y="90"/>
                  </a:cxn>
                  <a:cxn ang="0">
                    <a:pos x="105" y="89"/>
                  </a:cxn>
                  <a:cxn ang="0">
                    <a:pos x="113" y="77"/>
                  </a:cxn>
                  <a:cxn ang="0">
                    <a:pos x="112" y="63"/>
                  </a:cxn>
                  <a:cxn ang="0">
                    <a:pos x="105" y="48"/>
                  </a:cxn>
                  <a:cxn ang="0">
                    <a:pos x="85" y="43"/>
                  </a:cxn>
                </a:cxnLst>
                <a:rect l="0" t="0" r="r" b="b"/>
                <a:pathLst>
                  <a:path w="147" h="126">
                    <a:moveTo>
                      <a:pt x="144" y="23"/>
                    </a:moveTo>
                    <a:cubicBezTo>
                      <a:pt x="145" y="23"/>
                      <a:pt x="146" y="24"/>
                      <a:pt x="147" y="25"/>
                    </a:cubicBezTo>
                    <a:cubicBezTo>
                      <a:pt x="147" y="26"/>
                      <a:pt x="147" y="27"/>
                      <a:pt x="147" y="29"/>
                    </a:cubicBezTo>
                    <a:cubicBezTo>
                      <a:pt x="147" y="31"/>
                      <a:pt x="146" y="34"/>
                      <a:pt x="145" y="38"/>
                    </a:cubicBezTo>
                    <a:cubicBezTo>
                      <a:pt x="144" y="42"/>
                      <a:pt x="143" y="45"/>
                      <a:pt x="143" y="47"/>
                    </a:cubicBezTo>
                    <a:cubicBezTo>
                      <a:pt x="142" y="48"/>
                      <a:pt x="141" y="50"/>
                      <a:pt x="140" y="50"/>
                    </a:cubicBezTo>
                    <a:cubicBezTo>
                      <a:pt x="139" y="51"/>
                      <a:pt x="138" y="51"/>
                      <a:pt x="137" y="51"/>
                    </a:cubicBezTo>
                    <a:lnTo>
                      <a:pt x="127" y="48"/>
                    </a:lnTo>
                    <a:cubicBezTo>
                      <a:pt x="131" y="54"/>
                      <a:pt x="134" y="61"/>
                      <a:pt x="135" y="68"/>
                    </a:cubicBezTo>
                    <a:cubicBezTo>
                      <a:pt x="137" y="75"/>
                      <a:pt x="136" y="82"/>
                      <a:pt x="135" y="90"/>
                    </a:cubicBezTo>
                    <a:cubicBezTo>
                      <a:pt x="133" y="96"/>
                      <a:pt x="131" y="102"/>
                      <a:pt x="128" y="107"/>
                    </a:cubicBezTo>
                    <a:cubicBezTo>
                      <a:pt x="125" y="112"/>
                      <a:pt x="121" y="116"/>
                      <a:pt x="117" y="119"/>
                    </a:cubicBezTo>
                    <a:cubicBezTo>
                      <a:pt x="113" y="122"/>
                      <a:pt x="108" y="124"/>
                      <a:pt x="102" y="125"/>
                    </a:cubicBezTo>
                    <a:cubicBezTo>
                      <a:pt x="97" y="126"/>
                      <a:pt x="91" y="125"/>
                      <a:pt x="85" y="124"/>
                    </a:cubicBezTo>
                    <a:cubicBezTo>
                      <a:pt x="78" y="122"/>
                      <a:pt x="72" y="119"/>
                      <a:pt x="68" y="115"/>
                    </a:cubicBezTo>
                    <a:cubicBezTo>
                      <a:pt x="63" y="111"/>
                      <a:pt x="60" y="106"/>
                      <a:pt x="58" y="100"/>
                    </a:cubicBezTo>
                    <a:cubicBezTo>
                      <a:pt x="56" y="93"/>
                      <a:pt x="55" y="86"/>
                      <a:pt x="56" y="78"/>
                    </a:cubicBezTo>
                    <a:cubicBezTo>
                      <a:pt x="56" y="69"/>
                      <a:pt x="58" y="60"/>
                      <a:pt x="60" y="49"/>
                    </a:cubicBezTo>
                    <a:lnTo>
                      <a:pt x="63" y="37"/>
                    </a:lnTo>
                    <a:lnTo>
                      <a:pt x="56" y="36"/>
                    </a:lnTo>
                    <a:cubicBezTo>
                      <a:pt x="52" y="35"/>
                      <a:pt x="49" y="34"/>
                      <a:pt x="46" y="34"/>
                    </a:cubicBezTo>
                    <a:cubicBezTo>
                      <a:pt x="43" y="34"/>
                      <a:pt x="40" y="35"/>
                      <a:pt x="38" y="36"/>
                    </a:cubicBezTo>
                    <a:cubicBezTo>
                      <a:pt x="36" y="38"/>
                      <a:pt x="34" y="39"/>
                      <a:pt x="32" y="42"/>
                    </a:cubicBezTo>
                    <a:cubicBezTo>
                      <a:pt x="31" y="45"/>
                      <a:pt x="29" y="48"/>
                      <a:pt x="28" y="53"/>
                    </a:cubicBezTo>
                    <a:cubicBezTo>
                      <a:pt x="27" y="58"/>
                      <a:pt x="26" y="63"/>
                      <a:pt x="26" y="68"/>
                    </a:cubicBezTo>
                    <a:cubicBezTo>
                      <a:pt x="26" y="73"/>
                      <a:pt x="27" y="77"/>
                      <a:pt x="27" y="81"/>
                    </a:cubicBezTo>
                    <a:cubicBezTo>
                      <a:pt x="28" y="85"/>
                      <a:pt x="29" y="88"/>
                      <a:pt x="29" y="90"/>
                    </a:cubicBezTo>
                    <a:cubicBezTo>
                      <a:pt x="30" y="93"/>
                      <a:pt x="30" y="95"/>
                      <a:pt x="30" y="96"/>
                    </a:cubicBezTo>
                    <a:cubicBezTo>
                      <a:pt x="30" y="97"/>
                      <a:pt x="29" y="98"/>
                      <a:pt x="28" y="99"/>
                    </a:cubicBezTo>
                    <a:cubicBezTo>
                      <a:pt x="27" y="99"/>
                      <a:pt x="26" y="100"/>
                      <a:pt x="25" y="100"/>
                    </a:cubicBezTo>
                    <a:cubicBezTo>
                      <a:pt x="24" y="100"/>
                      <a:pt x="22" y="100"/>
                      <a:pt x="21" y="100"/>
                    </a:cubicBezTo>
                    <a:cubicBezTo>
                      <a:pt x="19" y="100"/>
                      <a:pt x="17" y="99"/>
                      <a:pt x="15" y="99"/>
                    </a:cubicBezTo>
                    <a:cubicBezTo>
                      <a:pt x="12" y="98"/>
                      <a:pt x="10" y="97"/>
                      <a:pt x="8" y="97"/>
                    </a:cubicBezTo>
                    <a:cubicBezTo>
                      <a:pt x="7" y="96"/>
                      <a:pt x="6" y="95"/>
                      <a:pt x="5" y="93"/>
                    </a:cubicBezTo>
                    <a:cubicBezTo>
                      <a:pt x="4" y="91"/>
                      <a:pt x="3" y="89"/>
                      <a:pt x="2" y="85"/>
                    </a:cubicBezTo>
                    <a:cubicBezTo>
                      <a:pt x="1" y="82"/>
                      <a:pt x="1" y="78"/>
                      <a:pt x="1" y="73"/>
                    </a:cubicBezTo>
                    <a:cubicBezTo>
                      <a:pt x="0" y="69"/>
                      <a:pt x="0" y="64"/>
                      <a:pt x="1" y="59"/>
                    </a:cubicBezTo>
                    <a:cubicBezTo>
                      <a:pt x="1" y="54"/>
                      <a:pt x="2" y="48"/>
                      <a:pt x="3" y="43"/>
                    </a:cubicBezTo>
                    <a:cubicBezTo>
                      <a:pt x="6" y="34"/>
                      <a:pt x="9" y="26"/>
                      <a:pt x="12" y="20"/>
                    </a:cubicBezTo>
                    <a:cubicBezTo>
                      <a:pt x="16" y="14"/>
                      <a:pt x="20" y="9"/>
                      <a:pt x="25" y="6"/>
                    </a:cubicBezTo>
                    <a:cubicBezTo>
                      <a:pt x="30" y="2"/>
                      <a:pt x="35" y="0"/>
                      <a:pt x="42" y="0"/>
                    </a:cubicBezTo>
                    <a:cubicBezTo>
                      <a:pt x="48" y="0"/>
                      <a:pt x="56" y="0"/>
                      <a:pt x="64" y="2"/>
                    </a:cubicBezTo>
                    <a:lnTo>
                      <a:pt x="144" y="23"/>
                    </a:lnTo>
                    <a:close/>
                    <a:moveTo>
                      <a:pt x="85" y="43"/>
                    </a:moveTo>
                    <a:lnTo>
                      <a:pt x="81" y="56"/>
                    </a:lnTo>
                    <a:cubicBezTo>
                      <a:pt x="80" y="61"/>
                      <a:pt x="79" y="66"/>
                      <a:pt x="79" y="70"/>
                    </a:cubicBezTo>
                    <a:cubicBezTo>
                      <a:pt x="79" y="74"/>
                      <a:pt x="79" y="77"/>
                      <a:pt x="80" y="80"/>
                    </a:cubicBezTo>
                    <a:cubicBezTo>
                      <a:pt x="81" y="83"/>
                      <a:pt x="83" y="85"/>
                      <a:pt x="85" y="87"/>
                    </a:cubicBezTo>
                    <a:cubicBezTo>
                      <a:pt x="87" y="89"/>
                      <a:pt x="89" y="90"/>
                      <a:pt x="92" y="90"/>
                    </a:cubicBezTo>
                    <a:cubicBezTo>
                      <a:pt x="97" y="92"/>
                      <a:pt x="101" y="91"/>
                      <a:pt x="105" y="89"/>
                    </a:cubicBezTo>
                    <a:cubicBezTo>
                      <a:pt x="109" y="86"/>
                      <a:pt x="111" y="82"/>
                      <a:pt x="113" y="77"/>
                    </a:cubicBezTo>
                    <a:cubicBezTo>
                      <a:pt x="114" y="72"/>
                      <a:pt x="114" y="67"/>
                      <a:pt x="112" y="63"/>
                    </a:cubicBezTo>
                    <a:cubicBezTo>
                      <a:pt x="111" y="58"/>
                      <a:pt x="108" y="53"/>
                      <a:pt x="105" y="48"/>
                    </a:cubicBezTo>
                    <a:lnTo>
                      <a:pt x="85" y="4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6" name="Freeform 408"/>
              <p:cNvSpPr>
                <a:spLocks/>
              </p:cNvSpPr>
              <p:nvPr/>
            </p:nvSpPr>
            <p:spPr bwMode="auto">
              <a:xfrm rot="20864417">
                <a:off x="7360127" y="4258684"/>
                <a:ext cx="134247" cy="119351"/>
              </a:xfrm>
              <a:custGeom>
                <a:avLst/>
                <a:gdLst/>
                <a:ahLst/>
                <a:cxnLst>
                  <a:cxn ang="0">
                    <a:pos x="151" y="22"/>
                  </a:cxn>
                  <a:cxn ang="0">
                    <a:pos x="153" y="24"/>
                  </a:cxn>
                  <a:cxn ang="0">
                    <a:pos x="154" y="27"/>
                  </a:cxn>
                  <a:cxn ang="0">
                    <a:pos x="154" y="32"/>
                  </a:cxn>
                  <a:cxn ang="0">
                    <a:pos x="152" y="40"/>
                  </a:cxn>
                  <a:cxn ang="0">
                    <a:pos x="150" y="48"/>
                  </a:cxn>
                  <a:cxn ang="0">
                    <a:pos x="147" y="53"/>
                  </a:cxn>
                  <a:cxn ang="0">
                    <a:pos x="145" y="55"/>
                  </a:cxn>
                  <a:cxn ang="0">
                    <a:pos x="142" y="56"/>
                  </a:cxn>
                  <a:cxn ang="0">
                    <a:pos x="74" y="38"/>
                  </a:cxn>
                  <a:cxn ang="0">
                    <a:pos x="60" y="36"/>
                  </a:cxn>
                  <a:cxn ang="0">
                    <a:pos x="51" y="38"/>
                  </a:cxn>
                  <a:cxn ang="0">
                    <a:pos x="44" y="43"/>
                  </a:cxn>
                  <a:cxn ang="0">
                    <a:pos x="40" y="51"/>
                  </a:cxn>
                  <a:cxn ang="0">
                    <a:pos x="41" y="65"/>
                  </a:cxn>
                  <a:cxn ang="0">
                    <a:pos x="51" y="82"/>
                  </a:cxn>
                  <a:cxn ang="0">
                    <a:pos x="131" y="102"/>
                  </a:cxn>
                  <a:cxn ang="0">
                    <a:pos x="133" y="104"/>
                  </a:cxn>
                  <a:cxn ang="0">
                    <a:pos x="134" y="107"/>
                  </a:cxn>
                  <a:cxn ang="0">
                    <a:pos x="133" y="112"/>
                  </a:cxn>
                  <a:cxn ang="0">
                    <a:pos x="132" y="120"/>
                  </a:cxn>
                  <a:cxn ang="0">
                    <a:pos x="129" y="129"/>
                  </a:cxn>
                  <a:cxn ang="0">
                    <a:pos x="127" y="133"/>
                  </a:cxn>
                  <a:cxn ang="0">
                    <a:pos x="125" y="136"/>
                  </a:cxn>
                  <a:cxn ang="0">
                    <a:pos x="122" y="136"/>
                  </a:cxn>
                  <a:cxn ang="0">
                    <a:pos x="3" y="106"/>
                  </a:cxn>
                  <a:cxn ang="0">
                    <a:pos x="1" y="105"/>
                  </a:cxn>
                  <a:cxn ang="0">
                    <a:pos x="0" y="102"/>
                  </a:cxn>
                  <a:cxn ang="0">
                    <a:pos x="0" y="97"/>
                  </a:cxn>
                  <a:cxn ang="0">
                    <a:pos x="1" y="90"/>
                  </a:cxn>
                  <a:cxn ang="0">
                    <a:pos x="3" y="83"/>
                  </a:cxn>
                  <a:cxn ang="0">
                    <a:pos x="5" y="79"/>
                  </a:cxn>
                  <a:cxn ang="0">
                    <a:pos x="8" y="77"/>
                  </a:cxn>
                  <a:cxn ang="0">
                    <a:pos x="10" y="77"/>
                  </a:cxn>
                  <a:cxn ang="0">
                    <a:pos x="24" y="81"/>
                  </a:cxn>
                  <a:cxn ang="0">
                    <a:pos x="13" y="56"/>
                  </a:cxn>
                  <a:cxn ang="0">
                    <a:pos x="13" y="34"/>
                  </a:cxn>
                  <a:cxn ang="0">
                    <a:pos x="22" y="14"/>
                  </a:cxn>
                  <a:cxn ang="0">
                    <a:pos x="37" y="4"/>
                  </a:cxn>
                  <a:cxn ang="0">
                    <a:pos x="55" y="0"/>
                  </a:cxn>
                  <a:cxn ang="0">
                    <a:pos x="77" y="4"/>
                  </a:cxn>
                  <a:cxn ang="0">
                    <a:pos x="151" y="22"/>
                  </a:cxn>
                </a:cxnLst>
                <a:rect l="0" t="0" r="r" b="b"/>
                <a:pathLst>
                  <a:path w="154" h="136">
                    <a:moveTo>
                      <a:pt x="151" y="22"/>
                    </a:moveTo>
                    <a:cubicBezTo>
                      <a:pt x="152" y="22"/>
                      <a:pt x="152" y="23"/>
                      <a:pt x="153" y="24"/>
                    </a:cubicBezTo>
                    <a:cubicBezTo>
                      <a:pt x="154" y="24"/>
                      <a:pt x="154" y="25"/>
                      <a:pt x="154" y="27"/>
                    </a:cubicBezTo>
                    <a:cubicBezTo>
                      <a:pt x="154" y="28"/>
                      <a:pt x="154" y="30"/>
                      <a:pt x="154" y="32"/>
                    </a:cubicBezTo>
                    <a:cubicBezTo>
                      <a:pt x="153" y="34"/>
                      <a:pt x="153" y="37"/>
                      <a:pt x="152" y="40"/>
                    </a:cubicBezTo>
                    <a:cubicBezTo>
                      <a:pt x="151" y="44"/>
                      <a:pt x="150" y="46"/>
                      <a:pt x="150" y="48"/>
                    </a:cubicBezTo>
                    <a:cubicBezTo>
                      <a:pt x="149" y="50"/>
                      <a:pt x="148" y="52"/>
                      <a:pt x="147" y="53"/>
                    </a:cubicBezTo>
                    <a:cubicBezTo>
                      <a:pt x="147" y="54"/>
                      <a:pt x="146" y="55"/>
                      <a:pt x="145" y="55"/>
                    </a:cubicBezTo>
                    <a:cubicBezTo>
                      <a:pt x="144" y="56"/>
                      <a:pt x="143" y="56"/>
                      <a:pt x="142" y="56"/>
                    </a:cubicBezTo>
                    <a:lnTo>
                      <a:pt x="74" y="38"/>
                    </a:lnTo>
                    <a:cubicBezTo>
                      <a:pt x="69" y="37"/>
                      <a:pt x="64" y="36"/>
                      <a:pt x="60" y="36"/>
                    </a:cubicBezTo>
                    <a:cubicBezTo>
                      <a:pt x="57" y="36"/>
                      <a:pt x="54" y="37"/>
                      <a:pt x="51" y="38"/>
                    </a:cubicBezTo>
                    <a:cubicBezTo>
                      <a:pt x="48" y="39"/>
                      <a:pt x="46" y="40"/>
                      <a:pt x="44" y="43"/>
                    </a:cubicBezTo>
                    <a:cubicBezTo>
                      <a:pt x="42" y="45"/>
                      <a:pt x="41" y="48"/>
                      <a:pt x="40" y="51"/>
                    </a:cubicBezTo>
                    <a:cubicBezTo>
                      <a:pt x="39" y="55"/>
                      <a:pt x="39" y="60"/>
                      <a:pt x="41" y="65"/>
                    </a:cubicBezTo>
                    <a:cubicBezTo>
                      <a:pt x="43" y="70"/>
                      <a:pt x="47" y="76"/>
                      <a:pt x="51" y="82"/>
                    </a:cubicBezTo>
                    <a:lnTo>
                      <a:pt x="131" y="102"/>
                    </a:lnTo>
                    <a:cubicBezTo>
                      <a:pt x="131" y="103"/>
                      <a:pt x="132" y="103"/>
                      <a:pt x="133" y="104"/>
                    </a:cubicBezTo>
                    <a:cubicBezTo>
                      <a:pt x="133" y="104"/>
                      <a:pt x="134" y="105"/>
                      <a:pt x="134" y="107"/>
                    </a:cubicBezTo>
                    <a:cubicBezTo>
                      <a:pt x="134" y="108"/>
                      <a:pt x="134" y="110"/>
                      <a:pt x="133" y="112"/>
                    </a:cubicBezTo>
                    <a:cubicBezTo>
                      <a:pt x="133" y="114"/>
                      <a:pt x="132" y="117"/>
                      <a:pt x="132" y="120"/>
                    </a:cubicBezTo>
                    <a:cubicBezTo>
                      <a:pt x="131" y="124"/>
                      <a:pt x="130" y="126"/>
                      <a:pt x="129" y="129"/>
                    </a:cubicBezTo>
                    <a:cubicBezTo>
                      <a:pt x="128" y="131"/>
                      <a:pt x="128" y="132"/>
                      <a:pt x="127" y="133"/>
                    </a:cubicBezTo>
                    <a:cubicBezTo>
                      <a:pt x="126" y="135"/>
                      <a:pt x="125" y="135"/>
                      <a:pt x="125" y="136"/>
                    </a:cubicBezTo>
                    <a:cubicBezTo>
                      <a:pt x="124" y="136"/>
                      <a:pt x="123" y="136"/>
                      <a:pt x="122" y="136"/>
                    </a:cubicBezTo>
                    <a:lnTo>
                      <a:pt x="3" y="106"/>
                    </a:lnTo>
                    <a:cubicBezTo>
                      <a:pt x="2" y="106"/>
                      <a:pt x="1" y="105"/>
                      <a:pt x="1" y="105"/>
                    </a:cubicBezTo>
                    <a:cubicBezTo>
                      <a:pt x="0" y="104"/>
                      <a:pt x="0" y="103"/>
                      <a:pt x="0" y="102"/>
                    </a:cubicBezTo>
                    <a:cubicBezTo>
                      <a:pt x="0" y="100"/>
                      <a:pt x="0" y="99"/>
                      <a:pt x="0" y="97"/>
                    </a:cubicBezTo>
                    <a:cubicBezTo>
                      <a:pt x="0" y="95"/>
                      <a:pt x="1" y="93"/>
                      <a:pt x="1" y="90"/>
                    </a:cubicBezTo>
                    <a:cubicBezTo>
                      <a:pt x="2" y="87"/>
                      <a:pt x="3" y="85"/>
                      <a:pt x="3" y="83"/>
                    </a:cubicBezTo>
                    <a:cubicBezTo>
                      <a:pt x="4" y="81"/>
                      <a:pt x="5" y="80"/>
                      <a:pt x="5" y="79"/>
                    </a:cubicBezTo>
                    <a:cubicBezTo>
                      <a:pt x="6" y="78"/>
                      <a:pt x="7" y="77"/>
                      <a:pt x="8" y="77"/>
                    </a:cubicBezTo>
                    <a:cubicBezTo>
                      <a:pt x="8" y="77"/>
                      <a:pt x="9" y="77"/>
                      <a:pt x="10" y="77"/>
                    </a:cubicBezTo>
                    <a:lnTo>
                      <a:pt x="24" y="81"/>
                    </a:lnTo>
                    <a:cubicBezTo>
                      <a:pt x="18" y="72"/>
                      <a:pt x="15" y="64"/>
                      <a:pt x="13" y="56"/>
                    </a:cubicBezTo>
                    <a:cubicBezTo>
                      <a:pt x="11" y="49"/>
                      <a:pt x="11" y="41"/>
                      <a:pt x="13" y="34"/>
                    </a:cubicBezTo>
                    <a:cubicBezTo>
                      <a:pt x="15" y="26"/>
                      <a:pt x="18" y="19"/>
                      <a:pt x="22" y="14"/>
                    </a:cubicBezTo>
                    <a:cubicBezTo>
                      <a:pt x="26" y="9"/>
                      <a:pt x="31" y="6"/>
                      <a:pt x="37" y="4"/>
                    </a:cubicBezTo>
                    <a:cubicBezTo>
                      <a:pt x="42" y="1"/>
                      <a:pt x="48" y="0"/>
                      <a:pt x="55" y="0"/>
                    </a:cubicBezTo>
                    <a:cubicBezTo>
                      <a:pt x="61" y="0"/>
                      <a:pt x="69" y="1"/>
                      <a:pt x="77" y="4"/>
                    </a:cubicBezTo>
                    <a:lnTo>
                      <a:pt x="15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7" name="Freeform 409"/>
              <p:cNvSpPr>
                <a:spLocks/>
              </p:cNvSpPr>
              <p:nvPr/>
            </p:nvSpPr>
            <p:spPr bwMode="auto">
              <a:xfrm rot="20864417">
                <a:off x="7364953" y="4155115"/>
                <a:ext cx="124658" cy="100989"/>
              </a:xfrm>
              <a:custGeom>
                <a:avLst/>
                <a:gdLst/>
                <a:ahLst/>
                <a:cxnLst>
                  <a:cxn ang="0">
                    <a:pos x="124" y="22"/>
                  </a:cxn>
                  <a:cxn ang="0">
                    <a:pos x="138" y="54"/>
                  </a:cxn>
                  <a:cxn ang="0">
                    <a:pos x="131" y="88"/>
                  </a:cxn>
                  <a:cxn ang="0">
                    <a:pos x="120" y="106"/>
                  </a:cxn>
                  <a:cxn ang="0">
                    <a:pos x="111" y="111"/>
                  </a:cxn>
                  <a:cxn ang="0">
                    <a:pos x="96" y="107"/>
                  </a:cxn>
                  <a:cxn ang="0">
                    <a:pos x="91" y="104"/>
                  </a:cxn>
                  <a:cxn ang="0">
                    <a:pos x="94" y="98"/>
                  </a:cxn>
                  <a:cxn ang="0">
                    <a:pos x="105" y="83"/>
                  </a:cxn>
                  <a:cxn ang="0">
                    <a:pos x="112" y="62"/>
                  </a:cxn>
                  <a:cxn ang="0">
                    <a:pos x="107" y="50"/>
                  </a:cxn>
                  <a:cxn ang="0">
                    <a:pos x="94" y="48"/>
                  </a:cxn>
                  <a:cxn ang="0">
                    <a:pos x="81" y="61"/>
                  </a:cxn>
                  <a:cxn ang="0">
                    <a:pos x="66" y="80"/>
                  </a:cxn>
                  <a:cxn ang="0">
                    <a:pos x="45" y="91"/>
                  </a:cxn>
                  <a:cxn ang="0">
                    <a:pos x="15" y="83"/>
                  </a:cxn>
                  <a:cxn ang="0">
                    <a:pos x="1" y="53"/>
                  </a:cxn>
                  <a:cxn ang="0">
                    <a:pos x="7" y="21"/>
                  </a:cxn>
                  <a:cxn ang="0">
                    <a:pos x="16" y="6"/>
                  </a:cxn>
                  <a:cxn ang="0">
                    <a:pos x="22" y="1"/>
                  </a:cxn>
                  <a:cxn ang="0">
                    <a:pos x="28" y="1"/>
                  </a:cxn>
                  <a:cxn ang="0">
                    <a:pos x="39" y="4"/>
                  </a:cxn>
                  <a:cxn ang="0">
                    <a:pos x="44" y="7"/>
                  </a:cxn>
                  <a:cxn ang="0">
                    <a:pos x="41" y="12"/>
                  </a:cxn>
                  <a:cxn ang="0">
                    <a:pos x="31" y="26"/>
                  </a:cxn>
                  <a:cxn ang="0">
                    <a:pos x="26" y="45"/>
                  </a:cxn>
                  <a:cxn ang="0">
                    <a:pos x="31" y="56"/>
                  </a:cxn>
                  <a:cxn ang="0">
                    <a:pos x="43" y="57"/>
                  </a:cxn>
                  <a:cxn ang="0">
                    <a:pos x="56" y="43"/>
                  </a:cxn>
                  <a:cxn ang="0">
                    <a:pos x="71" y="24"/>
                  </a:cxn>
                  <a:cxn ang="0">
                    <a:pos x="92" y="13"/>
                  </a:cxn>
                  <a:cxn ang="0">
                    <a:pos x="107" y="14"/>
                  </a:cxn>
                </a:cxnLst>
                <a:rect l="0" t="0" r="r" b="b"/>
                <a:pathLst>
                  <a:path w="138" h="111">
                    <a:moveTo>
                      <a:pt x="107" y="14"/>
                    </a:moveTo>
                    <a:cubicBezTo>
                      <a:pt x="114" y="15"/>
                      <a:pt x="119" y="18"/>
                      <a:pt x="124" y="22"/>
                    </a:cubicBezTo>
                    <a:cubicBezTo>
                      <a:pt x="128" y="26"/>
                      <a:pt x="132" y="30"/>
                      <a:pt x="134" y="36"/>
                    </a:cubicBezTo>
                    <a:cubicBezTo>
                      <a:pt x="136" y="42"/>
                      <a:pt x="138" y="48"/>
                      <a:pt x="138" y="54"/>
                    </a:cubicBezTo>
                    <a:cubicBezTo>
                      <a:pt x="138" y="61"/>
                      <a:pt x="137" y="68"/>
                      <a:pt x="135" y="76"/>
                    </a:cubicBezTo>
                    <a:cubicBezTo>
                      <a:pt x="134" y="80"/>
                      <a:pt x="133" y="84"/>
                      <a:pt x="131" y="88"/>
                    </a:cubicBezTo>
                    <a:cubicBezTo>
                      <a:pt x="129" y="92"/>
                      <a:pt x="127" y="95"/>
                      <a:pt x="126" y="98"/>
                    </a:cubicBezTo>
                    <a:cubicBezTo>
                      <a:pt x="124" y="101"/>
                      <a:pt x="122" y="104"/>
                      <a:pt x="120" y="106"/>
                    </a:cubicBezTo>
                    <a:cubicBezTo>
                      <a:pt x="119" y="107"/>
                      <a:pt x="117" y="109"/>
                      <a:pt x="116" y="110"/>
                    </a:cubicBezTo>
                    <a:cubicBezTo>
                      <a:pt x="115" y="110"/>
                      <a:pt x="113" y="111"/>
                      <a:pt x="111" y="111"/>
                    </a:cubicBezTo>
                    <a:cubicBezTo>
                      <a:pt x="109" y="111"/>
                      <a:pt x="106" y="110"/>
                      <a:pt x="102" y="109"/>
                    </a:cubicBezTo>
                    <a:cubicBezTo>
                      <a:pt x="100" y="109"/>
                      <a:pt x="97" y="108"/>
                      <a:pt x="96" y="107"/>
                    </a:cubicBezTo>
                    <a:cubicBezTo>
                      <a:pt x="94" y="107"/>
                      <a:pt x="93" y="106"/>
                      <a:pt x="92" y="106"/>
                    </a:cubicBezTo>
                    <a:cubicBezTo>
                      <a:pt x="92" y="105"/>
                      <a:pt x="91" y="104"/>
                      <a:pt x="91" y="104"/>
                    </a:cubicBezTo>
                    <a:cubicBezTo>
                      <a:pt x="91" y="103"/>
                      <a:pt x="91" y="102"/>
                      <a:pt x="91" y="102"/>
                    </a:cubicBezTo>
                    <a:cubicBezTo>
                      <a:pt x="91" y="101"/>
                      <a:pt x="92" y="99"/>
                      <a:pt x="94" y="98"/>
                    </a:cubicBezTo>
                    <a:cubicBezTo>
                      <a:pt x="95" y="96"/>
                      <a:pt x="97" y="94"/>
                      <a:pt x="99" y="92"/>
                    </a:cubicBezTo>
                    <a:cubicBezTo>
                      <a:pt x="101" y="89"/>
                      <a:pt x="103" y="86"/>
                      <a:pt x="105" y="83"/>
                    </a:cubicBezTo>
                    <a:cubicBezTo>
                      <a:pt x="108" y="79"/>
                      <a:pt x="109" y="75"/>
                      <a:pt x="110" y="70"/>
                    </a:cubicBezTo>
                    <a:cubicBezTo>
                      <a:pt x="111" y="67"/>
                      <a:pt x="112" y="64"/>
                      <a:pt x="112" y="62"/>
                    </a:cubicBezTo>
                    <a:cubicBezTo>
                      <a:pt x="112" y="59"/>
                      <a:pt x="111" y="57"/>
                      <a:pt x="110" y="55"/>
                    </a:cubicBezTo>
                    <a:cubicBezTo>
                      <a:pt x="110" y="53"/>
                      <a:pt x="109" y="51"/>
                      <a:pt x="107" y="50"/>
                    </a:cubicBezTo>
                    <a:cubicBezTo>
                      <a:pt x="105" y="49"/>
                      <a:pt x="104" y="48"/>
                      <a:pt x="101" y="47"/>
                    </a:cubicBezTo>
                    <a:cubicBezTo>
                      <a:pt x="99" y="46"/>
                      <a:pt x="96" y="47"/>
                      <a:pt x="94" y="48"/>
                    </a:cubicBezTo>
                    <a:cubicBezTo>
                      <a:pt x="91" y="49"/>
                      <a:pt x="89" y="51"/>
                      <a:pt x="87" y="53"/>
                    </a:cubicBezTo>
                    <a:cubicBezTo>
                      <a:pt x="85" y="55"/>
                      <a:pt x="83" y="58"/>
                      <a:pt x="81" y="61"/>
                    </a:cubicBezTo>
                    <a:cubicBezTo>
                      <a:pt x="79" y="64"/>
                      <a:pt x="76" y="68"/>
                      <a:pt x="74" y="71"/>
                    </a:cubicBezTo>
                    <a:cubicBezTo>
                      <a:pt x="71" y="74"/>
                      <a:pt x="69" y="77"/>
                      <a:pt x="66" y="80"/>
                    </a:cubicBezTo>
                    <a:cubicBezTo>
                      <a:pt x="63" y="83"/>
                      <a:pt x="60" y="85"/>
                      <a:pt x="56" y="87"/>
                    </a:cubicBezTo>
                    <a:cubicBezTo>
                      <a:pt x="53" y="89"/>
                      <a:pt x="49" y="91"/>
                      <a:pt x="45" y="91"/>
                    </a:cubicBezTo>
                    <a:cubicBezTo>
                      <a:pt x="40" y="92"/>
                      <a:pt x="35" y="92"/>
                      <a:pt x="29" y="90"/>
                    </a:cubicBezTo>
                    <a:cubicBezTo>
                      <a:pt x="24" y="89"/>
                      <a:pt x="19" y="86"/>
                      <a:pt x="15" y="83"/>
                    </a:cubicBezTo>
                    <a:cubicBezTo>
                      <a:pt x="10" y="79"/>
                      <a:pt x="7" y="75"/>
                      <a:pt x="5" y="70"/>
                    </a:cubicBezTo>
                    <a:cubicBezTo>
                      <a:pt x="3" y="65"/>
                      <a:pt x="1" y="59"/>
                      <a:pt x="1" y="53"/>
                    </a:cubicBezTo>
                    <a:cubicBezTo>
                      <a:pt x="0" y="46"/>
                      <a:pt x="1" y="39"/>
                      <a:pt x="3" y="32"/>
                    </a:cubicBezTo>
                    <a:cubicBezTo>
                      <a:pt x="4" y="28"/>
                      <a:pt x="5" y="25"/>
                      <a:pt x="7" y="21"/>
                    </a:cubicBezTo>
                    <a:cubicBezTo>
                      <a:pt x="8" y="18"/>
                      <a:pt x="10" y="15"/>
                      <a:pt x="11" y="12"/>
                    </a:cubicBezTo>
                    <a:cubicBezTo>
                      <a:pt x="13" y="9"/>
                      <a:pt x="14" y="7"/>
                      <a:pt x="16" y="6"/>
                    </a:cubicBezTo>
                    <a:cubicBezTo>
                      <a:pt x="17" y="4"/>
                      <a:pt x="18" y="3"/>
                      <a:pt x="19" y="2"/>
                    </a:cubicBezTo>
                    <a:cubicBezTo>
                      <a:pt x="20" y="1"/>
                      <a:pt x="21" y="1"/>
                      <a:pt x="22" y="1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5" y="1"/>
                      <a:pt x="26" y="1"/>
                      <a:pt x="28" y="1"/>
                    </a:cubicBezTo>
                    <a:cubicBezTo>
                      <a:pt x="29" y="1"/>
                      <a:pt x="31" y="1"/>
                      <a:pt x="33" y="2"/>
                    </a:cubicBezTo>
                    <a:cubicBezTo>
                      <a:pt x="35" y="3"/>
                      <a:pt x="37" y="3"/>
                      <a:pt x="39" y="4"/>
                    </a:cubicBezTo>
                    <a:cubicBezTo>
                      <a:pt x="40" y="4"/>
                      <a:pt x="41" y="5"/>
                      <a:pt x="42" y="5"/>
                    </a:cubicBezTo>
                    <a:cubicBezTo>
                      <a:pt x="43" y="6"/>
                      <a:pt x="43" y="6"/>
                      <a:pt x="44" y="7"/>
                    </a:cubicBezTo>
                    <a:cubicBezTo>
                      <a:pt x="44" y="8"/>
                      <a:pt x="44" y="8"/>
                      <a:pt x="44" y="9"/>
                    </a:cubicBezTo>
                    <a:cubicBezTo>
                      <a:pt x="43" y="10"/>
                      <a:pt x="43" y="11"/>
                      <a:pt x="41" y="12"/>
                    </a:cubicBezTo>
                    <a:cubicBezTo>
                      <a:pt x="40" y="14"/>
                      <a:pt x="38" y="16"/>
                      <a:pt x="37" y="18"/>
                    </a:cubicBezTo>
                    <a:cubicBezTo>
                      <a:pt x="35" y="20"/>
                      <a:pt x="33" y="23"/>
                      <a:pt x="31" y="26"/>
                    </a:cubicBezTo>
                    <a:cubicBezTo>
                      <a:pt x="30" y="29"/>
                      <a:pt x="28" y="33"/>
                      <a:pt x="27" y="37"/>
                    </a:cubicBezTo>
                    <a:cubicBezTo>
                      <a:pt x="26" y="40"/>
                      <a:pt x="26" y="43"/>
                      <a:pt x="26" y="45"/>
                    </a:cubicBezTo>
                    <a:cubicBezTo>
                      <a:pt x="26" y="48"/>
                      <a:pt x="27" y="50"/>
                      <a:pt x="27" y="51"/>
                    </a:cubicBezTo>
                    <a:cubicBezTo>
                      <a:pt x="28" y="53"/>
                      <a:pt x="29" y="54"/>
                      <a:pt x="31" y="56"/>
                    </a:cubicBezTo>
                    <a:cubicBezTo>
                      <a:pt x="32" y="57"/>
                      <a:pt x="34" y="57"/>
                      <a:pt x="35" y="58"/>
                    </a:cubicBezTo>
                    <a:cubicBezTo>
                      <a:pt x="38" y="59"/>
                      <a:pt x="41" y="58"/>
                      <a:pt x="43" y="57"/>
                    </a:cubicBezTo>
                    <a:cubicBezTo>
                      <a:pt x="45" y="56"/>
                      <a:pt x="47" y="54"/>
                      <a:pt x="50" y="52"/>
                    </a:cubicBezTo>
                    <a:cubicBezTo>
                      <a:pt x="52" y="49"/>
                      <a:pt x="54" y="47"/>
                      <a:pt x="56" y="43"/>
                    </a:cubicBezTo>
                    <a:cubicBezTo>
                      <a:pt x="58" y="40"/>
                      <a:pt x="60" y="37"/>
                      <a:pt x="63" y="34"/>
                    </a:cubicBezTo>
                    <a:cubicBezTo>
                      <a:pt x="65" y="30"/>
                      <a:pt x="68" y="27"/>
                      <a:pt x="71" y="24"/>
                    </a:cubicBezTo>
                    <a:cubicBezTo>
                      <a:pt x="73" y="21"/>
                      <a:pt x="77" y="19"/>
                      <a:pt x="80" y="17"/>
                    </a:cubicBezTo>
                    <a:cubicBezTo>
                      <a:pt x="84" y="15"/>
                      <a:pt x="88" y="13"/>
                      <a:pt x="92" y="13"/>
                    </a:cubicBezTo>
                    <a:cubicBezTo>
                      <a:pt x="97" y="12"/>
                      <a:pt x="101" y="12"/>
                      <a:pt x="107" y="14"/>
                    </a:cubicBezTo>
                    <a:lnTo>
                      <a:pt x="107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8" name="Freeform 410"/>
              <p:cNvSpPr>
                <a:spLocks noEditPoints="1"/>
              </p:cNvSpPr>
              <p:nvPr/>
            </p:nvSpPr>
            <p:spPr bwMode="auto">
              <a:xfrm rot="20864417">
                <a:off x="7370541" y="4040227"/>
                <a:ext cx="134247" cy="110169"/>
              </a:xfrm>
              <a:custGeom>
                <a:avLst/>
                <a:gdLst/>
                <a:ahLst/>
                <a:cxnLst>
                  <a:cxn ang="0">
                    <a:pos x="144" y="24"/>
                  </a:cxn>
                  <a:cxn ang="0">
                    <a:pos x="147" y="26"/>
                  </a:cxn>
                  <a:cxn ang="0">
                    <a:pos x="147" y="30"/>
                  </a:cxn>
                  <a:cxn ang="0">
                    <a:pos x="145" y="39"/>
                  </a:cxn>
                  <a:cxn ang="0">
                    <a:pos x="143" y="48"/>
                  </a:cxn>
                  <a:cxn ang="0">
                    <a:pos x="140" y="51"/>
                  </a:cxn>
                  <a:cxn ang="0">
                    <a:pos x="137" y="51"/>
                  </a:cxn>
                  <a:cxn ang="0">
                    <a:pos x="127" y="49"/>
                  </a:cxn>
                  <a:cxn ang="0">
                    <a:pos x="136" y="69"/>
                  </a:cxn>
                  <a:cxn ang="0">
                    <a:pos x="135" y="91"/>
                  </a:cxn>
                  <a:cxn ang="0">
                    <a:pos x="128" y="108"/>
                  </a:cxn>
                  <a:cxn ang="0">
                    <a:pos x="117" y="120"/>
                  </a:cxn>
                  <a:cxn ang="0">
                    <a:pos x="103" y="126"/>
                  </a:cxn>
                  <a:cxn ang="0">
                    <a:pos x="85" y="124"/>
                  </a:cxn>
                  <a:cxn ang="0">
                    <a:pos x="68" y="116"/>
                  </a:cxn>
                  <a:cxn ang="0">
                    <a:pos x="58" y="100"/>
                  </a:cxn>
                  <a:cxn ang="0">
                    <a:pos x="56" y="78"/>
                  </a:cxn>
                  <a:cxn ang="0">
                    <a:pos x="61" y="50"/>
                  </a:cxn>
                  <a:cxn ang="0">
                    <a:pos x="64" y="38"/>
                  </a:cxn>
                  <a:cxn ang="0">
                    <a:pos x="56" y="36"/>
                  </a:cxn>
                  <a:cxn ang="0">
                    <a:pos x="46" y="35"/>
                  </a:cxn>
                  <a:cxn ang="0">
                    <a:pos x="38" y="37"/>
                  </a:cxn>
                  <a:cxn ang="0">
                    <a:pos x="32" y="43"/>
                  </a:cxn>
                  <a:cxn ang="0">
                    <a:pos x="28" y="53"/>
                  </a:cxn>
                  <a:cxn ang="0">
                    <a:pos x="26" y="69"/>
                  </a:cxn>
                  <a:cxn ang="0">
                    <a:pos x="28" y="82"/>
                  </a:cxn>
                  <a:cxn ang="0">
                    <a:pos x="30" y="91"/>
                  </a:cxn>
                  <a:cxn ang="0">
                    <a:pos x="30" y="97"/>
                  </a:cxn>
                  <a:cxn ang="0">
                    <a:pos x="28" y="100"/>
                  </a:cxn>
                  <a:cxn ang="0">
                    <a:pos x="25" y="101"/>
                  </a:cxn>
                  <a:cxn ang="0">
                    <a:pos x="21" y="101"/>
                  </a:cxn>
                  <a:cxn ang="0">
                    <a:pos x="15" y="100"/>
                  </a:cxn>
                  <a:cxn ang="0">
                    <a:pos x="9" y="97"/>
                  </a:cxn>
                  <a:cxn ang="0">
                    <a:pos x="5" y="94"/>
                  </a:cxn>
                  <a:cxn ang="0">
                    <a:pos x="2" y="86"/>
                  </a:cxn>
                  <a:cxn ang="0">
                    <a:pos x="1" y="74"/>
                  </a:cxn>
                  <a:cxn ang="0">
                    <a:pos x="1" y="60"/>
                  </a:cxn>
                  <a:cxn ang="0">
                    <a:pos x="4" y="44"/>
                  </a:cxn>
                  <a:cxn ang="0">
                    <a:pos x="12" y="21"/>
                  </a:cxn>
                  <a:cxn ang="0">
                    <a:pos x="25" y="7"/>
                  </a:cxn>
                  <a:cxn ang="0">
                    <a:pos x="42" y="1"/>
                  </a:cxn>
                  <a:cxn ang="0">
                    <a:pos x="64" y="3"/>
                  </a:cxn>
                  <a:cxn ang="0">
                    <a:pos x="144" y="24"/>
                  </a:cxn>
                  <a:cxn ang="0">
                    <a:pos x="85" y="44"/>
                  </a:cxn>
                  <a:cxn ang="0">
                    <a:pos x="81" y="56"/>
                  </a:cxn>
                  <a:cxn ang="0">
                    <a:pos x="79" y="71"/>
                  </a:cxn>
                  <a:cxn ang="0">
                    <a:pos x="80" y="81"/>
                  </a:cxn>
                  <a:cxn ang="0">
                    <a:pos x="85" y="88"/>
                  </a:cxn>
                  <a:cxn ang="0">
                    <a:pos x="92" y="91"/>
                  </a:cxn>
                  <a:cxn ang="0">
                    <a:pos x="105" y="90"/>
                  </a:cxn>
                  <a:cxn ang="0">
                    <a:pos x="113" y="78"/>
                  </a:cxn>
                  <a:cxn ang="0">
                    <a:pos x="112" y="64"/>
                  </a:cxn>
                  <a:cxn ang="0">
                    <a:pos x="105" y="49"/>
                  </a:cxn>
                  <a:cxn ang="0">
                    <a:pos x="85" y="44"/>
                  </a:cxn>
                </a:cxnLst>
                <a:rect l="0" t="0" r="r" b="b"/>
                <a:pathLst>
                  <a:path w="147" h="126">
                    <a:moveTo>
                      <a:pt x="144" y="24"/>
                    </a:moveTo>
                    <a:cubicBezTo>
                      <a:pt x="145" y="24"/>
                      <a:pt x="146" y="25"/>
                      <a:pt x="147" y="26"/>
                    </a:cubicBezTo>
                    <a:cubicBezTo>
                      <a:pt x="147" y="27"/>
                      <a:pt x="147" y="28"/>
                      <a:pt x="147" y="30"/>
                    </a:cubicBezTo>
                    <a:cubicBezTo>
                      <a:pt x="147" y="32"/>
                      <a:pt x="146" y="35"/>
                      <a:pt x="145" y="39"/>
                    </a:cubicBezTo>
                    <a:cubicBezTo>
                      <a:pt x="144" y="43"/>
                      <a:pt x="143" y="46"/>
                      <a:pt x="143" y="48"/>
                    </a:cubicBezTo>
                    <a:cubicBezTo>
                      <a:pt x="142" y="49"/>
                      <a:pt x="141" y="50"/>
                      <a:pt x="140" y="51"/>
                    </a:cubicBezTo>
                    <a:cubicBezTo>
                      <a:pt x="139" y="52"/>
                      <a:pt x="138" y="52"/>
                      <a:pt x="137" y="51"/>
                    </a:cubicBezTo>
                    <a:lnTo>
                      <a:pt x="127" y="49"/>
                    </a:lnTo>
                    <a:cubicBezTo>
                      <a:pt x="131" y="55"/>
                      <a:pt x="134" y="62"/>
                      <a:pt x="136" y="69"/>
                    </a:cubicBezTo>
                    <a:cubicBezTo>
                      <a:pt x="137" y="76"/>
                      <a:pt x="137" y="83"/>
                      <a:pt x="135" y="91"/>
                    </a:cubicBezTo>
                    <a:cubicBezTo>
                      <a:pt x="133" y="97"/>
                      <a:pt x="131" y="103"/>
                      <a:pt x="128" y="108"/>
                    </a:cubicBezTo>
                    <a:cubicBezTo>
                      <a:pt x="125" y="113"/>
                      <a:pt x="121" y="117"/>
                      <a:pt x="117" y="120"/>
                    </a:cubicBezTo>
                    <a:cubicBezTo>
                      <a:pt x="113" y="123"/>
                      <a:pt x="108" y="125"/>
                      <a:pt x="103" y="126"/>
                    </a:cubicBezTo>
                    <a:cubicBezTo>
                      <a:pt x="97" y="126"/>
                      <a:pt x="91" y="126"/>
                      <a:pt x="85" y="124"/>
                    </a:cubicBezTo>
                    <a:cubicBezTo>
                      <a:pt x="78" y="123"/>
                      <a:pt x="72" y="120"/>
                      <a:pt x="68" y="116"/>
                    </a:cubicBezTo>
                    <a:cubicBezTo>
                      <a:pt x="63" y="112"/>
                      <a:pt x="60" y="107"/>
                      <a:pt x="58" y="100"/>
                    </a:cubicBezTo>
                    <a:cubicBezTo>
                      <a:pt x="56" y="94"/>
                      <a:pt x="55" y="87"/>
                      <a:pt x="56" y="78"/>
                    </a:cubicBezTo>
                    <a:cubicBezTo>
                      <a:pt x="56" y="70"/>
                      <a:pt x="58" y="61"/>
                      <a:pt x="61" y="50"/>
                    </a:cubicBezTo>
                    <a:lnTo>
                      <a:pt x="64" y="38"/>
                    </a:lnTo>
                    <a:lnTo>
                      <a:pt x="56" y="36"/>
                    </a:lnTo>
                    <a:cubicBezTo>
                      <a:pt x="53" y="36"/>
                      <a:pt x="49" y="35"/>
                      <a:pt x="46" y="35"/>
                    </a:cubicBezTo>
                    <a:cubicBezTo>
                      <a:pt x="43" y="35"/>
                      <a:pt x="41" y="36"/>
                      <a:pt x="38" y="37"/>
                    </a:cubicBezTo>
                    <a:cubicBezTo>
                      <a:pt x="36" y="38"/>
                      <a:pt x="34" y="40"/>
                      <a:pt x="32" y="43"/>
                    </a:cubicBezTo>
                    <a:cubicBezTo>
                      <a:pt x="31" y="46"/>
                      <a:pt x="29" y="49"/>
                      <a:pt x="28" y="53"/>
                    </a:cubicBezTo>
                    <a:cubicBezTo>
                      <a:pt x="27" y="59"/>
                      <a:pt x="26" y="64"/>
                      <a:pt x="26" y="69"/>
                    </a:cubicBezTo>
                    <a:cubicBezTo>
                      <a:pt x="26" y="74"/>
                      <a:pt x="27" y="78"/>
                      <a:pt x="28" y="82"/>
                    </a:cubicBezTo>
                    <a:cubicBezTo>
                      <a:pt x="28" y="85"/>
                      <a:pt x="29" y="89"/>
                      <a:pt x="30" y="91"/>
                    </a:cubicBezTo>
                    <a:cubicBezTo>
                      <a:pt x="30" y="94"/>
                      <a:pt x="30" y="96"/>
                      <a:pt x="30" y="97"/>
                    </a:cubicBezTo>
                    <a:cubicBezTo>
                      <a:pt x="30" y="98"/>
                      <a:pt x="29" y="99"/>
                      <a:pt x="28" y="100"/>
                    </a:cubicBezTo>
                    <a:cubicBezTo>
                      <a:pt x="28" y="100"/>
                      <a:pt x="27" y="101"/>
                      <a:pt x="25" y="101"/>
                    </a:cubicBezTo>
                    <a:cubicBezTo>
                      <a:pt x="24" y="101"/>
                      <a:pt x="22" y="101"/>
                      <a:pt x="21" y="101"/>
                    </a:cubicBezTo>
                    <a:cubicBezTo>
                      <a:pt x="19" y="101"/>
                      <a:pt x="17" y="100"/>
                      <a:pt x="15" y="100"/>
                    </a:cubicBezTo>
                    <a:cubicBezTo>
                      <a:pt x="12" y="99"/>
                      <a:pt x="10" y="98"/>
                      <a:pt x="9" y="97"/>
                    </a:cubicBezTo>
                    <a:cubicBezTo>
                      <a:pt x="7" y="97"/>
                      <a:pt x="6" y="95"/>
                      <a:pt x="5" y="94"/>
                    </a:cubicBezTo>
                    <a:cubicBezTo>
                      <a:pt x="4" y="92"/>
                      <a:pt x="3" y="90"/>
                      <a:pt x="2" y="86"/>
                    </a:cubicBezTo>
                    <a:cubicBezTo>
                      <a:pt x="1" y="83"/>
                      <a:pt x="1" y="79"/>
                      <a:pt x="1" y="74"/>
                    </a:cubicBezTo>
                    <a:cubicBezTo>
                      <a:pt x="0" y="70"/>
                      <a:pt x="0" y="65"/>
                      <a:pt x="1" y="60"/>
                    </a:cubicBezTo>
                    <a:cubicBezTo>
                      <a:pt x="1" y="54"/>
                      <a:pt x="2" y="49"/>
                      <a:pt x="4" y="44"/>
                    </a:cubicBezTo>
                    <a:cubicBezTo>
                      <a:pt x="6" y="35"/>
                      <a:pt x="9" y="27"/>
                      <a:pt x="12" y="21"/>
                    </a:cubicBezTo>
                    <a:cubicBezTo>
                      <a:pt x="16" y="15"/>
                      <a:pt x="20" y="10"/>
                      <a:pt x="25" y="7"/>
                    </a:cubicBezTo>
                    <a:cubicBezTo>
                      <a:pt x="30" y="3"/>
                      <a:pt x="35" y="1"/>
                      <a:pt x="42" y="1"/>
                    </a:cubicBezTo>
                    <a:cubicBezTo>
                      <a:pt x="48" y="0"/>
                      <a:pt x="56" y="1"/>
                      <a:pt x="64" y="3"/>
                    </a:cubicBezTo>
                    <a:lnTo>
                      <a:pt x="144" y="24"/>
                    </a:lnTo>
                    <a:close/>
                    <a:moveTo>
                      <a:pt x="85" y="44"/>
                    </a:moveTo>
                    <a:lnTo>
                      <a:pt x="81" y="56"/>
                    </a:lnTo>
                    <a:cubicBezTo>
                      <a:pt x="80" y="62"/>
                      <a:pt x="79" y="67"/>
                      <a:pt x="79" y="71"/>
                    </a:cubicBezTo>
                    <a:cubicBezTo>
                      <a:pt x="79" y="75"/>
                      <a:pt x="79" y="78"/>
                      <a:pt x="80" y="81"/>
                    </a:cubicBezTo>
                    <a:cubicBezTo>
                      <a:pt x="81" y="84"/>
                      <a:pt x="83" y="86"/>
                      <a:pt x="85" y="88"/>
                    </a:cubicBezTo>
                    <a:cubicBezTo>
                      <a:pt x="87" y="89"/>
                      <a:pt x="89" y="91"/>
                      <a:pt x="92" y="91"/>
                    </a:cubicBezTo>
                    <a:cubicBezTo>
                      <a:pt x="97" y="93"/>
                      <a:pt x="101" y="92"/>
                      <a:pt x="105" y="90"/>
                    </a:cubicBezTo>
                    <a:cubicBezTo>
                      <a:pt x="109" y="87"/>
                      <a:pt x="111" y="83"/>
                      <a:pt x="113" y="78"/>
                    </a:cubicBezTo>
                    <a:cubicBezTo>
                      <a:pt x="114" y="73"/>
                      <a:pt x="114" y="68"/>
                      <a:pt x="112" y="64"/>
                    </a:cubicBezTo>
                    <a:cubicBezTo>
                      <a:pt x="111" y="59"/>
                      <a:pt x="109" y="54"/>
                      <a:pt x="105" y="49"/>
                    </a:cubicBezTo>
                    <a:lnTo>
                      <a:pt x="85" y="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" name="Freeform 411"/>
              <p:cNvSpPr>
                <a:spLocks/>
              </p:cNvSpPr>
              <p:nvPr/>
            </p:nvSpPr>
            <p:spPr bwMode="auto">
              <a:xfrm rot="20864417">
                <a:off x="7375366" y="3936657"/>
                <a:ext cx="124659" cy="91809"/>
              </a:xfrm>
              <a:custGeom>
                <a:avLst/>
                <a:gdLst/>
                <a:ahLst/>
                <a:cxnLst>
                  <a:cxn ang="0">
                    <a:pos x="120" y="22"/>
                  </a:cxn>
                  <a:cxn ang="0">
                    <a:pos x="126" y="24"/>
                  </a:cxn>
                  <a:cxn ang="0">
                    <a:pos x="130" y="25"/>
                  </a:cxn>
                  <a:cxn ang="0">
                    <a:pos x="132" y="27"/>
                  </a:cxn>
                  <a:cxn ang="0">
                    <a:pos x="134" y="29"/>
                  </a:cxn>
                  <a:cxn ang="0">
                    <a:pos x="136" y="36"/>
                  </a:cxn>
                  <a:cxn ang="0">
                    <a:pos x="138" y="45"/>
                  </a:cxn>
                  <a:cxn ang="0">
                    <a:pos x="138" y="57"/>
                  </a:cxn>
                  <a:cxn ang="0">
                    <a:pos x="136" y="69"/>
                  </a:cxn>
                  <a:cxn ang="0">
                    <a:pos x="126" y="92"/>
                  </a:cxn>
                  <a:cxn ang="0">
                    <a:pos x="109" y="107"/>
                  </a:cxn>
                  <a:cxn ang="0">
                    <a:pos x="85" y="113"/>
                  </a:cxn>
                  <a:cxn ang="0">
                    <a:pos x="57" y="110"/>
                  </a:cxn>
                  <a:cxn ang="0">
                    <a:pos x="27" y="97"/>
                  </a:cxn>
                  <a:cxn ang="0">
                    <a:pos x="9" y="79"/>
                  </a:cxn>
                  <a:cxn ang="0">
                    <a:pos x="1" y="57"/>
                  </a:cxn>
                  <a:cxn ang="0">
                    <a:pos x="3" y="32"/>
                  </a:cxn>
                  <a:cxn ang="0">
                    <a:pos x="6" y="22"/>
                  </a:cxn>
                  <a:cxn ang="0">
                    <a:pos x="11" y="13"/>
                  </a:cxn>
                  <a:cxn ang="0">
                    <a:pos x="17" y="6"/>
                  </a:cxn>
                  <a:cxn ang="0">
                    <a:pos x="22" y="2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37" y="2"/>
                  </a:cxn>
                  <a:cxn ang="0">
                    <a:pos x="48" y="6"/>
                  </a:cxn>
                  <a:cxn ang="0">
                    <a:pos x="50" y="10"/>
                  </a:cxn>
                  <a:cxn ang="0">
                    <a:pos x="47" y="14"/>
                  </a:cxn>
                  <a:cxn ang="0">
                    <a:pos x="42" y="19"/>
                  </a:cxn>
                  <a:cxn ang="0">
                    <a:pos x="35" y="26"/>
                  </a:cxn>
                  <a:cxn ang="0">
                    <a:pos x="30" y="37"/>
                  </a:cxn>
                  <a:cxn ang="0">
                    <a:pos x="35" y="60"/>
                  </a:cxn>
                  <a:cxn ang="0">
                    <a:pos x="63" y="74"/>
                  </a:cxn>
                  <a:cxn ang="0">
                    <a:pos x="81" y="77"/>
                  </a:cxn>
                  <a:cxn ang="0">
                    <a:pos x="94" y="75"/>
                  </a:cxn>
                  <a:cxn ang="0">
                    <a:pos x="104" y="68"/>
                  </a:cxn>
                  <a:cxn ang="0">
                    <a:pos x="109" y="57"/>
                  </a:cxn>
                  <a:cxn ang="0">
                    <a:pos x="110" y="45"/>
                  </a:cxn>
                  <a:cxn ang="0">
                    <a:pos x="108" y="35"/>
                  </a:cxn>
                  <a:cxn ang="0">
                    <a:pos x="105" y="27"/>
                  </a:cxn>
                  <a:cxn ang="0">
                    <a:pos x="104" y="22"/>
                  </a:cxn>
                  <a:cxn ang="0">
                    <a:pos x="105" y="21"/>
                  </a:cxn>
                  <a:cxn ang="0">
                    <a:pos x="108" y="20"/>
                  </a:cxn>
                  <a:cxn ang="0">
                    <a:pos x="113" y="20"/>
                  </a:cxn>
                  <a:cxn ang="0">
                    <a:pos x="120" y="22"/>
                  </a:cxn>
                  <a:cxn ang="0">
                    <a:pos x="120" y="22"/>
                  </a:cxn>
                </a:cxnLst>
                <a:rect l="0" t="0" r="r" b="b"/>
                <a:pathLst>
                  <a:path w="138" h="113">
                    <a:moveTo>
                      <a:pt x="120" y="22"/>
                    </a:moveTo>
                    <a:cubicBezTo>
                      <a:pt x="122" y="22"/>
                      <a:pt x="124" y="23"/>
                      <a:pt x="126" y="24"/>
                    </a:cubicBezTo>
                    <a:cubicBezTo>
                      <a:pt x="127" y="24"/>
                      <a:pt x="129" y="25"/>
                      <a:pt x="130" y="25"/>
                    </a:cubicBezTo>
                    <a:cubicBezTo>
                      <a:pt x="131" y="26"/>
                      <a:pt x="131" y="26"/>
                      <a:pt x="132" y="27"/>
                    </a:cubicBezTo>
                    <a:cubicBezTo>
                      <a:pt x="133" y="27"/>
                      <a:pt x="133" y="28"/>
                      <a:pt x="134" y="29"/>
                    </a:cubicBezTo>
                    <a:cubicBezTo>
                      <a:pt x="135" y="31"/>
                      <a:pt x="136" y="33"/>
                      <a:pt x="136" y="36"/>
                    </a:cubicBezTo>
                    <a:cubicBezTo>
                      <a:pt x="137" y="39"/>
                      <a:pt x="138" y="42"/>
                      <a:pt x="138" y="45"/>
                    </a:cubicBezTo>
                    <a:cubicBezTo>
                      <a:pt x="138" y="49"/>
                      <a:pt x="138" y="53"/>
                      <a:pt x="138" y="57"/>
                    </a:cubicBezTo>
                    <a:cubicBezTo>
                      <a:pt x="138" y="61"/>
                      <a:pt x="137" y="65"/>
                      <a:pt x="136" y="69"/>
                    </a:cubicBezTo>
                    <a:cubicBezTo>
                      <a:pt x="134" y="78"/>
                      <a:pt x="130" y="86"/>
                      <a:pt x="126" y="92"/>
                    </a:cubicBezTo>
                    <a:cubicBezTo>
                      <a:pt x="121" y="99"/>
                      <a:pt x="115" y="104"/>
                      <a:pt x="109" y="107"/>
                    </a:cubicBezTo>
                    <a:cubicBezTo>
                      <a:pt x="102" y="111"/>
                      <a:pt x="94" y="112"/>
                      <a:pt x="85" y="113"/>
                    </a:cubicBezTo>
                    <a:cubicBezTo>
                      <a:pt x="77" y="113"/>
                      <a:pt x="67" y="112"/>
                      <a:pt x="57" y="110"/>
                    </a:cubicBezTo>
                    <a:cubicBezTo>
                      <a:pt x="45" y="107"/>
                      <a:pt x="35" y="102"/>
                      <a:pt x="27" y="97"/>
                    </a:cubicBezTo>
                    <a:cubicBezTo>
                      <a:pt x="19" y="92"/>
                      <a:pt x="13" y="86"/>
                      <a:pt x="9" y="79"/>
                    </a:cubicBezTo>
                    <a:cubicBezTo>
                      <a:pt x="4" y="72"/>
                      <a:pt x="2" y="65"/>
                      <a:pt x="1" y="57"/>
                    </a:cubicBezTo>
                    <a:cubicBezTo>
                      <a:pt x="0" y="49"/>
                      <a:pt x="1" y="41"/>
                      <a:pt x="3" y="32"/>
                    </a:cubicBezTo>
                    <a:cubicBezTo>
                      <a:pt x="4" y="28"/>
                      <a:pt x="5" y="25"/>
                      <a:pt x="6" y="22"/>
                    </a:cubicBezTo>
                    <a:cubicBezTo>
                      <a:pt x="8" y="18"/>
                      <a:pt x="10" y="15"/>
                      <a:pt x="11" y="13"/>
                    </a:cubicBezTo>
                    <a:cubicBezTo>
                      <a:pt x="13" y="10"/>
                      <a:pt x="15" y="8"/>
                      <a:pt x="17" y="6"/>
                    </a:cubicBezTo>
                    <a:cubicBezTo>
                      <a:pt x="19" y="4"/>
                      <a:pt x="21" y="2"/>
                      <a:pt x="22" y="2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9" y="0"/>
                      <a:pt x="30" y="0"/>
                      <a:pt x="32" y="0"/>
                    </a:cubicBezTo>
                    <a:cubicBezTo>
                      <a:pt x="33" y="1"/>
                      <a:pt x="35" y="1"/>
                      <a:pt x="37" y="2"/>
                    </a:cubicBezTo>
                    <a:cubicBezTo>
                      <a:pt x="43" y="3"/>
                      <a:pt x="46" y="4"/>
                      <a:pt x="48" y="6"/>
                    </a:cubicBezTo>
                    <a:cubicBezTo>
                      <a:pt x="50" y="7"/>
                      <a:pt x="51" y="8"/>
                      <a:pt x="50" y="10"/>
                    </a:cubicBezTo>
                    <a:cubicBezTo>
                      <a:pt x="50" y="11"/>
                      <a:pt x="49" y="13"/>
                      <a:pt x="47" y="14"/>
                    </a:cubicBezTo>
                    <a:cubicBezTo>
                      <a:pt x="45" y="16"/>
                      <a:pt x="44" y="17"/>
                      <a:pt x="42" y="19"/>
                    </a:cubicBezTo>
                    <a:cubicBezTo>
                      <a:pt x="39" y="21"/>
                      <a:pt x="37" y="24"/>
                      <a:pt x="35" y="26"/>
                    </a:cubicBezTo>
                    <a:cubicBezTo>
                      <a:pt x="33" y="29"/>
                      <a:pt x="32" y="33"/>
                      <a:pt x="30" y="37"/>
                    </a:cubicBezTo>
                    <a:cubicBezTo>
                      <a:pt x="28" y="46"/>
                      <a:pt x="30" y="54"/>
                      <a:pt x="35" y="60"/>
                    </a:cubicBezTo>
                    <a:cubicBezTo>
                      <a:pt x="41" y="66"/>
                      <a:pt x="50" y="71"/>
                      <a:pt x="63" y="74"/>
                    </a:cubicBezTo>
                    <a:cubicBezTo>
                      <a:pt x="70" y="76"/>
                      <a:pt x="76" y="77"/>
                      <a:pt x="81" y="77"/>
                    </a:cubicBezTo>
                    <a:cubicBezTo>
                      <a:pt x="86" y="77"/>
                      <a:pt x="90" y="76"/>
                      <a:pt x="94" y="75"/>
                    </a:cubicBezTo>
                    <a:cubicBezTo>
                      <a:pt x="98" y="74"/>
                      <a:pt x="101" y="71"/>
                      <a:pt x="104" y="68"/>
                    </a:cubicBezTo>
                    <a:cubicBezTo>
                      <a:pt x="106" y="65"/>
                      <a:pt x="108" y="62"/>
                      <a:pt x="109" y="57"/>
                    </a:cubicBezTo>
                    <a:cubicBezTo>
                      <a:pt x="111" y="52"/>
                      <a:pt x="111" y="48"/>
                      <a:pt x="110" y="45"/>
                    </a:cubicBezTo>
                    <a:cubicBezTo>
                      <a:pt x="110" y="41"/>
                      <a:pt x="109" y="38"/>
                      <a:pt x="108" y="35"/>
                    </a:cubicBezTo>
                    <a:cubicBezTo>
                      <a:pt x="107" y="32"/>
                      <a:pt x="106" y="29"/>
                      <a:pt x="105" y="27"/>
                    </a:cubicBezTo>
                    <a:cubicBezTo>
                      <a:pt x="104" y="25"/>
                      <a:pt x="104" y="24"/>
                      <a:pt x="104" y="22"/>
                    </a:cubicBezTo>
                    <a:cubicBezTo>
                      <a:pt x="104" y="22"/>
                      <a:pt x="105" y="21"/>
                      <a:pt x="105" y="21"/>
                    </a:cubicBezTo>
                    <a:cubicBezTo>
                      <a:pt x="106" y="20"/>
                      <a:pt x="107" y="20"/>
                      <a:pt x="108" y="20"/>
                    </a:cubicBezTo>
                    <a:cubicBezTo>
                      <a:pt x="109" y="20"/>
                      <a:pt x="111" y="20"/>
                      <a:pt x="113" y="20"/>
                    </a:cubicBezTo>
                    <a:cubicBezTo>
                      <a:pt x="115" y="21"/>
                      <a:pt x="117" y="21"/>
                      <a:pt x="120" y="22"/>
                    </a:cubicBezTo>
                    <a:lnTo>
                      <a:pt x="12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0" name="Freeform 412"/>
              <p:cNvSpPr>
                <a:spLocks/>
              </p:cNvSpPr>
              <p:nvPr/>
            </p:nvSpPr>
            <p:spPr bwMode="auto">
              <a:xfrm rot="20864417">
                <a:off x="7354567" y="3843994"/>
                <a:ext cx="153424" cy="82628"/>
              </a:xfrm>
              <a:custGeom>
                <a:avLst/>
                <a:gdLst/>
                <a:ahLst/>
                <a:cxnLst>
                  <a:cxn ang="0">
                    <a:pos x="158" y="27"/>
                  </a:cxn>
                  <a:cxn ang="0">
                    <a:pos x="167" y="30"/>
                  </a:cxn>
                  <a:cxn ang="0">
                    <a:pos x="171" y="33"/>
                  </a:cxn>
                  <a:cxn ang="0">
                    <a:pos x="172" y="37"/>
                  </a:cxn>
                  <a:cxn ang="0">
                    <a:pos x="173" y="43"/>
                  </a:cxn>
                  <a:cxn ang="0">
                    <a:pos x="172" y="50"/>
                  </a:cxn>
                  <a:cxn ang="0">
                    <a:pos x="171" y="58"/>
                  </a:cxn>
                  <a:cxn ang="0">
                    <a:pos x="164" y="74"/>
                  </a:cxn>
                  <a:cxn ang="0">
                    <a:pos x="153" y="85"/>
                  </a:cxn>
                  <a:cxn ang="0">
                    <a:pos x="138" y="88"/>
                  </a:cxn>
                  <a:cxn ang="0">
                    <a:pos x="118" y="86"/>
                  </a:cxn>
                  <a:cxn ang="0">
                    <a:pos x="57" y="70"/>
                  </a:cxn>
                  <a:cxn ang="0">
                    <a:pos x="53" y="85"/>
                  </a:cxn>
                  <a:cxn ang="0">
                    <a:pos x="49" y="88"/>
                  </a:cxn>
                  <a:cxn ang="0">
                    <a:pos x="39" y="86"/>
                  </a:cxn>
                  <a:cxn ang="0">
                    <a:pos x="32" y="84"/>
                  </a:cxn>
                  <a:cxn ang="0">
                    <a:pos x="28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30" y="63"/>
                  </a:cxn>
                  <a:cxn ang="0">
                    <a:pos x="3" y="57"/>
                  </a:cxn>
                  <a:cxn ang="0">
                    <a:pos x="1" y="55"/>
                  </a:cxn>
                  <a:cxn ang="0">
                    <a:pos x="0" y="52"/>
                  </a:cxn>
                  <a:cxn ang="0">
                    <a:pos x="0" y="47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7" y="26"/>
                  </a:cxn>
                  <a:cxn ang="0">
                    <a:pos x="9" y="23"/>
                  </a:cxn>
                  <a:cxn ang="0">
                    <a:pos x="12" y="23"/>
                  </a:cxn>
                  <a:cxn ang="0">
                    <a:pos x="38" y="30"/>
                  </a:cxn>
                  <a:cxn ang="0">
                    <a:pos x="45" y="4"/>
                  </a:cxn>
                  <a:cxn ang="0">
                    <a:pos x="46" y="2"/>
                  </a:cxn>
                  <a:cxn ang="0">
                    <a:pos x="49" y="1"/>
                  </a:cxn>
                  <a:cxn ang="0">
                    <a:pos x="53" y="1"/>
                  </a:cxn>
                  <a:cxn ang="0">
                    <a:pos x="60" y="2"/>
                  </a:cxn>
                  <a:cxn ang="0">
                    <a:pos x="70" y="6"/>
                  </a:cxn>
                  <a:cxn ang="0">
                    <a:pos x="72" y="11"/>
                  </a:cxn>
                  <a:cxn ang="0">
                    <a:pos x="66" y="37"/>
                  </a:cxn>
                  <a:cxn ang="0">
                    <a:pos x="122" y="51"/>
                  </a:cxn>
                  <a:cxn ang="0">
                    <a:pos x="137" y="52"/>
                  </a:cxn>
                  <a:cxn ang="0">
                    <a:pos x="145" y="42"/>
                  </a:cxn>
                  <a:cxn ang="0">
                    <a:pos x="145" y="37"/>
                  </a:cxn>
                  <a:cxn ang="0">
                    <a:pos x="145" y="33"/>
                  </a:cxn>
                  <a:cxn ang="0">
                    <a:pos x="145" y="30"/>
                  </a:cxn>
                  <a:cxn ang="0">
                    <a:pos x="145" y="28"/>
                  </a:cxn>
                  <a:cxn ang="0">
                    <a:pos x="146" y="26"/>
                  </a:cxn>
                  <a:cxn ang="0">
                    <a:pos x="148" y="26"/>
                  </a:cxn>
                  <a:cxn ang="0">
                    <a:pos x="152" y="26"/>
                  </a:cxn>
                  <a:cxn ang="0">
                    <a:pos x="158" y="27"/>
                  </a:cxn>
                  <a:cxn ang="0">
                    <a:pos x="158" y="27"/>
                  </a:cxn>
                </a:cxnLst>
                <a:rect l="0" t="0" r="r" b="b"/>
                <a:pathLst>
                  <a:path w="173" h="88">
                    <a:moveTo>
                      <a:pt x="158" y="27"/>
                    </a:moveTo>
                    <a:cubicBezTo>
                      <a:pt x="162" y="28"/>
                      <a:pt x="165" y="29"/>
                      <a:pt x="167" y="30"/>
                    </a:cubicBezTo>
                    <a:cubicBezTo>
                      <a:pt x="169" y="31"/>
                      <a:pt x="170" y="32"/>
                      <a:pt x="171" y="33"/>
                    </a:cubicBezTo>
                    <a:cubicBezTo>
                      <a:pt x="172" y="34"/>
                      <a:pt x="172" y="35"/>
                      <a:pt x="172" y="37"/>
                    </a:cubicBezTo>
                    <a:cubicBezTo>
                      <a:pt x="173" y="39"/>
                      <a:pt x="173" y="41"/>
                      <a:pt x="173" y="43"/>
                    </a:cubicBezTo>
                    <a:cubicBezTo>
                      <a:pt x="173" y="45"/>
                      <a:pt x="172" y="48"/>
                      <a:pt x="172" y="50"/>
                    </a:cubicBezTo>
                    <a:cubicBezTo>
                      <a:pt x="172" y="53"/>
                      <a:pt x="171" y="55"/>
                      <a:pt x="171" y="58"/>
                    </a:cubicBezTo>
                    <a:cubicBezTo>
                      <a:pt x="169" y="64"/>
                      <a:pt x="167" y="70"/>
                      <a:pt x="164" y="74"/>
                    </a:cubicBezTo>
                    <a:cubicBezTo>
                      <a:pt x="161" y="79"/>
                      <a:pt x="157" y="82"/>
                      <a:pt x="153" y="85"/>
                    </a:cubicBezTo>
                    <a:cubicBezTo>
                      <a:pt x="148" y="87"/>
                      <a:pt x="143" y="88"/>
                      <a:pt x="138" y="88"/>
                    </a:cubicBezTo>
                    <a:cubicBezTo>
                      <a:pt x="132" y="88"/>
                      <a:pt x="125" y="88"/>
                      <a:pt x="118" y="86"/>
                    </a:cubicBezTo>
                    <a:lnTo>
                      <a:pt x="57" y="70"/>
                    </a:lnTo>
                    <a:lnTo>
                      <a:pt x="53" y="85"/>
                    </a:lnTo>
                    <a:cubicBezTo>
                      <a:pt x="53" y="86"/>
                      <a:pt x="52" y="87"/>
                      <a:pt x="49" y="88"/>
                    </a:cubicBezTo>
                    <a:cubicBezTo>
                      <a:pt x="47" y="88"/>
                      <a:pt x="43" y="88"/>
                      <a:pt x="39" y="86"/>
                    </a:cubicBezTo>
                    <a:cubicBezTo>
                      <a:pt x="36" y="86"/>
                      <a:pt x="34" y="85"/>
                      <a:pt x="32" y="84"/>
                    </a:cubicBezTo>
                    <a:cubicBezTo>
                      <a:pt x="30" y="84"/>
                      <a:pt x="29" y="83"/>
                      <a:pt x="28" y="82"/>
                    </a:cubicBezTo>
                    <a:cubicBezTo>
                      <a:pt x="27" y="82"/>
                      <a:pt x="27" y="81"/>
                      <a:pt x="26" y="80"/>
                    </a:cubicBezTo>
                    <a:cubicBezTo>
                      <a:pt x="26" y="79"/>
                      <a:pt x="26" y="78"/>
                      <a:pt x="26" y="78"/>
                    </a:cubicBezTo>
                    <a:lnTo>
                      <a:pt x="30" y="63"/>
                    </a:lnTo>
                    <a:lnTo>
                      <a:pt x="3" y="57"/>
                    </a:lnTo>
                    <a:cubicBezTo>
                      <a:pt x="2" y="56"/>
                      <a:pt x="2" y="56"/>
                      <a:pt x="1" y="55"/>
                    </a:cubicBezTo>
                    <a:cubicBezTo>
                      <a:pt x="0" y="55"/>
                      <a:pt x="0" y="54"/>
                      <a:pt x="0" y="52"/>
                    </a:cubicBezTo>
                    <a:cubicBezTo>
                      <a:pt x="0" y="51"/>
                      <a:pt x="0" y="49"/>
                      <a:pt x="0" y="47"/>
                    </a:cubicBezTo>
                    <a:cubicBezTo>
                      <a:pt x="1" y="44"/>
                      <a:pt x="1" y="42"/>
                      <a:pt x="2" y="39"/>
                    </a:cubicBezTo>
                    <a:cubicBezTo>
                      <a:pt x="3" y="35"/>
                      <a:pt x="4" y="33"/>
                      <a:pt x="4" y="30"/>
                    </a:cubicBezTo>
                    <a:cubicBezTo>
                      <a:pt x="5" y="28"/>
                      <a:pt x="6" y="27"/>
                      <a:pt x="7" y="26"/>
                    </a:cubicBezTo>
                    <a:cubicBezTo>
                      <a:pt x="7" y="24"/>
                      <a:pt x="8" y="24"/>
                      <a:pt x="9" y="23"/>
                    </a:cubicBezTo>
                    <a:cubicBezTo>
                      <a:pt x="10" y="23"/>
                      <a:pt x="11" y="23"/>
                      <a:pt x="12" y="23"/>
                    </a:cubicBezTo>
                    <a:lnTo>
                      <a:pt x="38" y="30"/>
                    </a:lnTo>
                    <a:lnTo>
                      <a:pt x="45" y="4"/>
                    </a:lnTo>
                    <a:cubicBezTo>
                      <a:pt x="45" y="3"/>
                      <a:pt x="46" y="2"/>
                      <a:pt x="46" y="2"/>
                    </a:cubicBezTo>
                    <a:cubicBezTo>
                      <a:pt x="47" y="1"/>
                      <a:pt x="48" y="1"/>
                      <a:pt x="49" y="1"/>
                    </a:cubicBezTo>
                    <a:cubicBezTo>
                      <a:pt x="50" y="0"/>
                      <a:pt x="51" y="1"/>
                      <a:pt x="53" y="1"/>
                    </a:cubicBezTo>
                    <a:cubicBezTo>
                      <a:pt x="55" y="1"/>
                      <a:pt x="57" y="1"/>
                      <a:pt x="60" y="2"/>
                    </a:cubicBezTo>
                    <a:cubicBezTo>
                      <a:pt x="65" y="3"/>
                      <a:pt x="68" y="5"/>
                      <a:pt x="70" y="6"/>
                    </a:cubicBezTo>
                    <a:cubicBezTo>
                      <a:pt x="72" y="7"/>
                      <a:pt x="73" y="9"/>
                      <a:pt x="72" y="11"/>
                    </a:cubicBezTo>
                    <a:lnTo>
                      <a:pt x="66" y="37"/>
                    </a:lnTo>
                    <a:lnTo>
                      <a:pt x="122" y="51"/>
                    </a:lnTo>
                    <a:cubicBezTo>
                      <a:pt x="128" y="53"/>
                      <a:pt x="133" y="53"/>
                      <a:pt x="137" y="52"/>
                    </a:cubicBezTo>
                    <a:cubicBezTo>
                      <a:pt x="141" y="50"/>
                      <a:pt x="143" y="47"/>
                      <a:pt x="145" y="42"/>
                    </a:cubicBezTo>
                    <a:cubicBezTo>
                      <a:pt x="145" y="40"/>
                      <a:pt x="145" y="38"/>
                      <a:pt x="145" y="37"/>
                    </a:cubicBezTo>
                    <a:cubicBezTo>
                      <a:pt x="145" y="35"/>
                      <a:pt x="145" y="34"/>
                      <a:pt x="145" y="33"/>
                    </a:cubicBezTo>
                    <a:cubicBezTo>
                      <a:pt x="145" y="32"/>
                      <a:pt x="145" y="31"/>
                      <a:pt x="145" y="30"/>
                    </a:cubicBezTo>
                    <a:cubicBezTo>
                      <a:pt x="145" y="29"/>
                      <a:pt x="145" y="28"/>
                      <a:pt x="145" y="28"/>
                    </a:cubicBezTo>
                    <a:cubicBezTo>
                      <a:pt x="145" y="27"/>
                      <a:pt x="145" y="27"/>
                      <a:pt x="146" y="26"/>
                    </a:cubicBezTo>
                    <a:cubicBezTo>
                      <a:pt x="146" y="26"/>
                      <a:pt x="147" y="26"/>
                      <a:pt x="148" y="26"/>
                    </a:cubicBezTo>
                    <a:cubicBezTo>
                      <a:pt x="149" y="25"/>
                      <a:pt x="150" y="26"/>
                      <a:pt x="152" y="26"/>
                    </a:cubicBezTo>
                    <a:cubicBezTo>
                      <a:pt x="154" y="26"/>
                      <a:pt x="156" y="26"/>
                      <a:pt x="158" y="27"/>
                    </a:cubicBezTo>
                    <a:lnTo>
                      <a:pt x="158" y="2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" name="Freeform 413"/>
              <p:cNvSpPr>
                <a:spLocks noEditPoints="1"/>
              </p:cNvSpPr>
              <p:nvPr/>
            </p:nvSpPr>
            <p:spPr bwMode="auto">
              <a:xfrm rot="20864417">
                <a:off x="7340812" y="3789356"/>
                <a:ext cx="163013" cy="64265"/>
              </a:xfrm>
              <a:custGeom>
                <a:avLst/>
                <a:gdLst/>
                <a:ahLst/>
                <a:cxnLst>
                  <a:cxn ang="0">
                    <a:pos x="183" y="45"/>
                  </a:cxn>
                  <a:cxn ang="0">
                    <a:pos x="185" y="46"/>
                  </a:cxn>
                  <a:cxn ang="0">
                    <a:pos x="186" y="49"/>
                  </a:cxn>
                  <a:cxn ang="0">
                    <a:pos x="186" y="55"/>
                  </a:cxn>
                  <a:cxn ang="0">
                    <a:pos x="184" y="63"/>
                  </a:cxn>
                  <a:cxn ang="0">
                    <a:pos x="181" y="71"/>
                  </a:cxn>
                  <a:cxn ang="0">
                    <a:pos x="179" y="76"/>
                  </a:cxn>
                  <a:cxn ang="0">
                    <a:pos x="177" y="78"/>
                  </a:cxn>
                  <a:cxn ang="0">
                    <a:pos x="174" y="78"/>
                  </a:cxn>
                  <a:cxn ang="0">
                    <a:pos x="55" y="48"/>
                  </a:cxn>
                  <a:cxn ang="0">
                    <a:pos x="53" y="47"/>
                  </a:cxn>
                  <a:cxn ang="0">
                    <a:pos x="52" y="44"/>
                  </a:cxn>
                  <a:cxn ang="0">
                    <a:pos x="52" y="38"/>
                  </a:cxn>
                  <a:cxn ang="0">
                    <a:pos x="54" y="30"/>
                  </a:cxn>
                  <a:cxn ang="0">
                    <a:pos x="56" y="22"/>
                  </a:cxn>
                  <a:cxn ang="0">
                    <a:pos x="59" y="17"/>
                  </a:cxn>
                  <a:cxn ang="0">
                    <a:pos x="61" y="15"/>
                  </a:cxn>
                  <a:cxn ang="0">
                    <a:pos x="64" y="15"/>
                  </a:cxn>
                  <a:cxn ang="0">
                    <a:pos x="183" y="45"/>
                  </a:cxn>
                  <a:cxn ang="0">
                    <a:pos x="24" y="2"/>
                  </a:cxn>
                  <a:cxn ang="0">
                    <a:pos x="37" y="9"/>
                  </a:cxn>
                  <a:cxn ang="0">
                    <a:pos x="37" y="26"/>
                  </a:cxn>
                  <a:cxn ang="0">
                    <a:pos x="29" y="40"/>
                  </a:cxn>
                  <a:cxn ang="0">
                    <a:pos x="15" y="41"/>
                  </a:cxn>
                  <a:cxn ang="0">
                    <a:pos x="2" y="33"/>
                  </a:cxn>
                  <a:cxn ang="0">
                    <a:pos x="2" y="17"/>
                  </a:cxn>
                  <a:cxn ang="0">
                    <a:pos x="9" y="2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186" h="79">
                    <a:moveTo>
                      <a:pt x="183" y="45"/>
                    </a:moveTo>
                    <a:cubicBezTo>
                      <a:pt x="184" y="45"/>
                      <a:pt x="184" y="45"/>
                      <a:pt x="185" y="46"/>
                    </a:cubicBezTo>
                    <a:cubicBezTo>
                      <a:pt x="185" y="47"/>
                      <a:pt x="186" y="48"/>
                      <a:pt x="186" y="49"/>
                    </a:cubicBezTo>
                    <a:cubicBezTo>
                      <a:pt x="186" y="51"/>
                      <a:pt x="186" y="52"/>
                      <a:pt x="186" y="55"/>
                    </a:cubicBezTo>
                    <a:cubicBezTo>
                      <a:pt x="185" y="57"/>
                      <a:pt x="185" y="60"/>
                      <a:pt x="184" y="63"/>
                    </a:cubicBezTo>
                    <a:cubicBezTo>
                      <a:pt x="183" y="66"/>
                      <a:pt x="182" y="69"/>
                      <a:pt x="181" y="71"/>
                    </a:cubicBezTo>
                    <a:cubicBezTo>
                      <a:pt x="181" y="73"/>
                      <a:pt x="180" y="75"/>
                      <a:pt x="179" y="76"/>
                    </a:cubicBezTo>
                    <a:cubicBezTo>
                      <a:pt x="178" y="77"/>
                      <a:pt x="178" y="78"/>
                      <a:pt x="177" y="78"/>
                    </a:cubicBezTo>
                    <a:cubicBezTo>
                      <a:pt x="176" y="79"/>
                      <a:pt x="175" y="79"/>
                      <a:pt x="174" y="78"/>
                    </a:cubicBezTo>
                    <a:lnTo>
                      <a:pt x="55" y="48"/>
                    </a:lnTo>
                    <a:cubicBezTo>
                      <a:pt x="54" y="48"/>
                      <a:pt x="54" y="48"/>
                      <a:pt x="53" y="47"/>
                    </a:cubicBezTo>
                    <a:cubicBezTo>
                      <a:pt x="53" y="46"/>
                      <a:pt x="52" y="45"/>
                      <a:pt x="52" y="44"/>
                    </a:cubicBezTo>
                    <a:cubicBezTo>
                      <a:pt x="52" y="42"/>
                      <a:pt x="52" y="40"/>
                      <a:pt x="52" y="38"/>
                    </a:cubicBezTo>
                    <a:cubicBezTo>
                      <a:pt x="53" y="36"/>
                      <a:pt x="53" y="33"/>
                      <a:pt x="54" y="30"/>
                    </a:cubicBezTo>
                    <a:cubicBezTo>
                      <a:pt x="55" y="27"/>
                      <a:pt x="56" y="24"/>
                      <a:pt x="56" y="22"/>
                    </a:cubicBezTo>
                    <a:cubicBezTo>
                      <a:pt x="57" y="20"/>
                      <a:pt x="58" y="18"/>
                      <a:pt x="59" y="17"/>
                    </a:cubicBezTo>
                    <a:cubicBezTo>
                      <a:pt x="60" y="16"/>
                      <a:pt x="60" y="15"/>
                      <a:pt x="61" y="15"/>
                    </a:cubicBezTo>
                    <a:cubicBezTo>
                      <a:pt x="62" y="14"/>
                      <a:pt x="63" y="14"/>
                      <a:pt x="64" y="15"/>
                    </a:cubicBezTo>
                    <a:lnTo>
                      <a:pt x="183" y="45"/>
                    </a:lnTo>
                    <a:close/>
                    <a:moveTo>
                      <a:pt x="24" y="2"/>
                    </a:moveTo>
                    <a:cubicBezTo>
                      <a:pt x="31" y="3"/>
                      <a:pt x="35" y="6"/>
                      <a:pt x="37" y="9"/>
                    </a:cubicBezTo>
                    <a:cubicBezTo>
                      <a:pt x="39" y="13"/>
                      <a:pt x="39" y="18"/>
                      <a:pt x="37" y="26"/>
                    </a:cubicBezTo>
                    <a:cubicBezTo>
                      <a:pt x="35" y="33"/>
                      <a:pt x="32" y="38"/>
                      <a:pt x="29" y="40"/>
                    </a:cubicBezTo>
                    <a:cubicBezTo>
                      <a:pt x="26" y="42"/>
                      <a:pt x="21" y="42"/>
                      <a:pt x="15" y="41"/>
                    </a:cubicBezTo>
                    <a:cubicBezTo>
                      <a:pt x="8" y="39"/>
                      <a:pt x="4" y="36"/>
                      <a:pt x="2" y="33"/>
                    </a:cubicBezTo>
                    <a:cubicBezTo>
                      <a:pt x="0" y="30"/>
                      <a:pt x="0" y="24"/>
                      <a:pt x="2" y="17"/>
                    </a:cubicBezTo>
                    <a:cubicBezTo>
                      <a:pt x="4" y="9"/>
                      <a:pt x="6" y="4"/>
                      <a:pt x="9" y="2"/>
                    </a:cubicBezTo>
                    <a:cubicBezTo>
                      <a:pt x="13" y="0"/>
                      <a:pt x="17" y="0"/>
                      <a:pt x="24" y="2"/>
                    </a:cubicBez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2" name="Freeform 414"/>
              <p:cNvSpPr>
                <a:spLocks noEditPoints="1"/>
              </p:cNvSpPr>
              <p:nvPr/>
            </p:nvSpPr>
            <p:spPr bwMode="auto">
              <a:xfrm rot="20864417">
                <a:off x="7388326" y="3670992"/>
                <a:ext cx="124659" cy="110169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112" y="15"/>
                  </a:cxn>
                  <a:cxn ang="0">
                    <a:pos x="130" y="33"/>
                  </a:cxn>
                  <a:cxn ang="0">
                    <a:pos x="139" y="57"/>
                  </a:cxn>
                  <a:cxn ang="0">
                    <a:pos x="137" y="87"/>
                  </a:cxn>
                  <a:cxn ang="0">
                    <a:pos x="125" y="113"/>
                  </a:cxn>
                  <a:cxn ang="0">
                    <a:pos x="108" y="130"/>
                  </a:cxn>
                  <a:cxn ang="0">
                    <a:pos x="84" y="136"/>
                  </a:cxn>
                  <a:cxn ang="0">
                    <a:pos x="55" y="132"/>
                  </a:cxn>
                  <a:cxn ang="0">
                    <a:pos x="28" y="121"/>
                  </a:cxn>
                  <a:cxn ang="0">
                    <a:pos x="10" y="104"/>
                  </a:cxn>
                  <a:cxn ang="0">
                    <a:pos x="1" y="80"/>
                  </a:cxn>
                  <a:cxn ang="0">
                    <a:pos x="3" y="50"/>
                  </a:cxn>
                  <a:cxn ang="0">
                    <a:pos x="15" y="23"/>
                  </a:cxn>
                  <a:cxn ang="0">
                    <a:pos x="32" y="7"/>
                  </a:cxn>
                  <a:cxn ang="0">
                    <a:pos x="56" y="1"/>
                  </a:cxn>
                  <a:cxn ang="0">
                    <a:pos x="85" y="4"/>
                  </a:cxn>
                  <a:cxn ang="0">
                    <a:pos x="85" y="4"/>
                  </a:cxn>
                  <a:cxn ang="0">
                    <a:pos x="78" y="39"/>
                  </a:cxn>
                  <a:cxn ang="0">
                    <a:pos x="61" y="36"/>
                  </a:cxn>
                  <a:cxn ang="0">
                    <a:pos x="47" y="38"/>
                  </a:cxn>
                  <a:cxn ang="0">
                    <a:pos x="36" y="45"/>
                  </a:cxn>
                  <a:cxn ang="0">
                    <a:pos x="29" y="58"/>
                  </a:cxn>
                  <a:cxn ang="0">
                    <a:pos x="29" y="72"/>
                  </a:cxn>
                  <a:cxn ang="0">
                    <a:pos x="35" y="83"/>
                  </a:cxn>
                  <a:cxn ang="0">
                    <a:pos x="46" y="91"/>
                  </a:cxn>
                  <a:cxn ang="0">
                    <a:pos x="62" y="98"/>
                  </a:cxn>
                  <a:cxn ang="0">
                    <a:pos x="79" y="100"/>
                  </a:cxn>
                  <a:cxn ang="0">
                    <a:pos x="93" y="99"/>
                  </a:cxn>
                  <a:cxn ang="0">
                    <a:pos x="104" y="92"/>
                  </a:cxn>
                  <a:cxn ang="0">
                    <a:pos x="110" y="79"/>
                  </a:cxn>
                  <a:cxn ang="0">
                    <a:pos x="111" y="65"/>
                  </a:cxn>
                  <a:cxn ang="0">
                    <a:pos x="105" y="54"/>
                  </a:cxn>
                  <a:cxn ang="0">
                    <a:pos x="94" y="45"/>
                  </a:cxn>
                  <a:cxn ang="0">
                    <a:pos x="78" y="39"/>
                  </a:cxn>
                  <a:cxn ang="0">
                    <a:pos x="78" y="39"/>
                  </a:cxn>
                </a:cxnLst>
                <a:rect l="0" t="0" r="r" b="b"/>
                <a:pathLst>
                  <a:path w="140" h="136">
                    <a:moveTo>
                      <a:pt x="85" y="4"/>
                    </a:moveTo>
                    <a:cubicBezTo>
                      <a:pt x="95" y="7"/>
                      <a:pt x="104" y="10"/>
                      <a:pt x="112" y="15"/>
                    </a:cubicBezTo>
                    <a:cubicBezTo>
                      <a:pt x="119" y="20"/>
                      <a:pt x="126" y="26"/>
                      <a:pt x="130" y="33"/>
                    </a:cubicBezTo>
                    <a:cubicBezTo>
                      <a:pt x="135" y="40"/>
                      <a:pt x="138" y="48"/>
                      <a:pt x="139" y="57"/>
                    </a:cubicBezTo>
                    <a:cubicBezTo>
                      <a:pt x="140" y="66"/>
                      <a:pt x="140" y="76"/>
                      <a:pt x="137" y="87"/>
                    </a:cubicBezTo>
                    <a:cubicBezTo>
                      <a:pt x="134" y="97"/>
                      <a:pt x="130" y="106"/>
                      <a:pt x="125" y="113"/>
                    </a:cubicBezTo>
                    <a:cubicBezTo>
                      <a:pt x="121" y="120"/>
                      <a:pt x="115" y="126"/>
                      <a:pt x="108" y="130"/>
                    </a:cubicBezTo>
                    <a:cubicBezTo>
                      <a:pt x="101" y="133"/>
                      <a:pt x="93" y="135"/>
                      <a:pt x="84" y="136"/>
                    </a:cubicBezTo>
                    <a:cubicBezTo>
                      <a:pt x="75" y="136"/>
                      <a:pt x="66" y="135"/>
                      <a:pt x="55" y="132"/>
                    </a:cubicBezTo>
                    <a:cubicBezTo>
                      <a:pt x="45" y="130"/>
                      <a:pt x="36" y="126"/>
                      <a:pt x="28" y="121"/>
                    </a:cubicBezTo>
                    <a:cubicBezTo>
                      <a:pt x="21" y="116"/>
                      <a:pt x="14" y="111"/>
                      <a:pt x="10" y="104"/>
                    </a:cubicBezTo>
                    <a:cubicBezTo>
                      <a:pt x="5" y="97"/>
                      <a:pt x="2" y="89"/>
                      <a:pt x="1" y="80"/>
                    </a:cubicBezTo>
                    <a:cubicBezTo>
                      <a:pt x="0" y="71"/>
                      <a:pt x="0" y="61"/>
                      <a:pt x="3" y="50"/>
                    </a:cubicBezTo>
                    <a:cubicBezTo>
                      <a:pt x="6" y="39"/>
                      <a:pt x="10" y="30"/>
                      <a:pt x="15" y="23"/>
                    </a:cubicBezTo>
                    <a:cubicBezTo>
                      <a:pt x="19" y="16"/>
                      <a:pt x="25" y="11"/>
                      <a:pt x="32" y="7"/>
                    </a:cubicBezTo>
                    <a:cubicBezTo>
                      <a:pt x="39" y="3"/>
                      <a:pt x="47" y="1"/>
                      <a:pt x="56" y="1"/>
                    </a:cubicBezTo>
                    <a:cubicBezTo>
                      <a:pt x="65" y="0"/>
                      <a:pt x="74" y="1"/>
                      <a:pt x="85" y="4"/>
                    </a:cubicBezTo>
                    <a:lnTo>
                      <a:pt x="85" y="4"/>
                    </a:lnTo>
                    <a:close/>
                    <a:moveTo>
                      <a:pt x="78" y="39"/>
                    </a:moveTo>
                    <a:cubicBezTo>
                      <a:pt x="72" y="38"/>
                      <a:pt x="66" y="37"/>
                      <a:pt x="61" y="36"/>
                    </a:cubicBezTo>
                    <a:cubicBezTo>
                      <a:pt x="56" y="36"/>
                      <a:pt x="51" y="37"/>
                      <a:pt x="47" y="38"/>
                    </a:cubicBezTo>
                    <a:cubicBezTo>
                      <a:pt x="43" y="39"/>
                      <a:pt x="39" y="41"/>
                      <a:pt x="36" y="45"/>
                    </a:cubicBezTo>
                    <a:cubicBezTo>
                      <a:pt x="33" y="48"/>
                      <a:pt x="31" y="52"/>
                      <a:pt x="29" y="58"/>
                    </a:cubicBezTo>
                    <a:cubicBezTo>
                      <a:pt x="28" y="63"/>
                      <a:pt x="28" y="67"/>
                      <a:pt x="29" y="72"/>
                    </a:cubicBezTo>
                    <a:cubicBezTo>
                      <a:pt x="30" y="76"/>
                      <a:pt x="32" y="80"/>
                      <a:pt x="35" y="83"/>
                    </a:cubicBezTo>
                    <a:cubicBezTo>
                      <a:pt x="37" y="86"/>
                      <a:pt x="41" y="89"/>
                      <a:pt x="46" y="91"/>
                    </a:cubicBezTo>
                    <a:cubicBezTo>
                      <a:pt x="51" y="94"/>
                      <a:pt x="56" y="96"/>
                      <a:pt x="62" y="98"/>
                    </a:cubicBezTo>
                    <a:cubicBezTo>
                      <a:pt x="68" y="99"/>
                      <a:pt x="74" y="100"/>
                      <a:pt x="79" y="100"/>
                    </a:cubicBezTo>
                    <a:cubicBezTo>
                      <a:pt x="84" y="100"/>
                      <a:pt x="89" y="100"/>
                      <a:pt x="93" y="99"/>
                    </a:cubicBezTo>
                    <a:cubicBezTo>
                      <a:pt x="97" y="97"/>
                      <a:pt x="101" y="95"/>
                      <a:pt x="104" y="92"/>
                    </a:cubicBezTo>
                    <a:cubicBezTo>
                      <a:pt x="107" y="89"/>
                      <a:pt x="109" y="84"/>
                      <a:pt x="110" y="79"/>
                    </a:cubicBezTo>
                    <a:cubicBezTo>
                      <a:pt x="112" y="74"/>
                      <a:pt x="112" y="69"/>
                      <a:pt x="111" y="65"/>
                    </a:cubicBezTo>
                    <a:cubicBezTo>
                      <a:pt x="110" y="61"/>
                      <a:pt x="108" y="57"/>
                      <a:pt x="105" y="54"/>
                    </a:cubicBezTo>
                    <a:cubicBezTo>
                      <a:pt x="102" y="50"/>
                      <a:pt x="99" y="48"/>
                      <a:pt x="94" y="45"/>
                    </a:cubicBezTo>
                    <a:cubicBezTo>
                      <a:pt x="89" y="43"/>
                      <a:pt x="84" y="41"/>
                      <a:pt x="78" y="39"/>
                    </a:cubicBezTo>
                    <a:lnTo>
                      <a:pt x="78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" name="Freeform 415"/>
              <p:cNvSpPr>
                <a:spLocks/>
              </p:cNvSpPr>
              <p:nvPr/>
            </p:nvSpPr>
            <p:spPr bwMode="auto">
              <a:xfrm rot="20864417">
                <a:off x="7390010" y="3538160"/>
                <a:ext cx="134247" cy="119351"/>
              </a:xfrm>
              <a:custGeom>
                <a:avLst/>
                <a:gdLst/>
                <a:ahLst/>
                <a:cxnLst>
                  <a:cxn ang="0">
                    <a:pos x="151" y="22"/>
                  </a:cxn>
                  <a:cxn ang="0">
                    <a:pos x="153" y="24"/>
                  </a:cxn>
                  <a:cxn ang="0">
                    <a:pos x="154" y="27"/>
                  </a:cxn>
                  <a:cxn ang="0">
                    <a:pos x="154" y="32"/>
                  </a:cxn>
                  <a:cxn ang="0">
                    <a:pos x="152" y="40"/>
                  </a:cxn>
                  <a:cxn ang="0">
                    <a:pos x="150" y="48"/>
                  </a:cxn>
                  <a:cxn ang="0">
                    <a:pos x="148" y="53"/>
                  </a:cxn>
                  <a:cxn ang="0">
                    <a:pos x="145" y="56"/>
                  </a:cxn>
                  <a:cxn ang="0">
                    <a:pos x="143" y="56"/>
                  </a:cxn>
                  <a:cxn ang="0">
                    <a:pos x="75" y="39"/>
                  </a:cxn>
                  <a:cxn ang="0">
                    <a:pos x="61" y="36"/>
                  </a:cxn>
                  <a:cxn ang="0">
                    <a:pos x="51" y="38"/>
                  </a:cxn>
                  <a:cxn ang="0">
                    <a:pos x="44" y="43"/>
                  </a:cxn>
                  <a:cxn ang="0">
                    <a:pos x="40" y="51"/>
                  </a:cxn>
                  <a:cxn ang="0">
                    <a:pos x="42" y="65"/>
                  </a:cxn>
                  <a:cxn ang="0">
                    <a:pos x="52" y="82"/>
                  </a:cxn>
                  <a:cxn ang="0">
                    <a:pos x="131" y="102"/>
                  </a:cxn>
                  <a:cxn ang="0">
                    <a:pos x="133" y="104"/>
                  </a:cxn>
                  <a:cxn ang="0">
                    <a:pos x="134" y="107"/>
                  </a:cxn>
                  <a:cxn ang="0">
                    <a:pos x="134" y="112"/>
                  </a:cxn>
                  <a:cxn ang="0">
                    <a:pos x="132" y="121"/>
                  </a:cxn>
                  <a:cxn ang="0">
                    <a:pos x="130" y="129"/>
                  </a:cxn>
                  <a:cxn ang="0">
                    <a:pos x="127" y="134"/>
                  </a:cxn>
                  <a:cxn ang="0">
                    <a:pos x="125" y="136"/>
                  </a:cxn>
                  <a:cxn ang="0">
                    <a:pos x="122" y="136"/>
                  </a:cxn>
                  <a:cxn ang="0">
                    <a:pos x="3" y="106"/>
                  </a:cxn>
                  <a:cxn ang="0">
                    <a:pos x="1" y="105"/>
                  </a:cxn>
                  <a:cxn ang="0">
                    <a:pos x="0" y="102"/>
                  </a:cxn>
                  <a:cxn ang="0">
                    <a:pos x="0" y="97"/>
                  </a:cxn>
                  <a:cxn ang="0">
                    <a:pos x="2" y="90"/>
                  </a:cxn>
                  <a:cxn ang="0">
                    <a:pos x="4" y="83"/>
                  </a:cxn>
                  <a:cxn ang="0">
                    <a:pos x="6" y="79"/>
                  </a:cxn>
                  <a:cxn ang="0">
                    <a:pos x="8" y="77"/>
                  </a:cxn>
                  <a:cxn ang="0">
                    <a:pos x="11" y="77"/>
                  </a:cxn>
                  <a:cxn ang="0">
                    <a:pos x="24" y="81"/>
                  </a:cxn>
                  <a:cxn ang="0">
                    <a:pos x="13" y="57"/>
                  </a:cxn>
                  <a:cxn ang="0">
                    <a:pos x="13" y="34"/>
                  </a:cxn>
                  <a:cxn ang="0">
                    <a:pos x="23" y="14"/>
                  </a:cxn>
                  <a:cxn ang="0">
                    <a:pos x="37" y="4"/>
                  </a:cxn>
                  <a:cxn ang="0">
                    <a:pos x="55" y="0"/>
                  </a:cxn>
                  <a:cxn ang="0">
                    <a:pos x="78" y="4"/>
                  </a:cxn>
                  <a:cxn ang="0">
                    <a:pos x="151" y="22"/>
                  </a:cxn>
                </a:cxnLst>
                <a:rect l="0" t="0" r="r" b="b"/>
                <a:pathLst>
                  <a:path w="155" h="136">
                    <a:moveTo>
                      <a:pt x="151" y="22"/>
                    </a:moveTo>
                    <a:cubicBezTo>
                      <a:pt x="152" y="23"/>
                      <a:pt x="153" y="23"/>
                      <a:pt x="153" y="24"/>
                    </a:cubicBezTo>
                    <a:cubicBezTo>
                      <a:pt x="154" y="24"/>
                      <a:pt x="154" y="25"/>
                      <a:pt x="154" y="27"/>
                    </a:cubicBezTo>
                    <a:cubicBezTo>
                      <a:pt x="155" y="28"/>
                      <a:pt x="154" y="30"/>
                      <a:pt x="154" y="32"/>
                    </a:cubicBezTo>
                    <a:cubicBezTo>
                      <a:pt x="154" y="34"/>
                      <a:pt x="153" y="37"/>
                      <a:pt x="152" y="40"/>
                    </a:cubicBezTo>
                    <a:cubicBezTo>
                      <a:pt x="152" y="44"/>
                      <a:pt x="151" y="46"/>
                      <a:pt x="150" y="48"/>
                    </a:cubicBezTo>
                    <a:cubicBezTo>
                      <a:pt x="149" y="51"/>
                      <a:pt x="148" y="52"/>
                      <a:pt x="148" y="53"/>
                    </a:cubicBezTo>
                    <a:cubicBezTo>
                      <a:pt x="147" y="55"/>
                      <a:pt x="146" y="55"/>
                      <a:pt x="145" y="56"/>
                    </a:cubicBezTo>
                    <a:cubicBezTo>
                      <a:pt x="145" y="56"/>
                      <a:pt x="144" y="56"/>
                      <a:pt x="143" y="56"/>
                    </a:cubicBezTo>
                    <a:lnTo>
                      <a:pt x="75" y="39"/>
                    </a:lnTo>
                    <a:cubicBezTo>
                      <a:pt x="69" y="37"/>
                      <a:pt x="64" y="36"/>
                      <a:pt x="61" y="36"/>
                    </a:cubicBezTo>
                    <a:cubicBezTo>
                      <a:pt x="57" y="36"/>
                      <a:pt x="54" y="37"/>
                      <a:pt x="51" y="38"/>
                    </a:cubicBezTo>
                    <a:cubicBezTo>
                      <a:pt x="49" y="39"/>
                      <a:pt x="46" y="41"/>
                      <a:pt x="44" y="43"/>
                    </a:cubicBezTo>
                    <a:cubicBezTo>
                      <a:pt x="42" y="45"/>
                      <a:pt x="41" y="48"/>
                      <a:pt x="40" y="51"/>
                    </a:cubicBezTo>
                    <a:cubicBezTo>
                      <a:pt x="39" y="55"/>
                      <a:pt x="40" y="60"/>
                      <a:pt x="42" y="65"/>
                    </a:cubicBezTo>
                    <a:cubicBezTo>
                      <a:pt x="44" y="70"/>
                      <a:pt x="47" y="76"/>
                      <a:pt x="52" y="82"/>
                    </a:cubicBezTo>
                    <a:lnTo>
                      <a:pt x="131" y="102"/>
                    </a:lnTo>
                    <a:cubicBezTo>
                      <a:pt x="132" y="103"/>
                      <a:pt x="133" y="103"/>
                      <a:pt x="133" y="104"/>
                    </a:cubicBezTo>
                    <a:cubicBezTo>
                      <a:pt x="134" y="105"/>
                      <a:pt x="134" y="106"/>
                      <a:pt x="134" y="107"/>
                    </a:cubicBezTo>
                    <a:cubicBezTo>
                      <a:pt x="134" y="108"/>
                      <a:pt x="134" y="110"/>
                      <a:pt x="134" y="112"/>
                    </a:cubicBezTo>
                    <a:cubicBezTo>
                      <a:pt x="133" y="115"/>
                      <a:pt x="133" y="117"/>
                      <a:pt x="132" y="121"/>
                    </a:cubicBezTo>
                    <a:cubicBezTo>
                      <a:pt x="131" y="124"/>
                      <a:pt x="130" y="127"/>
                      <a:pt x="130" y="129"/>
                    </a:cubicBezTo>
                    <a:cubicBezTo>
                      <a:pt x="129" y="131"/>
                      <a:pt x="128" y="132"/>
                      <a:pt x="127" y="134"/>
                    </a:cubicBezTo>
                    <a:cubicBezTo>
                      <a:pt x="127" y="135"/>
                      <a:pt x="126" y="136"/>
                      <a:pt x="125" y="136"/>
                    </a:cubicBezTo>
                    <a:cubicBezTo>
                      <a:pt x="124" y="136"/>
                      <a:pt x="123" y="136"/>
                      <a:pt x="122" y="136"/>
                    </a:cubicBezTo>
                    <a:lnTo>
                      <a:pt x="3" y="106"/>
                    </a:lnTo>
                    <a:cubicBezTo>
                      <a:pt x="2" y="106"/>
                      <a:pt x="2" y="105"/>
                      <a:pt x="1" y="105"/>
                    </a:cubicBezTo>
                    <a:cubicBezTo>
                      <a:pt x="1" y="104"/>
                      <a:pt x="0" y="103"/>
                      <a:pt x="0" y="102"/>
                    </a:cubicBezTo>
                    <a:cubicBezTo>
                      <a:pt x="0" y="101"/>
                      <a:pt x="0" y="99"/>
                      <a:pt x="0" y="97"/>
                    </a:cubicBezTo>
                    <a:cubicBezTo>
                      <a:pt x="0" y="95"/>
                      <a:pt x="1" y="93"/>
                      <a:pt x="2" y="90"/>
                    </a:cubicBezTo>
                    <a:cubicBezTo>
                      <a:pt x="2" y="87"/>
                      <a:pt x="3" y="85"/>
                      <a:pt x="4" y="83"/>
                    </a:cubicBezTo>
                    <a:cubicBezTo>
                      <a:pt x="4" y="81"/>
                      <a:pt x="5" y="80"/>
                      <a:pt x="6" y="79"/>
                    </a:cubicBezTo>
                    <a:cubicBezTo>
                      <a:pt x="7" y="78"/>
                      <a:pt x="7" y="78"/>
                      <a:pt x="8" y="77"/>
                    </a:cubicBezTo>
                    <a:cubicBezTo>
                      <a:pt x="9" y="77"/>
                      <a:pt x="10" y="77"/>
                      <a:pt x="11" y="77"/>
                    </a:cubicBezTo>
                    <a:lnTo>
                      <a:pt x="24" y="81"/>
                    </a:lnTo>
                    <a:cubicBezTo>
                      <a:pt x="19" y="72"/>
                      <a:pt x="15" y="64"/>
                      <a:pt x="13" y="57"/>
                    </a:cubicBezTo>
                    <a:cubicBezTo>
                      <a:pt x="12" y="49"/>
                      <a:pt x="12" y="41"/>
                      <a:pt x="13" y="34"/>
                    </a:cubicBezTo>
                    <a:cubicBezTo>
                      <a:pt x="16" y="26"/>
                      <a:pt x="19" y="19"/>
                      <a:pt x="23" y="14"/>
                    </a:cubicBezTo>
                    <a:cubicBezTo>
                      <a:pt x="27" y="9"/>
                      <a:pt x="32" y="6"/>
                      <a:pt x="37" y="4"/>
                    </a:cubicBezTo>
                    <a:cubicBezTo>
                      <a:pt x="42" y="1"/>
                      <a:pt x="48" y="0"/>
                      <a:pt x="55" y="0"/>
                    </a:cubicBezTo>
                    <a:cubicBezTo>
                      <a:pt x="61" y="0"/>
                      <a:pt x="69" y="1"/>
                      <a:pt x="78" y="4"/>
                    </a:cubicBezTo>
                    <a:lnTo>
                      <a:pt x="15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" name="Freeform 416"/>
              <p:cNvSpPr>
                <a:spLocks/>
              </p:cNvSpPr>
              <p:nvPr/>
            </p:nvSpPr>
            <p:spPr bwMode="auto">
              <a:xfrm rot="20864417">
                <a:off x="7405293" y="3442648"/>
                <a:ext cx="115070" cy="91809"/>
              </a:xfrm>
              <a:custGeom>
                <a:avLst/>
                <a:gdLst/>
                <a:ahLst/>
                <a:cxnLst>
                  <a:cxn ang="0">
                    <a:pos x="123" y="21"/>
                  </a:cxn>
                  <a:cxn ang="0">
                    <a:pos x="137" y="54"/>
                  </a:cxn>
                  <a:cxn ang="0">
                    <a:pos x="130" y="87"/>
                  </a:cxn>
                  <a:cxn ang="0">
                    <a:pos x="120" y="105"/>
                  </a:cxn>
                  <a:cxn ang="0">
                    <a:pos x="111" y="110"/>
                  </a:cxn>
                  <a:cxn ang="0">
                    <a:pos x="95" y="107"/>
                  </a:cxn>
                  <a:cxn ang="0">
                    <a:pos x="90" y="103"/>
                  </a:cxn>
                  <a:cxn ang="0">
                    <a:pos x="93" y="97"/>
                  </a:cxn>
                  <a:cxn ang="0">
                    <a:pos x="105" y="82"/>
                  </a:cxn>
                  <a:cxn ang="0">
                    <a:pos x="111" y="61"/>
                  </a:cxn>
                  <a:cxn ang="0">
                    <a:pos x="106" y="49"/>
                  </a:cxn>
                  <a:cxn ang="0">
                    <a:pos x="93" y="47"/>
                  </a:cxn>
                  <a:cxn ang="0">
                    <a:pos x="80" y="60"/>
                  </a:cxn>
                  <a:cxn ang="0">
                    <a:pos x="65" y="79"/>
                  </a:cxn>
                  <a:cxn ang="0">
                    <a:pos x="44" y="90"/>
                  </a:cxn>
                  <a:cxn ang="0">
                    <a:pos x="14" y="82"/>
                  </a:cxn>
                  <a:cxn ang="0">
                    <a:pos x="0" y="52"/>
                  </a:cxn>
                  <a:cxn ang="0">
                    <a:pos x="6" y="20"/>
                  </a:cxn>
                  <a:cxn ang="0">
                    <a:pos x="15" y="5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8" y="3"/>
                  </a:cxn>
                  <a:cxn ang="0">
                    <a:pos x="43" y="6"/>
                  </a:cxn>
                  <a:cxn ang="0">
                    <a:pos x="41" y="11"/>
                  </a:cxn>
                  <a:cxn ang="0">
                    <a:pos x="31" y="25"/>
                  </a:cxn>
                  <a:cxn ang="0">
                    <a:pos x="26" y="44"/>
                  </a:cxn>
                  <a:cxn ang="0">
                    <a:pos x="30" y="55"/>
                  </a:cxn>
                  <a:cxn ang="0">
                    <a:pos x="42" y="56"/>
                  </a:cxn>
                  <a:cxn ang="0">
                    <a:pos x="55" y="42"/>
                  </a:cxn>
                  <a:cxn ang="0">
                    <a:pos x="70" y="23"/>
                  </a:cxn>
                  <a:cxn ang="0">
                    <a:pos x="92" y="12"/>
                  </a:cxn>
                  <a:cxn ang="0">
                    <a:pos x="106" y="13"/>
                  </a:cxn>
                </a:cxnLst>
                <a:rect l="0" t="0" r="r" b="b"/>
                <a:pathLst>
                  <a:path w="137" h="110">
                    <a:moveTo>
                      <a:pt x="106" y="13"/>
                    </a:moveTo>
                    <a:cubicBezTo>
                      <a:pt x="113" y="14"/>
                      <a:pt x="119" y="17"/>
                      <a:pt x="123" y="21"/>
                    </a:cubicBezTo>
                    <a:cubicBezTo>
                      <a:pt x="128" y="25"/>
                      <a:pt x="131" y="30"/>
                      <a:pt x="133" y="35"/>
                    </a:cubicBezTo>
                    <a:cubicBezTo>
                      <a:pt x="136" y="41"/>
                      <a:pt x="137" y="47"/>
                      <a:pt x="137" y="54"/>
                    </a:cubicBezTo>
                    <a:cubicBezTo>
                      <a:pt x="137" y="60"/>
                      <a:pt x="136" y="67"/>
                      <a:pt x="135" y="75"/>
                    </a:cubicBezTo>
                    <a:cubicBezTo>
                      <a:pt x="133" y="79"/>
                      <a:pt x="132" y="83"/>
                      <a:pt x="130" y="87"/>
                    </a:cubicBezTo>
                    <a:cubicBezTo>
                      <a:pt x="129" y="91"/>
                      <a:pt x="127" y="95"/>
                      <a:pt x="125" y="98"/>
                    </a:cubicBezTo>
                    <a:cubicBezTo>
                      <a:pt x="123" y="100"/>
                      <a:pt x="121" y="103"/>
                      <a:pt x="120" y="105"/>
                    </a:cubicBezTo>
                    <a:cubicBezTo>
                      <a:pt x="118" y="107"/>
                      <a:pt x="117" y="108"/>
                      <a:pt x="116" y="109"/>
                    </a:cubicBezTo>
                    <a:cubicBezTo>
                      <a:pt x="114" y="109"/>
                      <a:pt x="113" y="110"/>
                      <a:pt x="111" y="110"/>
                    </a:cubicBezTo>
                    <a:cubicBezTo>
                      <a:pt x="108" y="110"/>
                      <a:pt x="105" y="109"/>
                      <a:pt x="102" y="108"/>
                    </a:cubicBezTo>
                    <a:cubicBezTo>
                      <a:pt x="99" y="108"/>
                      <a:pt x="97" y="107"/>
                      <a:pt x="95" y="107"/>
                    </a:cubicBezTo>
                    <a:cubicBezTo>
                      <a:pt x="94" y="106"/>
                      <a:pt x="93" y="105"/>
                      <a:pt x="92" y="105"/>
                    </a:cubicBezTo>
                    <a:cubicBezTo>
                      <a:pt x="91" y="104"/>
                      <a:pt x="91" y="104"/>
                      <a:pt x="90" y="103"/>
                    </a:cubicBezTo>
                    <a:cubicBezTo>
                      <a:pt x="90" y="102"/>
                      <a:pt x="90" y="102"/>
                      <a:pt x="90" y="101"/>
                    </a:cubicBezTo>
                    <a:cubicBezTo>
                      <a:pt x="91" y="100"/>
                      <a:pt x="92" y="99"/>
                      <a:pt x="93" y="97"/>
                    </a:cubicBezTo>
                    <a:cubicBezTo>
                      <a:pt x="95" y="95"/>
                      <a:pt x="97" y="93"/>
                      <a:pt x="99" y="91"/>
                    </a:cubicBezTo>
                    <a:cubicBezTo>
                      <a:pt x="101" y="88"/>
                      <a:pt x="103" y="85"/>
                      <a:pt x="105" y="82"/>
                    </a:cubicBezTo>
                    <a:cubicBezTo>
                      <a:pt x="107" y="78"/>
                      <a:pt x="109" y="74"/>
                      <a:pt x="110" y="69"/>
                    </a:cubicBezTo>
                    <a:cubicBezTo>
                      <a:pt x="111" y="66"/>
                      <a:pt x="111" y="63"/>
                      <a:pt x="111" y="61"/>
                    </a:cubicBezTo>
                    <a:cubicBezTo>
                      <a:pt x="111" y="58"/>
                      <a:pt x="111" y="56"/>
                      <a:pt x="110" y="54"/>
                    </a:cubicBezTo>
                    <a:cubicBezTo>
                      <a:pt x="109" y="52"/>
                      <a:pt x="108" y="50"/>
                      <a:pt x="106" y="49"/>
                    </a:cubicBezTo>
                    <a:cubicBezTo>
                      <a:pt x="105" y="48"/>
                      <a:pt x="103" y="47"/>
                      <a:pt x="101" y="46"/>
                    </a:cubicBezTo>
                    <a:cubicBezTo>
                      <a:pt x="98" y="45"/>
                      <a:pt x="96" y="46"/>
                      <a:pt x="93" y="47"/>
                    </a:cubicBezTo>
                    <a:cubicBezTo>
                      <a:pt x="91" y="48"/>
                      <a:pt x="89" y="50"/>
                      <a:pt x="87" y="52"/>
                    </a:cubicBezTo>
                    <a:cubicBezTo>
                      <a:pt x="84" y="55"/>
                      <a:pt x="82" y="57"/>
                      <a:pt x="80" y="60"/>
                    </a:cubicBezTo>
                    <a:cubicBezTo>
                      <a:pt x="78" y="63"/>
                      <a:pt x="76" y="67"/>
                      <a:pt x="73" y="70"/>
                    </a:cubicBezTo>
                    <a:cubicBezTo>
                      <a:pt x="71" y="73"/>
                      <a:pt x="68" y="76"/>
                      <a:pt x="65" y="79"/>
                    </a:cubicBezTo>
                    <a:cubicBezTo>
                      <a:pt x="63" y="82"/>
                      <a:pt x="59" y="84"/>
                      <a:pt x="56" y="86"/>
                    </a:cubicBezTo>
                    <a:cubicBezTo>
                      <a:pt x="52" y="88"/>
                      <a:pt x="48" y="90"/>
                      <a:pt x="44" y="90"/>
                    </a:cubicBezTo>
                    <a:cubicBezTo>
                      <a:pt x="40" y="91"/>
                      <a:pt x="35" y="91"/>
                      <a:pt x="29" y="89"/>
                    </a:cubicBezTo>
                    <a:cubicBezTo>
                      <a:pt x="23" y="88"/>
                      <a:pt x="18" y="85"/>
                      <a:pt x="14" y="82"/>
                    </a:cubicBezTo>
                    <a:cubicBezTo>
                      <a:pt x="10" y="78"/>
                      <a:pt x="7" y="74"/>
                      <a:pt x="4" y="69"/>
                    </a:cubicBezTo>
                    <a:cubicBezTo>
                      <a:pt x="2" y="64"/>
                      <a:pt x="1" y="58"/>
                      <a:pt x="0" y="52"/>
                    </a:cubicBezTo>
                    <a:cubicBezTo>
                      <a:pt x="0" y="45"/>
                      <a:pt x="1" y="38"/>
                      <a:pt x="3" y="31"/>
                    </a:cubicBezTo>
                    <a:cubicBezTo>
                      <a:pt x="4" y="27"/>
                      <a:pt x="5" y="24"/>
                      <a:pt x="6" y="20"/>
                    </a:cubicBezTo>
                    <a:cubicBezTo>
                      <a:pt x="8" y="17"/>
                      <a:pt x="9" y="14"/>
                      <a:pt x="11" y="11"/>
                    </a:cubicBezTo>
                    <a:cubicBezTo>
                      <a:pt x="12" y="9"/>
                      <a:pt x="14" y="6"/>
                      <a:pt x="15" y="5"/>
                    </a:cubicBezTo>
                    <a:cubicBezTo>
                      <a:pt x="16" y="3"/>
                      <a:pt x="18" y="2"/>
                      <a:pt x="18" y="1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5" y="0"/>
                      <a:pt x="26" y="0"/>
                      <a:pt x="27" y="0"/>
                    </a:cubicBezTo>
                    <a:cubicBezTo>
                      <a:pt x="29" y="0"/>
                      <a:pt x="30" y="1"/>
                      <a:pt x="32" y="1"/>
                    </a:cubicBezTo>
                    <a:cubicBezTo>
                      <a:pt x="35" y="2"/>
                      <a:pt x="37" y="2"/>
                      <a:pt x="38" y="3"/>
                    </a:cubicBezTo>
                    <a:cubicBezTo>
                      <a:pt x="40" y="3"/>
                      <a:pt x="41" y="4"/>
                      <a:pt x="42" y="4"/>
                    </a:cubicBezTo>
                    <a:cubicBezTo>
                      <a:pt x="42" y="5"/>
                      <a:pt x="43" y="6"/>
                      <a:pt x="43" y="6"/>
                    </a:cubicBezTo>
                    <a:cubicBezTo>
                      <a:pt x="43" y="7"/>
                      <a:pt x="43" y="7"/>
                      <a:pt x="43" y="8"/>
                    </a:cubicBezTo>
                    <a:cubicBezTo>
                      <a:pt x="43" y="9"/>
                      <a:pt x="42" y="10"/>
                      <a:pt x="41" y="11"/>
                    </a:cubicBezTo>
                    <a:cubicBezTo>
                      <a:pt x="39" y="13"/>
                      <a:pt x="38" y="15"/>
                      <a:pt x="36" y="17"/>
                    </a:cubicBezTo>
                    <a:cubicBezTo>
                      <a:pt x="34" y="19"/>
                      <a:pt x="33" y="22"/>
                      <a:pt x="31" y="25"/>
                    </a:cubicBezTo>
                    <a:cubicBezTo>
                      <a:pt x="29" y="28"/>
                      <a:pt x="28" y="32"/>
                      <a:pt x="27" y="36"/>
                    </a:cubicBezTo>
                    <a:cubicBezTo>
                      <a:pt x="26" y="39"/>
                      <a:pt x="25" y="42"/>
                      <a:pt x="26" y="44"/>
                    </a:cubicBezTo>
                    <a:cubicBezTo>
                      <a:pt x="26" y="47"/>
                      <a:pt x="26" y="49"/>
                      <a:pt x="27" y="50"/>
                    </a:cubicBezTo>
                    <a:cubicBezTo>
                      <a:pt x="28" y="52"/>
                      <a:pt x="29" y="54"/>
                      <a:pt x="30" y="55"/>
                    </a:cubicBezTo>
                    <a:cubicBezTo>
                      <a:pt x="31" y="56"/>
                      <a:pt x="33" y="57"/>
                      <a:pt x="35" y="57"/>
                    </a:cubicBezTo>
                    <a:cubicBezTo>
                      <a:pt x="38" y="58"/>
                      <a:pt x="40" y="57"/>
                      <a:pt x="42" y="56"/>
                    </a:cubicBezTo>
                    <a:cubicBezTo>
                      <a:pt x="45" y="55"/>
                      <a:pt x="47" y="53"/>
                      <a:pt x="49" y="51"/>
                    </a:cubicBezTo>
                    <a:cubicBezTo>
                      <a:pt x="51" y="48"/>
                      <a:pt x="53" y="46"/>
                      <a:pt x="55" y="42"/>
                    </a:cubicBezTo>
                    <a:cubicBezTo>
                      <a:pt x="58" y="39"/>
                      <a:pt x="60" y="36"/>
                      <a:pt x="62" y="33"/>
                    </a:cubicBezTo>
                    <a:cubicBezTo>
                      <a:pt x="65" y="30"/>
                      <a:pt x="67" y="26"/>
                      <a:pt x="70" y="23"/>
                    </a:cubicBezTo>
                    <a:cubicBezTo>
                      <a:pt x="73" y="20"/>
                      <a:pt x="76" y="18"/>
                      <a:pt x="80" y="16"/>
                    </a:cubicBezTo>
                    <a:cubicBezTo>
                      <a:pt x="83" y="14"/>
                      <a:pt x="87" y="12"/>
                      <a:pt x="92" y="12"/>
                    </a:cubicBezTo>
                    <a:cubicBezTo>
                      <a:pt x="96" y="11"/>
                      <a:pt x="101" y="11"/>
                      <a:pt x="106" y="13"/>
                    </a:cubicBezTo>
                    <a:lnTo>
                      <a:pt x="10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3290110">
              <a:off x="7161326" y="4303712"/>
              <a:ext cx="738352" cy="1927986"/>
              <a:chOff x="7755241" y="2972688"/>
              <a:chExt cx="738352" cy="1927986"/>
            </a:xfrm>
          </p:grpSpPr>
          <p:sp>
            <p:nvSpPr>
              <p:cNvPr id="7550" name="Freeform 382"/>
              <p:cNvSpPr>
                <a:spLocks/>
              </p:cNvSpPr>
              <p:nvPr/>
            </p:nvSpPr>
            <p:spPr bwMode="auto">
              <a:xfrm rot="20864417">
                <a:off x="7755241" y="2972688"/>
                <a:ext cx="738352" cy="1927986"/>
              </a:xfrm>
              <a:custGeom>
                <a:avLst/>
                <a:gdLst/>
                <a:ahLst/>
                <a:cxnLst>
                  <a:cxn ang="0">
                    <a:pos x="648" y="2"/>
                  </a:cxn>
                  <a:cxn ang="0">
                    <a:pos x="489" y="167"/>
                  </a:cxn>
                  <a:cxn ang="0">
                    <a:pos x="401" y="511"/>
                  </a:cxn>
                  <a:cxn ang="0">
                    <a:pos x="400" y="517"/>
                  </a:cxn>
                  <a:cxn ang="0">
                    <a:pos x="306" y="883"/>
                  </a:cxn>
                  <a:cxn ang="0">
                    <a:pos x="305" y="887"/>
                  </a:cxn>
                  <a:cxn ang="0">
                    <a:pos x="242" y="1135"/>
                  </a:cxn>
                  <a:cxn ang="0">
                    <a:pos x="242" y="1137"/>
                  </a:cxn>
                  <a:cxn ang="0">
                    <a:pos x="30" y="1964"/>
                  </a:cxn>
                  <a:cxn ang="0">
                    <a:pos x="129" y="2230"/>
                  </a:cxn>
                  <a:cxn ang="0">
                    <a:pos x="334" y="2072"/>
                  </a:cxn>
                  <a:cxn ang="0">
                    <a:pos x="598" y="1042"/>
                  </a:cxn>
                  <a:cxn ang="0">
                    <a:pos x="599" y="1041"/>
                  </a:cxn>
                  <a:cxn ang="0">
                    <a:pos x="638" y="887"/>
                  </a:cxn>
                  <a:cxn ang="0">
                    <a:pos x="638" y="883"/>
                  </a:cxn>
                  <a:cxn ang="0">
                    <a:pos x="732" y="517"/>
                  </a:cxn>
                  <a:cxn ang="0">
                    <a:pos x="733" y="511"/>
                  </a:cxn>
                  <a:cxn ang="0">
                    <a:pos x="794" y="274"/>
                  </a:cxn>
                  <a:cxn ang="0">
                    <a:pos x="696" y="8"/>
                  </a:cxn>
                  <a:cxn ang="0">
                    <a:pos x="648" y="2"/>
                  </a:cxn>
                </a:cxnLst>
                <a:rect l="0" t="0" r="r" b="b"/>
                <a:pathLst>
                  <a:path w="824" h="2260">
                    <a:moveTo>
                      <a:pt x="648" y="2"/>
                    </a:moveTo>
                    <a:cubicBezTo>
                      <a:pt x="579" y="7"/>
                      <a:pt x="514" y="71"/>
                      <a:pt x="489" y="167"/>
                    </a:cubicBezTo>
                    <a:lnTo>
                      <a:pt x="401" y="511"/>
                    </a:lnTo>
                    <a:lnTo>
                      <a:pt x="400" y="517"/>
                    </a:lnTo>
                    <a:lnTo>
                      <a:pt x="306" y="883"/>
                    </a:lnTo>
                    <a:lnTo>
                      <a:pt x="305" y="887"/>
                    </a:lnTo>
                    <a:lnTo>
                      <a:pt x="242" y="1135"/>
                    </a:lnTo>
                    <a:lnTo>
                      <a:pt x="242" y="1137"/>
                    </a:lnTo>
                    <a:lnTo>
                      <a:pt x="30" y="1964"/>
                    </a:lnTo>
                    <a:cubicBezTo>
                      <a:pt x="0" y="2082"/>
                      <a:pt x="44" y="2201"/>
                      <a:pt x="129" y="2230"/>
                    </a:cubicBezTo>
                    <a:cubicBezTo>
                      <a:pt x="213" y="2260"/>
                      <a:pt x="304" y="2189"/>
                      <a:pt x="334" y="2072"/>
                    </a:cubicBezTo>
                    <a:lnTo>
                      <a:pt x="598" y="1042"/>
                    </a:lnTo>
                    <a:lnTo>
                      <a:pt x="599" y="1041"/>
                    </a:lnTo>
                    <a:lnTo>
                      <a:pt x="638" y="887"/>
                    </a:lnTo>
                    <a:lnTo>
                      <a:pt x="638" y="883"/>
                    </a:lnTo>
                    <a:lnTo>
                      <a:pt x="732" y="517"/>
                    </a:lnTo>
                    <a:lnTo>
                      <a:pt x="733" y="511"/>
                    </a:lnTo>
                    <a:lnTo>
                      <a:pt x="794" y="274"/>
                    </a:lnTo>
                    <a:cubicBezTo>
                      <a:pt x="824" y="157"/>
                      <a:pt x="780" y="37"/>
                      <a:pt x="696" y="8"/>
                    </a:cubicBezTo>
                    <a:cubicBezTo>
                      <a:pt x="680" y="2"/>
                      <a:pt x="664" y="0"/>
                      <a:pt x="648" y="2"/>
                    </a:cubicBez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5" name="Freeform 417"/>
              <p:cNvSpPr>
                <a:spLocks/>
              </p:cNvSpPr>
              <p:nvPr/>
            </p:nvSpPr>
            <p:spPr bwMode="auto">
              <a:xfrm rot="20864417">
                <a:off x="8044063" y="4214129"/>
                <a:ext cx="124659" cy="91809"/>
              </a:xfrm>
              <a:custGeom>
                <a:avLst/>
                <a:gdLst/>
                <a:ahLst/>
                <a:cxnLst>
                  <a:cxn ang="0">
                    <a:pos x="123" y="22"/>
                  </a:cxn>
                  <a:cxn ang="0">
                    <a:pos x="137" y="54"/>
                  </a:cxn>
                  <a:cxn ang="0">
                    <a:pos x="130" y="88"/>
                  </a:cxn>
                  <a:cxn ang="0">
                    <a:pos x="120" y="105"/>
                  </a:cxn>
                  <a:cxn ang="0">
                    <a:pos x="111" y="110"/>
                  </a:cxn>
                  <a:cxn ang="0">
                    <a:pos x="96" y="107"/>
                  </a:cxn>
                  <a:cxn ang="0">
                    <a:pos x="91" y="104"/>
                  </a:cxn>
                  <a:cxn ang="0">
                    <a:pos x="93" y="97"/>
                  </a:cxn>
                  <a:cxn ang="0">
                    <a:pos x="105" y="82"/>
                  </a:cxn>
                  <a:cxn ang="0">
                    <a:pos x="111" y="61"/>
                  </a:cxn>
                  <a:cxn ang="0">
                    <a:pos x="107" y="50"/>
                  </a:cxn>
                  <a:cxn ang="0">
                    <a:pos x="93" y="47"/>
                  </a:cxn>
                  <a:cxn ang="0">
                    <a:pos x="80" y="61"/>
                  </a:cxn>
                  <a:cxn ang="0">
                    <a:pos x="66" y="80"/>
                  </a:cxn>
                  <a:cxn ang="0">
                    <a:pos x="44" y="91"/>
                  </a:cxn>
                  <a:cxn ang="0">
                    <a:pos x="14" y="82"/>
                  </a:cxn>
                  <a:cxn ang="0">
                    <a:pos x="0" y="52"/>
                  </a:cxn>
                  <a:cxn ang="0">
                    <a:pos x="6" y="21"/>
                  </a:cxn>
                  <a:cxn ang="0">
                    <a:pos x="15" y="5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8" y="3"/>
                  </a:cxn>
                  <a:cxn ang="0">
                    <a:pos x="43" y="7"/>
                  </a:cxn>
                  <a:cxn ang="0">
                    <a:pos x="41" y="12"/>
                  </a:cxn>
                  <a:cxn ang="0">
                    <a:pos x="31" y="26"/>
                  </a:cxn>
                  <a:cxn ang="0">
                    <a:pos x="26" y="45"/>
                  </a:cxn>
                  <a:cxn ang="0">
                    <a:pos x="30" y="55"/>
                  </a:cxn>
                  <a:cxn ang="0">
                    <a:pos x="43" y="57"/>
                  </a:cxn>
                  <a:cxn ang="0">
                    <a:pos x="56" y="43"/>
                  </a:cxn>
                  <a:cxn ang="0">
                    <a:pos x="70" y="24"/>
                  </a:cxn>
                  <a:cxn ang="0">
                    <a:pos x="92" y="12"/>
                  </a:cxn>
                  <a:cxn ang="0">
                    <a:pos x="106" y="13"/>
                  </a:cxn>
                </a:cxnLst>
                <a:rect l="0" t="0" r="r" b="b"/>
                <a:pathLst>
                  <a:path w="137" h="110">
                    <a:moveTo>
                      <a:pt x="106" y="13"/>
                    </a:moveTo>
                    <a:cubicBezTo>
                      <a:pt x="113" y="15"/>
                      <a:pt x="119" y="18"/>
                      <a:pt x="123" y="22"/>
                    </a:cubicBezTo>
                    <a:cubicBezTo>
                      <a:pt x="128" y="25"/>
                      <a:pt x="131" y="30"/>
                      <a:pt x="134" y="36"/>
                    </a:cubicBezTo>
                    <a:cubicBezTo>
                      <a:pt x="136" y="41"/>
                      <a:pt x="137" y="47"/>
                      <a:pt x="137" y="54"/>
                    </a:cubicBezTo>
                    <a:cubicBezTo>
                      <a:pt x="137" y="61"/>
                      <a:pt x="137" y="68"/>
                      <a:pt x="135" y="75"/>
                    </a:cubicBezTo>
                    <a:cubicBezTo>
                      <a:pt x="134" y="80"/>
                      <a:pt x="132" y="84"/>
                      <a:pt x="130" y="88"/>
                    </a:cubicBezTo>
                    <a:cubicBezTo>
                      <a:pt x="129" y="92"/>
                      <a:pt x="127" y="95"/>
                      <a:pt x="125" y="98"/>
                    </a:cubicBezTo>
                    <a:cubicBezTo>
                      <a:pt x="123" y="101"/>
                      <a:pt x="122" y="103"/>
                      <a:pt x="120" y="105"/>
                    </a:cubicBezTo>
                    <a:cubicBezTo>
                      <a:pt x="118" y="107"/>
                      <a:pt x="117" y="108"/>
                      <a:pt x="116" y="109"/>
                    </a:cubicBezTo>
                    <a:cubicBezTo>
                      <a:pt x="115" y="110"/>
                      <a:pt x="113" y="110"/>
                      <a:pt x="111" y="110"/>
                    </a:cubicBezTo>
                    <a:cubicBezTo>
                      <a:pt x="109" y="110"/>
                      <a:pt x="106" y="110"/>
                      <a:pt x="102" y="109"/>
                    </a:cubicBezTo>
                    <a:cubicBezTo>
                      <a:pt x="99" y="108"/>
                      <a:pt x="97" y="108"/>
                      <a:pt x="96" y="107"/>
                    </a:cubicBezTo>
                    <a:cubicBezTo>
                      <a:pt x="94" y="106"/>
                      <a:pt x="93" y="106"/>
                      <a:pt x="92" y="105"/>
                    </a:cubicBezTo>
                    <a:cubicBezTo>
                      <a:pt x="91" y="105"/>
                      <a:pt x="91" y="104"/>
                      <a:pt x="91" y="104"/>
                    </a:cubicBezTo>
                    <a:cubicBezTo>
                      <a:pt x="90" y="103"/>
                      <a:pt x="90" y="102"/>
                      <a:pt x="91" y="101"/>
                    </a:cubicBezTo>
                    <a:cubicBezTo>
                      <a:pt x="91" y="100"/>
                      <a:pt x="92" y="99"/>
                      <a:pt x="93" y="97"/>
                    </a:cubicBezTo>
                    <a:cubicBezTo>
                      <a:pt x="95" y="96"/>
                      <a:pt x="97" y="94"/>
                      <a:pt x="99" y="91"/>
                    </a:cubicBezTo>
                    <a:cubicBezTo>
                      <a:pt x="101" y="89"/>
                      <a:pt x="103" y="86"/>
                      <a:pt x="105" y="82"/>
                    </a:cubicBezTo>
                    <a:cubicBezTo>
                      <a:pt x="107" y="79"/>
                      <a:pt x="109" y="75"/>
                      <a:pt x="110" y="70"/>
                    </a:cubicBezTo>
                    <a:cubicBezTo>
                      <a:pt x="111" y="67"/>
                      <a:pt x="111" y="64"/>
                      <a:pt x="111" y="61"/>
                    </a:cubicBezTo>
                    <a:cubicBezTo>
                      <a:pt x="111" y="59"/>
                      <a:pt x="111" y="57"/>
                      <a:pt x="110" y="55"/>
                    </a:cubicBezTo>
                    <a:cubicBezTo>
                      <a:pt x="109" y="53"/>
                      <a:pt x="108" y="51"/>
                      <a:pt x="107" y="50"/>
                    </a:cubicBezTo>
                    <a:cubicBezTo>
                      <a:pt x="105" y="48"/>
                      <a:pt x="103" y="47"/>
                      <a:pt x="101" y="47"/>
                    </a:cubicBezTo>
                    <a:cubicBezTo>
                      <a:pt x="98" y="46"/>
                      <a:pt x="96" y="46"/>
                      <a:pt x="93" y="47"/>
                    </a:cubicBezTo>
                    <a:cubicBezTo>
                      <a:pt x="91" y="49"/>
                      <a:pt x="89" y="50"/>
                      <a:pt x="87" y="53"/>
                    </a:cubicBezTo>
                    <a:cubicBezTo>
                      <a:pt x="85" y="55"/>
                      <a:pt x="82" y="58"/>
                      <a:pt x="80" y="61"/>
                    </a:cubicBezTo>
                    <a:cubicBezTo>
                      <a:pt x="78" y="64"/>
                      <a:pt x="76" y="67"/>
                      <a:pt x="74" y="70"/>
                    </a:cubicBezTo>
                    <a:cubicBezTo>
                      <a:pt x="71" y="74"/>
                      <a:pt x="68" y="77"/>
                      <a:pt x="66" y="80"/>
                    </a:cubicBezTo>
                    <a:cubicBezTo>
                      <a:pt x="63" y="83"/>
                      <a:pt x="60" y="85"/>
                      <a:pt x="56" y="87"/>
                    </a:cubicBezTo>
                    <a:cubicBezTo>
                      <a:pt x="53" y="89"/>
                      <a:pt x="49" y="90"/>
                      <a:pt x="44" y="91"/>
                    </a:cubicBezTo>
                    <a:cubicBezTo>
                      <a:pt x="40" y="92"/>
                      <a:pt x="35" y="91"/>
                      <a:pt x="29" y="90"/>
                    </a:cubicBezTo>
                    <a:cubicBezTo>
                      <a:pt x="23" y="88"/>
                      <a:pt x="18" y="86"/>
                      <a:pt x="14" y="82"/>
                    </a:cubicBezTo>
                    <a:cubicBezTo>
                      <a:pt x="10" y="79"/>
                      <a:pt x="7" y="75"/>
                      <a:pt x="4" y="70"/>
                    </a:cubicBezTo>
                    <a:cubicBezTo>
                      <a:pt x="2" y="65"/>
                      <a:pt x="1" y="59"/>
                      <a:pt x="0" y="52"/>
                    </a:cubicBezTo>
                    <a:cubicBezTo>
                      <a:pt x="0" y="46"/>
                      <a:pt x="1" y="39"/>
                      <a:pt x="3" y="32"/>
                    </a:cubicBezTo>
                    <a:cubicBezTo>
                      <a:pt x="4" y="28"/>
                      <a:pt x="5" y="24"/>
                      <a:pt x="6" y="21"/>
                    </a:cubicBezTo>
                    <a:cubicBezTo>
                      <a:pt x="8" y="17"/>
                      <a:pt x="9" y="14"/>
                      <a:pt x="11" y="12"/>
                    </a:cubicBezTo>
                    <a:cubicBezTo>
                      <a:pt x="12" y="9"/>
                      <a:pt x="14" y="7"/>
                      <a:pt x="15" y="5"/>
                    </a:cubicBezTo>
                    <a:cubicBezTo>
                      <a:pt x="17" y="4"/>
                      <a:pt x="18" y="2"/>
                      <a:pt x="19" y="2"/>
                    </a:cubicBezTo>
                    <a:cubicBezTo>
                      <a:pt x="20" y="1"/>
                      <a:pt x="20" y="1"/>
                      <a:pt x="21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5" y="0"/>
                      <a:pt x="26" y="0"/>
                      <a:pt x="27" y="1"/>
                    </a:cubicBezTo>
                    <a:cubicBezTo>
                      <a:pt x="29" y="1"/>
                      <a:pt x="30" y="1"/>
                      <a:pt x="33" y="2"/>
                    </a:cubicBezTo>
                    <a:cubicBezTo>
                      <a:pt x="35" y="2"/>
                      <a:pt x="37" y="3"/>
                      <a:pt x="38" y="3"/>
                    </a:cubicBezTo>
                    <a:cubicBezTo>
                      <a:pt x="40" y="4"/>
                      <a:pt x="41" y="4"/>
                      <a:pt x="42" y="5"/>
                    </a:cubicBezTo>
                    <a:cubicBezTo>
                      <a:pt x="43" y="5"/>
                      <a:pt x="43" y="6"/>
                      <a:pt x="43" y="7"/>
                    </a:cubicBezTo>
                    <a:cubicBezTo>
                      <a:pt x="43" y="7"/>
                      <a:pt x="43" y="8"/>
                      <a:pt x="43" y="9"/>
                    </a:cubicBezTo>
                    <a:cubicBezTo>
                      <a:pt x="43" y="9"/>
                      <a:pt x="42" y="11"/>
                      <a:pt x="41" y="12"/>
                    </a:cubicBezTo>
                    <a:cubicBezTo>
                      <a:pt x="40" y="14"/>
                      <a:pt x="38" y="15"/>
                      <a:pt x="36" y="18"/>
                    </a:cubicBezTo>
                    <a:cubicBezTo>
                      <a:pt x="35" y="20"/>
                      <a:pt x="33" y="23"/>
                      <a:pt x="31" y="26"/>
                    </a:cubicBezTo>
                    <a:cubicBezTo>
                      <a:pt x="29" y="29"/>
                      <a:pt x="28" y="32"/>
                      <a:pt x="27" y="37"/>
                    </a:cubicBezTo>
                    <a:cubicBezTo>
                      <a:pt x="26" y="40"/>
                      <a:pt x="26" y="42"/>
                      <a:pt x="26" y="45"/>
                    </a:cubicBezTo>
                    <a:cubicBezTo>
                      <a:pt x="26" y="47"/>
                      <a:pt x="26" y="49"/>
                      <a:pt x="27" y="51"/>
                    </a:cubicBezTo>
                    <a:cubicBezTo>
                      <a:pt x="28" y="53"/>
                      <a:pt x="29" y="54"/>
                      <a:pt x="30" y="55"/>
                    </a:cubicBezTo>
                    <a:cubicBezTo>
                      <a:pt x="32" y="56"/>
                      <a:pt x="33" y="57"/>
                      <a:pt x="35" y="58"/>
                    </a:cubicBezTo>
                    <a:cubicBezTo>
                      <a:pt x="38" y="58"/>
                      <a:pt x="40" y="58"/>
                      <a:pt x="43" y="57"/>
                    </a:cubicBezTo>
                    <a:cubicBezTo>
                      <a:pt x="45" y="56"/>
                      <a:pt x="47" y="54"/>
                      <a:pt x="49" y="51"/>
                    </a:cubicBezTo>
                    <a:cubicBezTo>
                      <a:pt x="51" y="49"/>
                      <a:pt x="53" y="46"/>
                      <a:pt x="56" y="43"/>
                    </a:cubicBezTo>
                    <a:cubicBezTo>
                      <a:pt x="58" y="40"/>
                      <a:pt x="60" y="37"/>
                      <a:pt x="62" y="33"/>
                    </a:cubicBezTo>
                    <a:cubicBezTo>
                      <a:pt x="65" y="30"/>
                      <a:pt x="67" y="27"/>
                      <a:pt x="70" y="24"/>
                    </a:cubicBezTo>
                    <a:cubicBezTo>
                      <a:pt x="73" y="21"/>
                      <a:pt x="76" y="18"/>
                      <a:pt x="80" y="16"/>
                    </a:cubicBezTo>
                    <a:cubicBezTo>
                      <a:pt x="83" y="14"/>
                      <a:pt x="87" y="13"/>
                      <a:pt x="92" y="12"/>
                    </a:cubicBezTo>
                    <a:cubicBezTo>
                      <a:pt x="96" y="12"/>
                      <a:pt x="101" y="12"/>
                      <a:pt x="106" y="13"/>
                    </a:cubicBezTo>
                    <a:lnTo>
                      <a:pt x="10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" name="Freeform 418"/>
              <p:cNvSpPr>
                <a:spLocks noEditPoints="1"/>
              </p:cNvSpPr>
              <p:nvPr/>
            </p:nvSpPr>
            <p:spPr bwMode="auto">
              <a:xfrm rot="20864417">
                <a:off x="8048775" y="4091179"/>
                <a:ext cx="124659" cy="110169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90" y="10"/>
                  </a:cxn>
                  <a:cxn ang="0">
                    <a:pos x="91" y="18"/>
                  </a:cxn>
                  <a:cxn ang="0">
                    <a:pos x="72" y="91"/>
                  </a:cxn>
                  <a:cxn ang="0">
                    <a:pos x="87" y="92"/>
                  </a:cxn>
                  <a:cxn ang="0">
                    <a:pos x="99" y="89"/>
                  </a:cxn>
                  <a:cxn ang="0">
                    <a:pos x="108" y="81"/>
                  </a:cxn>
                  <a:cxn ang="0">
                    <a:pos x="114" y="66"/>
                  </a:cxn>
                  <a:cxn ang="0">
                    <a:pos x="117" y="51"/>
                  </a:cxn>
                  <a:cxn ang="0">
                    <a:pos x="117" y="38"/>
                  </a:cxn>
                  <a:cxn ang="0">
                    <a:pos x="116" y="29"/>
                  </a:cxn>
                  <a:cxn ang="0">
                    <a:pos x="116" y="24"/>
                  </a:cxn>
                  <a:cxn ang="0">
                    <a:pos x="117" y="22"/>
                  </a:cxn>
                  <a:cxn ang="0">
                    <a:pos x="119" y="21"/>
                  </a:cxn>
                  <a:cxn ang="0">
                    <a:pos x="123" y="21"/>
                  </a:cxn>
                  <a:cxn ang="0">
                    <a:pos x="128" y="22"/>
                  </a:cxn>
                  <a:cxn ang="0">
                    <a:pos x="133" y="24"/>
                  </a:cxn>
                  <a:cxn ang="0">
                    <a:pos x="137" y="25"/>
                  </a:cxn>
                  <a:cxn ang="0">
                    <a:pos x="139" y="27"/>
                  </a:cxn>
                  <a:cxn ang="0">
                    <a:pos x="140" y="29"/>
                  </a:cxn>
                  <a:cxn ang="0">
                    <a:pos x="142" y="34"/>
                  </a:cxn>
                  <a:cxn ang="0">
                    <a:pos x="142" y="45"/>
                  </a:cxn>
                  <a:cxn ang="0">
                    <a:pos x="142" y="59"/>
                  </a:cxn>
                  <a:cxn ang="0">
                    <a:pos x="139" y="76"/>
                  </a:cxn>
                  <a:cxn ang="0">
                    <a:pos x="127" y="103"/>
                  </a:cxn>
                  <a:cxn ang="0">
                    <a:pos x="110" y="120"/>
                  </a:cxn>
                  <a:cxn ang="0">
                    <a:pos x="87" y="126"/>
                  </a:cxn>
                  <a:cxn ang="0">
                    <a:pos x="57" y="123"/>
                  </a:cxn>
                  <a:cxn ang="0">
                    <a:pos x="29" y="112"/>
                  </a:cxn>
                  <a:cxn ang="0">
                    <a:pos x="10" y="94"/>
                  </a:cxn>
                  <a:cxn ang="0">
                    <a:pos x="2" y="71"/>
                  </a:cxn>
                  <a:cxn ang="0">
                    <a:pos x="3" y="45"/>
                  </a:cxn>
                  <a:cxn ang="0">
                    <a:pos x="14" y="20"/>
                  </a:cxn>
                  <a:cxn ang="0">
                    <a:pos x="31" y="6"/>
                  </a:cxn>
                  <a:cxn ang="0">
                    <a:pos x="52" y="1"/>
                  </a:cxn>
                  <a:cxn ang="0">
                    <a:pos x="76" y="3"/>
                  </a:cxn>
                  <a:cxn ang="0">
                    <a:pos x="81" y="5"/>
                  </a:cxn>
                  <a:cxn ang="0">
                    <a:pos x="63" y="35"/>
                  </a:cxn>
                  <a:cxn ang="0">
                    <a:pos x="40" y="35"/>
                  </a:cxn>
                  <a:cxn ang="0">
                    <a:pos x="27" y="52"/>
                  </a:cxn>
                  <a:cxn ang="0">
                    <a:pos x="27" y="63"/>
                  </a:cxn>
                  <a:cxn ang="0">
                    <a:pos x="31" y="73"/>
                  </a:cxn>
                  <a:cxn ang="0">
                    <a:pos x="39" y="80"/>
                  </a:cxn>
                  <a:cxn ang="0">
                    <a:pos x="51" y="85"/>
                  </a:cxn>
                  <a:cxn ang="0">
                    <a:pos x="63" y="35"/>
                  </a:cxn>
                </a:cxnLst>
                <a:rect l="0" t="0" r="r" b="b"/>
                <a:pathLst>
                  <a:path w="142" h="127">
                    <a:moveTo>
                      <a:pt x="81" y="5"/>
                    </a:moveTo>
                    <a:cubicBezTo>
                      <a:pt x="85" y="6"/>
                      <a:pt x="88" y="7"/>
                      <a:pt x="90" y="10"/>
                    </a:cubicBezTo>
                    <a:cubicBezTo>
                      <a:pt x="91" y="12"/>
                      <a:pt x="92" y="15"/>
                      <a:pt x="91" y="18"/>
                    </a:cubicBezTo>
                    <a:lnTo>
                      <a:pt x="72" y="91"/>
                    </a:lnTo>
                    <a:cubicBezTo>
                      <a:pt x="77" y="92"/>
                      <a:pt x="82" y="92"/>
                      <a:pt x="87" y="92"/>
                    </a:cubicBezTo>
                    <a:cubicBezTo>
                      <a:pt x="91" y="92"/>
                      <a:pt x="95" y="91"/>
                      <a:pt x="99" y="89"/>
                    </a:cubicBezTo>
                    <a:cubicBezTo>
                      <a:pt x="102" y="87"/>
                      <a:pt x="105" y="84"/>
                      <a:pt x="108" y="81"/>
                    </a:cubicBezTo>
                    <a:cubicBezTo>
                      <a:pt x="110" y="77"/>
                      <a:pt x="112" y="72"/>
                      <a:pt x="114" y="66"/>
                    </a:cubicBezTo>
                    <a:cubicBezTo>
                      <a:pt x="115" y="60"/>
                      <a:pt x="116" y="55"/>
                      <a:pt x="117" y="51"/>
                    </a:cubicBezTo>
                    <a:cubicBezTo>
                      <a:pt x="117" y="46"/>
                      <a:pt x="117" y="42"/>
                      <a:pt x="117" y="38"/>
                    </a:cubicBezTo>
                    <a:cubicBezTo>
                      <a:pt x="116" y="35"/>
                      <a:pt x="116" y="32"/>
                      <a:pt x="116" y="29"/>
                    </a:cubicBezTo>
                    <a:cubicBezTo>
                      <a:pt x="116" y="27"/>
                      <a:pt x="116" y="25"/>
                      <a:pt x="116" y="24"/>
                    </a:cubicBezTo>
                    <a:cubicBezTo>
                      <a:pt x="116" y="23"/>
                      <a:pt x="117" y="23"/>
                      <a:pt x="117" y="22"/>
                    </a:cubicBezTo>
                    <a:cubicBezTo>
                      <a:pt x="117" y="22"/>
                      <a:pt x="118" y="21"/>
                      <a:pt x="119" y="21"/>
                    </a:cubicBezTo>
                    <a:cubicBezTo>
                      <a:pt x="120" y="21"/>
                      <a:pt x="121" y="21"/>
                      <a:pt x="123" y="21"/>
                    </a:cubicBezTo>
                    <a:cubicBezTo>
                      <a:pt x="124" y="22"/>
                      <a:pt x="126" y="22"/>
                      <a:pt x="128" y="22"/>
                    </a:cubicBezTo>
                    <a:cubicBezTo>
                      <a:pt x="130" y="23"/>
                      <a:pt x="132" y="23"/>
                      <a:pt x="133" y="24"/>
                    </a:cubicBezTo>
                    <a:cubicBezTo>
                      <a:pt x="134" y="24"/>
                      <a:pt x="136" y="25"/>
                      <a:pt x="137" y="25"/>
                    </a:cubicBezTo>
                    <a:cubicBezTo>
                      <a:pt x="138" y="26"/>
                      <a:pt x="138" y="26"/>
                      <a:pt x="139" y="27"/>
                    </a:cubicBezTo>
                    <a:cubicBezTo>
                      <a:pt x="139" y="27"/>
                      <a:pt x="140" y="28"/>
                      <a:pt x="140" y="29"/>
                    </a:cubicBezTo>
                    <a:cubicBezTo>
                      <a:pt x="141" y="29"/>
                      <a:pt x="141" y="31"/>
                      <a:pt x="142" y="34"/>
                    </a:cubicBezTo>
                    <a:cubicBezTo>
                      <a:pt x="142" y="37"/>
                      <a:pt x="142" y="40"/>
                      <a:pt x="142" y="45"/>
                    </a:cubicBezTo>
                    <a:cubicBezTo>
                      <a:pt x="142" y="49"/>
                      <a:pt x="142" y="54"/>
                      <a:pt x="142" y="59"/>
                    </a:cubicBezTo>
                    <a:cubicBezTo>
                      <a:pt x="141" y="64"/>
                      <a:pt x="140" y="70"/>
                      <a:pt x="139" y="76"/>
                    </a:cubicBezTo>
                    <a:cubicBezTo>
                      <a:pt x="136" y="86"/>
                      <a:pt x="132" y="95"/>
                      <a:pt x="127" y="103"/>
                    </a:cubicBezTo>
                    <a:cubicBezTo>
                      <a:pt x="123" y="110"/>
                      <a:pt x="117" y="116"/>
                      <a:pt x="110" y="120"/>
                    </a:cubicBezTo>
                    <a:cubicBezTo>
                      <a:pt x="103" y="124"/>
                      <a:pt x="96" y="126"/>
                      <a:pt x="87" y="126"/>
                    </a:cubicBezTo>
                    <a:cubicBezTo>
                      <a:pt x="78" y="127"/>
                      <a:pt x="68" y="126"/>
                      <a:pt x="57" y="123"/>
                    </a:cubicBezTo>
                    <a:cubicBezTo>
                      <a:pt x="46" y="120"/>
                      <a:pt x="37" y="116"/>
                      <a:pt x="29" y="112"/>
                    </a:cubicBezTo>
                    <a:cubicBezTo>
                      <a:pt x="21" y="107"/>
                      <a:pt x="15" y="101"/>
                      <a:pt x="10" y="94"/>
                    </a:cubicBezTo>
                    <a:cubicBezTo>
                      <a:pt x="6" y="87"/>
                      <a:pt x="3" y="80"/>
                      <a:pt x="2" y="71"/>
                    </a:cubicBezTo>
                    <a:cubicBezTo>
                      <a:pt x="0" y="63"/>
                      <a:pt x="1" y="54"/>
                      <a:pt x="3" y="45"/>
                    </a:cubicBezTo>
                    <a:cubicBezTo>
                      <a:pt x="6" y="35"/>
                      <a:pt x="10" y="27"/>
                      <a:pt x="14" y="20"/>
                    </a:cubicBezTo>
                    <a:cubicBezTo>
                      <a:pt x="19" y="14"/>
                      <a:pt x="25" y="9"/>
                      <a:pt x="31" y="6"/>
                    </a:cubicBezTo>
                    <a:cubicBezTo>
                      <a:pt x="37" y="3"/>
                      <a:pt x="44" y="1"/>
                      <a:pt x="52" y="1"/>
                    </a:cubicBezTo>
                    <a:cubicBezTo>
                      <a:pt x="60" y="0"/>
                      <a:pt x="68" y="1"/>
                      <a:pt x="76" y="3"/>
                    </a:cubicBezTo>
                    <a:lnTo>
                      <a:pt x="81" y="5"/>
                    </a:lnTo>
                    <a:close/>
                    <a:moveTo>
                      <a:pt x="63" y="35"/>
                    </a:moveTo>
                    <a:cubicBezTo>
                      <a:pt x="54" y="32"/>
                      <a:pt x="46" y="32"/>
                      <a:pt x="40" y="35"/>
                    </a:cubicBezTo>
                    <a:cubicBezTo>
                      <a:pt x="33" y="38"/>
                      <a:pt x="29" y="43"/>
                      <a:pt x="27" y="52"/>
                    </a:cubicBezTo>
                    <a:cubicBezTo>
                      <a:pt x="26" y="56"/>
                      <a:pt x="26" y="60"/>
                      <a:pt x="27" y="63"/>
                    </a:cubicBezTo>
                    <a:cubicBezTo>
                      <a:pt x="27" y="67"/>
                      <a:pt x="29" y="70"/>
                      <a:pt x="31" y="73"/>
                    </a:cubicBezTo>
                    <a:cubicBezTo>
                      <a:pt x="33" y="76"/>
                      <a:pt x="36" y="78"/>
                      <a:pt x="39" y="80"/>
                    </a:cubicBezTo>
                    <a:cubicBezTo>
                      <a:pt x="43" y="82"/>
                      <a:pt x="47" y="84"/>
                      <a:pt x="51" y="85"/>
                    </a:cubicBezTo>
                    <a:lnTo>
                      <a:pt x="63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" name="Freeform 419"/>
              <p:cNvSpPr>
                <a:spLocks/>
              </p:cNvSpPr>
              <p:nvPr/>
            </p:nvSpPr>
            <p:spPr bwMode="auto">
              <a:xfrm rot="20864417">
                <a:off x="8053496" y="3986593"/>
                <a:ext cx="124659" cy="91809"/>
              </a:xfrm>
              <a:custGeom>
                <a:avLst/>
                <a:gdLst/>
                <a:ahLst/>
                <a:cxnLst>
                  <a:cxn ang="0">
                    <a:pos x="120" y="22"/>
                  </a:cxn>
                  <a:cxn ang="0">
                    <a:pos x="126" y="24"/>
                  </a:cxn>
                  <a:cxn ang="0">
                    <a:pos x="130" y="25"/>
                  </a:cxn>
                  <a:cxn ang="0">
                    <a:pos x="132" y="27"/>
                  </a:cxn>
                  <a:cxn ang="0">
                    <a:pos x="134" y="29"/>
                  </a:cxn>
                  <a:cxn ang="0">
                    <a:pos x="137" y="36"/>
                  </a:cxn>
                  <a:cxn ang="0">
                    <a:pos x="138" y="46"/>
                  </a:cxn>
                  <a:cxn ang="0">
                    <a:pos x="138" y="57"/>
                  </a:cxn>
                  <a:cxn ang="0">
                    <a:pos x="136" y="69"/>
                  </a:cxn>
                  <a:cxn ang="0">
                    <a:pos x="126" y="92"/>
                  </a:cxn>
                  <a:cxn ang="0">
                    <a:pos x="109" y="107"/>
                  </a:cxn>
                  <a:cxn ang="0">
                    <a:pos x="86" y="113"/>
                  </a:cxn>
                  <a:cxn ang="0">
                    <a:pos x="57" y="110"/>
                  </a:cxn>
                  <a:cxn ang="0">
                    <a:pos x="28" y="97"/>
                  </a:cxn>
                  <a:cxn ang="0">
                    <a:pos x="9" y="79"/>
                  </a:cxn>
                  <a:cxn ang="0">
                    <a:pos x="1" y="57"/>
                  </a:cxn>
                  <a:cxn ang="0">
                    <a:pos x="3" y="32"/>
                  </a:cxn>
                  <a:cxn ang="0">
                    <a:pos x="7" y="22"/>
                  </a:cxn>
                  <a:cxn ang="0">
                    <a:pos x="12" y="13"/>
                  </a:cxn>
                  <a:cxn ang="0">
                    <a:pos x="17" y="6"/>
                  </a:cxn>
                  <a:cxn ang="0">
                    <a:pos x="22" y="2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38" y="2"/>
                  </a:cxn>
                  <a:cxn ang="0">
                    <a:pos x="48" y="6"/>
                  </a:cxn>
                  <a:cxn ang="0">
                    <a:pos x="51" y="10"/>
                  </a:cxn>
                  <a:cxn ang="0">
                    <a:pos x="47" y="14"/>
                  </a:cxn>
                  <a:cxn ang="0">
                    <a:pos x="42" y="19"/>
                  </a:cxn>
                  <a:cxn ang="0">
                    <a:pos x="36" y="26"/>
                  </a:cxn>
                  <a:cxn ang="0">
                    <a:pos x="31" y="37"/>
                  </a:cxn>
                  <a:cxn ang="0">
                    <a:pos x="36" y="60"/>
                  </a:cxn>
                  <a:cxn ang="0">
                    <a:pos x="64" y="74"/>
                  </a:cxn>
                  <a:cxn ang="0">
                    <a:pos x="81" y="77"/>
                  </a:cxn>
                  <a:cxn ang="0">
                    <a:pos x="95" y="75"/>
                  </a:cxn>
                  <a:cxn ang="0">
                    <a:pos x="104" y="68"/>
                  </a:cxn>
                  <a:cxn ang="0">
                    <a:pos x="110" y="57"/>
                  </a:cxn>
                  <a:cxn ang="0">
                    <a:pos x="111" y="45"/>
                  </a:cxn>
                  <a:cxn ang="0">
                    <a:pos x="108" y="35"/>
                  </a:cxn>
                  <a:cxn ang="0">
                    <a:pos x="105" y="27"/>
                  </a:cxn>
                  <a:cxn ang="0">
                    <a:pos x="104" y="22"/>
                  </a:cxn>
                  <a:cxn ang="0">
                    <a:pos x="105" y="21"/>
                  </a:cxn>
                  <a:cxn ang="0">
                    <a:pos x="108" y="20"/>
                  </a:cxn>
                  <a:cxn ang="0">
                    <a:pos x="113" y="20"/>
                  </a:cxn>
                  <a:cxn ang="0">
                    <a:pos x="120" y="22"/>
                  </a:cxn>
                  <a:cxn ang="0">
                    <a:pos x="120" y="22"/>
                  </a:cxn>
                </a:cxnLst>
                <a:rect l="0" t="0" r="r" b="b"/>
                <a:pathLst>
                  <a:path w="139" h="113">
                    <a:moveTo>
                      <a:pt x="120" y="22"/>
                    </a:moveTo>
                    <a:cubicBezTo>
                      <a:pt x="123" y="22"/>
                      <a:pt x="125" y="23"/>
                      <a:pt x="126" y="24"/>
                    </a:cubicBezTo>
                    <a:cubicBezTo>
                      <a:pt x="128" y="24"/>
                      <a:pt x="129" y="25"/>
                      <a:pt x="130" y="25"/>
                    </a:cubicBezTo>
                    <a:cubicBezTo>
                      <a:pt x="131" y="26"/>
                      <a:pt x="132" y="26"/>
                      <a:pt x="132" y="27"/>
                    </a:cubicBezTo>
                    <a:cubicBezTo>
                      <a:pt x="133" y="27"/>
                      <a:pt x="134" y="28"/>
                      <a:pt x="134" y="29"/>
                    </a:cubicBezTo>
                    <a:cubicBezTo>
                      <a:pt x="135" y="31"/>
                      <a:pt x="136" y="33"/>
                      <a:pt x="137" y="36"/>
                    </a:cubicBezTo>
                    <a:cubicBezTo>
                      <a:pt x="137" y="39"/>
                      <a:pt x="138" y="42"/>
                      <a:pt x="138" y="46"/>
                    </a:cubicBezTo>
                    <a:cubicBezTo>
                      <a:pt x="139" y="49"/>
                      <a:pt x="139" y="53"/>
                      <a:pt x="138" y="57"/>
                    </a:cubicBezTo>
                    <a:cubicBezTo>
                      <a:pt x="138" y="61"/>
                      <a:pt x="138" y="65"/>
                      <a:pt x="136" y="69"/>
                    </a:cubicBezTo>
                    <a:cubicBezTo>
                      <a:pt x="134" y="78"/>
                      <a:pt x="131" y="86"/>
                      <a:pt x="126" y="92"/>
                    </a:cubicBezTo>
                    <a:cubicBezTo>
                      <a:pt x="121" y="99"/>
                      <a:pt x="116" y="104"/>
                      <a:pt x="109" y="107"/>
                    </a:cubicBezTo>
                    <a:cubicBezTo>
                      <a:pt x="102" y="111"/>
                      <a:pt x="94" y="112"/>
                      <a:pt x="86" y="113"/>
                    </a:cubicBezTo>
                    <a:cubicBezTo>
                      <a:pt x="77" y="113"/>
                      <a:pt x="68" y="112"/>
                      <a:pt x="57" y="110"/>
                    </a:cubicBezTo>
                    <a:cubicBezTo>
                      <a:pt x="45" y="107"/>
                      <a:pt x="35" y="102"/>
                      <a:pt x="28" y="97"/>
                    </a:cubicBezTo>
                    <a:cubicBezTo>
                      <a:pt x="20" y="92"/>
                      <a:pt x="13" y="86"/>
                      <a:pt x="9" y="79"/>
                    </a:cubicBezTo>
                    <a:cubicBezTo>
                      <a:pt x="5" y="73"/>
                      <a:pt x="2" y="65"/>
                      <a:pt x="1" y="57"/>
                    </a:cubicBezTo>
                    <a:cubicBezTo>
                      <a:pt x="0" y="49"/>
                      <a:pt x="1" y="41"/>
                      <a:pt x="3" y="32"/>
                    </a:cubicBezTo>
                    <a:cubicBezTo>
                      <a:pt x="4" y="28"/>
                      <a:pt x="5" y="25"/>
                      <a:pt x="7" y="22"/>
                    </a:cubicBezTo>
                    <a:cubicBezTo>
                      <a:pt x="8" y="18"/>
                      <a:pt x="10" y="16"/>
                      <a:pt x="12" y="13"/>
                    </a:cubicBezTo>
                    <a:cubicBezTo>
                      <a:pt x="14" y="10"/>
                      <a:pt x="15" y="8"/>
                      <a:pt x="17" y="6"/>
                    </a:cubicBezTo>
                    <a:cubicBezTo>
                      <a:pt x="19" y="4"/>
                      <a:pt x="21" y="2"/>
                      <a:pt x="22" y="2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9" y="0"/>
                      <a:pt x="30" y="0"/>
                      <a:pt x="32" y="0"/>
                    </a:cubicBezTo>
                    <a:cubicBezTo>
                      <a:pt x="34" y="1"/>
                      <a:pt x="36" y="1"/>
                      <a:pt x="38" y="2"/>
                    </a:cubicBezTo>
                    <a:cubicBezTo>
                      <a:pt x="43" y="3"/>
                      <a:pt x="46" y="4"/>
                      <a:pt x="48" y="6"/>
                    </a:cubicBezTo>
                    <a:cubicBezTo>
                      <a:pt x="50" y="7"/>
                      <a:pt x="51" y="8"/>
                      <a:pt x="51" y="10"/>
                    </a:cubicBezTo>
                    <a:cubicBezTo>
                      <a:pt x="50" y="11"/>
                      <a:pt x="49" y="13"/>
                      <a:pt x="47" y="14"/>
                    </a:cubicBezTo>
                    <a:cubicBezTo>
                      <a:pt x="46" y="16"/>
                      <a:pt x="44" y="17"/>
                      <a:pt x="42" y="19"/>
                    </a:cubicBezTo>
                    <a:cubicBezTo>
                      <a:pt x="40" y="21"/>
                      <a:pt x="38" y="24"/>
                      <a:pt x="36" y="26"/>
                    </a:cubicBezTo>
                    <a:cubicBezTo>
                      <a:pt x="34" y="29"/>
                      <a:pt x="32" y="33"/>
                      <a:pt x="31" y="37"/>
                    </a:cubicBezTo>
                    <a:cubicBezTo>
                      <a:pt x="29" y="46"/>
                      <a:pt x="30" y="54"/>
                      <a:pt x="36" y="60"/>
                    </a:cubicBezTo>
                    <a:cubicBezTo>
                      <a:pt x="41" y="66"/>
                      <a:pt x="51" y="71"/>
                      <a:pt x="64" y="74"/>
                    </a:cubicBezTo>
                    <a:cubicBezTo>
                      <a:pt x="70" y="76"/>
                      <a:pt x="76" y="77"/>
                      <a:pt x="81" y="77"/>
                    </a:cubicBezTo>
                    <a:cubicBezTo>
                      <a:pt x="86" y="77"/>
                      <a:pt x="91" y="76"/>
                      <a:pt x="95" y="75"/>
                    </a:cubicBezTo>
                    <a:cubicBezTo>
                      <a:pt x="99" y="74"/>
                      <a:pt x="102" y="71"/>
                      <a:pt x="104" y="68"/>
                    </a:cubicBezTo>
                    <a:cubicBezTo>
                      <a:pt x="107" y="65"/>
                      <a:pt x="109" y="62"/>
                      <a:pt x="110" y="57"/>
                    </a:cubicBezTo>
                    <a:cubicBezTo>
                      <a:pt x="111" y="52"/>
                      <a:pt x="111" y="48"/>
                      <a:pt x="111" y="45"/>
                    </a:cubicBezTo>
                    <a:cubicBezTo>
                      <a:pt x="110" y="41"/>
                      <a:pt x="109" y="38"/>
                      <a:pt x="108" y="35"/>
                    </a:cubicBezTo>
                    <a:cubicBezTo>
                      <a:pt x="107" y="32"/>
                      <a:pt x="106" y="29"/>
                      <a:pt x="105" y="27"/>
                    </a:cubicBezTo>
                    <a:cubicBezTo>
                      <a:pt x="104" y="25"/>
                      <a:pt x="104" y="24"/>
                      <a:pt x="104" y="22"/>
                    </a:cubicBezTo>
                    <a:cubicBezTo>
                      <a:pt x="104" y="22"/>
                      <a:pt x="105" y="21"/>
                      <a:pt x="105" y="21"/>
                    </a:cubicBezTo>
                    <a:cubicBezTo>
                      <a:pt x="106" y="20"/>
                      <a:pt x="107" y="20"/>
                      <a:pt x="108" y="20"/>
                    </a:cubicBezTo>
                    <a:cubicBezTo>
                      <a:pt x="110" y="20"/>
                      <a:pt x="111" y="20"/>
                      <a:pt x="113" y="20"/>
                    </a:cubicBezTo>
                    <a:cubicBezTo>
                      <a:pt x="115" y="21"/>
                      <a:pt x="117" y="21"/>
                      <a:pt x="120" y="22"/>
                    </a:cubicBezTo>
                    <a:lnTo>
                      <a:pt x="12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8" name="Freeform 420"/>
              <p:cNvSpPr>
                <a:spLocks/>
              </p:cNvSpPr>
              <p:nvPr/>
            </p:nvSpPr>
            <p:spPr bwMode="auto">
              <a:xfrm rot="20864417">
                <a:off x="8048628" y="3863644"/>
                <a:ext cx="143835" cy="110169"/>
              </a:xfrm>
              <a:custGeom>
                <a:avLst/>
                <a:gdLst/>
                <a:ahLst/>
                <a:cxnLst>
                  <a:cxn ang="0">
                    <a:pos x="151" y="31"/>
                  </a:cxn>
                  <a:cxn ang="0">
                    <a:pos x="153" y="32"/>
                  </a:cxn>
                  <a:cxn ang="0">
                    <a:pos x="154" y="35"/>
                  </a:cxn>
                  <a:cxn ang="0">
                    <a:pos x="154" y="39"/>
                  </a:cxn>
                  <a:cxn ang="0">
                    <a:pos x="153" y="46"/>
                  </a:cxn>
                  <a:cxn ang="0">
                    <a:pos x="151" y="53"/>
                  </a:cxn>
                  <a:cxn ang="0">
                    <a:pos x="149" y="57"/>
                  </a:cxn>
                  <a:cxn ang="0">
                    <a:pos x="146" y="59"/>
                  </a:cxn>
                  <a:cxn ang="0">
                    <a:pos x="144" y="59"/>
                  </a:cxn>
                  <a:cxn ang="0">
                    <a:pos x="130" y="56"/>
                  </a:cxn>
                  <a:cxn ang="0">
                    <a:pos x="141" y="80"/>
                  </a:cxn>
                  <a:cxn ang="0">
                    <a:pos x="141" y="102"/>
                  </a:cxn>
                  <a:cxn ang="0">
                    <a:pos x="132" y="122"/>
                  </a:cxn>
                  <a:cxn ang="0">
                    <a:pos x="117" y="133"/>
                  </a:cxn>
                  <a:cxn ang="0">
                    <a:pos x="99" y="136"/>
                  </a:cxn>
                  <a:cxn ang="0">
                    <a:pos x="76" y="132"/>
                  </a:cxn>
                  <a:cxn ang="0">
                    <a:pos x="3" y="114"/>
                  </a:cxn>
                  <a:cxn ang="0">
                    <a:pos x="1" y="113"/>
                  </a:cxn>
                  <a:cxn ang="0">
                    <a:pos x="0" y="110"/>
                  </a:cxn>
                  <a:cxn ang="0">
                    <a:pos x="0" y="104"/>
                  </a:cxn>
                  <a:cxn ang="0">
                    <a:pos x="2" y="96"/>
                  </a:cxn>
                  <a:cxn ang="0">
                    <a:pos x="4" y="88"/>
                  </a:cxn>
                  <a:cxn ang="0">
                    <a:pos x="7" y="83"/>
                  </a:cxn>
                  <a:cxn ang="0">
                    <a:pos x="9" y="81"/>
                  </a:cxn>
                  <a:cxn ang="0">
                    <a:pos x="12" y="80"/>
                  </a:cxn>
                  <a:cxn ang="0">
                    <a:pos x="79" y="98"/>
                  </a:cxn>
                  <a:cxn ang="0">
                    <a:pos x="94" y="100"/>
                  </a:cxn>
                  <a:cxn ang="0">
                    <a:pos x="103" y="98"/>
                  </a:cxn>
                  <a:cxn ang="0">
                    <a:pos x="110" y="94"/>
                  </a:cxn>
                  <a:cxn ang="0">
                    <a:pos x="114" y="85"/>
                  </a:cxn>
                  <a:cxn ang="0">
                    <a:pos x="113" y="71"/>
                  </a:cxn>
                  <a:cxn ang="0">
                    <a:pos x="103" y="54"/>
                  </a:cxn>
                  <a:cxn ang="0">
                    <a:pos x="23" y="34"/>
                  </a:cxn>
                  <a:cxn ang="0">
                    <a:pos x="21" y="32"/>
                  </a:cxn>
                  <a:cxn ang="0">
                    <a:pos x="20" y="29"/>
                  </a:cxn>
                  <a:cxn ang="0">
                    <a:pos x="21" y="24"/>
                  </a:cxn>
                  <a:cxn ang="0">
                    <a:pos x="22" y="16"/>
                  </a:cxn>
                  <a:cxn ang="0">
                    <a:pos x="25" y="8"/>
                  </a:cxn>
                  <a:cxn ang="0">
                    <a:pos x="27" y="3"/>
                  </a:cxn>
                  <a:cxn ang="0">
                    <a:pos x="29" y="1"/>
                  </a:cxn>
                  <a:cxn ang="0">
                    <a:pos x="32" y="0"/>
                  </a:cxn>
                  <a:cxn ang="0">
                    <a:pos x="151" y="31"/>
                  </a:cxn>
                </a:cxnLst>
                <a:rect l="0" t="0" r="r" b="b"/>
                <a:pathLst>
                  <a:path w="154" h="136">
                    <a:moveTo>
                      <a:pt x="151" y="31"/>
                    </a:moveTo>
                    <a:cubicBezTo>
                      <a:pt x="152" y="31"/>
                      <a:pt x="153" y="31"/>
                      <a:pt x="153" y="32"/>
                    </a:cubicBezTo>
                    <a:cubicBezTo>
                      <a:pt x="154" y="32"/>
                      <a:pt x="154" y="33"/>
                      <a:pt x="154" y="35"/>
                    </a:cubicBezTo>
                    <a:cubicBezTo>
                      <a:pt x="154" y="36"/>
                      <a:pt x="154" y="37"/>
                      <a:pt x="154" y="39"/>
                    </a:cubicBezTo>
                    <a:cubicBezTo>
                      <a:pt x="154" y="41"/>
                      <a:pt x="153" y="43"/>
                      <a:pt x="153" y="46"/>
                    </a:cubicBezTo>
                    <a:cubicBezTo>
                      <a:pt x="152" y="49"/>
                      <a:pt x="151" y="51"/>
                      <a:pt x="151" y="53"/>
                    </a:cubicBezTo>
                    <a:cubicBezTo>
                      <a:pt x="150" y="55"/>
                      <a:pt x="149" y="56"/>
                      <a:pt x="149" y="57"/>
                    </a:cubicBezTo>
                    <a:cubicBezTo>
                      <a:pt x="148" y="58"/>
                      <a:pt x="147" y="59"/>
                      <a:pt x="146" y="59"/>
                    </a:cubicBezTo>
                    <a:cubicBezTo>
                      <a:pt x="145" y="59"/>
                      <a:pt x="145" y="59"/>
                      <a:pt x="144" y="59"/>
                    </a:cubicBezTo>
                    <a:lnTo>
                      <a:pt x="130" y="56"/>
                    </a:lnTo>
                    <a:cubicBezTo>
                      <a:pt x="135" y="64"/>
                      <a:pt x="139" y="72"/>
                      <a:pt x="141" y="80"/>
                    </a:cubicBezTo>
                    <a:cubicBezTo>
                      <a:pt x="143" y="88"/>
                      <a:pt x="143" y="95"/>
                      <a:pt x="141" y="102"/>
                    </a:cubicBezTo>
                    <a:cubicBezTo>
                      <a:pt x="139" y="111"/>
                      <a:pt x="136" y="117"/>
                      <a:pt x="132" y="122"/>
                    </a:cubicBezTo>
                    <a:cubicBezTo>
                      <a:pt x="128" y="127"/>
                      <a:pt x="123" y="131"/>
                      <a:pt x="117" y="133"/>
                    </a:cubicBezTo>
                    <a:cubicBezTo>
                      <a:pt x="112" y="135"/>
                      <a:pt x="106" y="136"/>
                      <a:pt x="99" y="136"/>
                    </a:cubicBezTo>
                    <a:cubicBezTo>
                      <a:pt x="93" y="136"/>
                      <a:pt x="85" y="135"/>
                      <a:pt x="76" y="132"/>
                    </a:cubicBezTo>
                    <a:lnTo>
                      <a:pt x="3" y="114"/>
                    </a:lnTo>
                    <a:cubicBezTo>
                      <a:pt x="2" y="114"/>
                      <a:pt x="1" y="113"/>
                      <a:pt x="1" y="113"/>
                    </a:cubicBezTo>
                    <a:cubicBezTo>
                      <a:pt x="0" y="112"/>
                      <a:pt x="0" y="111"/>
                      <a:pt x="0" y="110"/>
                    </a:cubicBezTo>
                    <a:cubicBezTo>
                      <a:pt x="0" y="108"/>
                      <a:pt x="0" y="106"/>
                      <a:pt x="0" y="104"/>
                    </a:cubicBezTo>
                    <a:cubicBezTo>
                      <a:pt x="1" y="102"/>
                      <a:pt x="1" y="99"/>
                      <a:pt x="2" y="96"/>
                    </a:cubicBezTo>
                    <a:cubicBezTo>
                      <a:pt x="3" y="93"/>
                      <a:pt x="4" y="90"/>
                      <a:pt x="4" y="88"/>
                    </a:cubicBezTo>
                    <a:cubicBezTo>
                      <a:pt x="5" y="86"/>
                      <a:pt x="6" y="84"/>
                      <a:pt x="7" y="83"/>
                    </a:cubicBezTo>
                    <a:cubicBezTo>
                      <a:pt x="7" y="82"/>
                      <a:pt x="8" y="81"/>
                      <a:pt x="9" y="81"/>
                    </a:cubicBezTo>
                    <a:cubicBezTo>
                      <a:pt x="10" y="80"/>
                      <a:pt x="11" y="80"/>
                      <a:pt x="12" y="80"/>
                    </a:cubicBezTo>
                    <a:lnTo>
                      <a:pt x="79" y="98"/>
                    </a:lnTo>
                    <a:cubicBezTo>
                      <a:pt x="85" y="99"/>
                      <a:pt x="90" y="100"/>
                      <a:pt x="94" y="100"/>
                    </a:cubicBezTo>
                    <a:cubicBezTo>
                      <a:pt x="97" y="100"/>
                      <a:pt x="100" y="99"/>
                      <a:pt x="103" y="98"/>
                    </a:cubicBezTo>
                    <a:cubicBezTo>
                      <a:pt x="106" y="97"/>
                      <a:pt x="108" y="96"/>
                      <a:pt x="110" y="94"/>
                    </a:cubicBezTo>
                    <a:cubicBezTo>
                      <a:pt x="112" y="91"/>
                      <a:pt x="113" y="89"/>
                      <a:pt x="114" y="85"/>
                    </a:cubicBezTo>
                    <a:cubicBezTo>
                      <a:pt x="115" y="81"/>
                      <a:pt x="115" y="76"/>
                      <a:pt x="113" y="71"/>
                    </a:cubicBezTo>
                    <a:cubicBezTo>
                      <a:pt x="111" y="66"/>
                      <a:pt x="107" y="60"/>
                      <a:pt x="103" y="54"/>
                    </a:cubicBezTo>
                    <a:lnTo>
                      <a:pt x="23" y="34"/>
                    </a:lnTo>
                    <a:cubicBezTo>
                      <a:pt x="23" y="33"/>
                      <a:pt x="22" y="33"/>
                      <a:pt x="21" y="32"/>
                    </a:cubicBezTo>
                    <a:cubicBezTo>
                      <a:pt x="21" y="32"/>
                      <a:pt x="20" y="31"/>
                      <a:pt x="20" y="29"/>
                    </a:cubicBezTo>
                    <a:cubicBezTo>
                      <a:pt x="20" y="28"/>
                      <a:pt x="20" y="26"/>
                      <a:pt x="21" y="24"/>
                    </a:cubicBezTo>
                    <a:cubicBezTo>
                      <a:pt x="21" y="22"/>
                      <a:pt x="21" y="19"/>
                      <a:pt x="22" y="16"/>
                    </a:cubicBezTo>
                    <a:cubicBezTo>
                      <a:pt x="23" y="12"/>
                      <a:pt x="24" y="10"/>
                      <a:pt x="25" y="8"/>
                    </a:cubicBezTo>
                    <a:cubicBezTo>
                      <a:pt x="25" y="6"/>
                      <a:pt x="26" y="4"/>
                      <a:pt x="27" y="3"/>
                    </a:cubicBezTo>
                    <a:cubicBezTo>
                      <a:pt x="28" y="2"/>
                      <a:pt x="29" y="1"/>
                      <a:pt x="29" y="1"/>
                    </a:cubicBezTo>
                    <a:cubicBezTo>
                      <a:pt x="30" y="0"/>
                      <a:pt x="31" y="0"/>
                      <a:pt x="32" y="0"/>
                    </a:cubicBezTo>
                    <a:lnTo>
                      <a:pt x="151" y="3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9" name="Freeform 421"/>
              <p:cNvSpPr>
                <a:spLocks/>
              </p:cNvSpPr>
              <p:nvPr/>
            </p:nvSpPr>
            <p:spPr bwMode="auto">
              <a:xfrm rot="20864417">
                <a:off x="8063044" y="3760072"/>
                <a:ext cx="115070" cy="91809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42" y="5"/>
                  </a:cxn>
                  <a:cxn ang="0">
                    <a:pos x="46" y="7"/>
                  </a:cxn>
                  <a:cxn ang="0">
                    <a:pos x="48" y="9"/>
                  </a:cxn>
                  <a:cxn ang="0">
                    <a:pos x="49" y="11"/>
                  </a:cxn>
                  <a:cxn ang="0">
                    <a:pos x="47" y="14"/>
                  </a:cxn>
                  <a:cxn ang="0">
                    <a:pos x="46" y="16"/>
                  </a:cxn>
                  <a:cxn ang="0">
                    <a:pos x="44" y="20"/>
                  </a:cxn>
                  <a:cxn ang="0">
                    <a:pos x="42" y="24"/>
                  </a:cxn>
                  <a:cxn ang="0">
                    <a:pos x="42" y="30"/>
                  </a:cxn>
                  <a:cxn ang="0">
                    <a:pos x="44" y="37"/>
                  </a:cxn>
                  <a:cxn ang="0">
                    <a:pos x="49" y="45"/>
                  </a:cxn>
                  <a:cxn ang="0">
                    <a:pos x="57" y="54"/>
                  </a:cxn>
                  <a:cxn ang="0">
                    <a:pos x="131" y="73"/>
                  </a:cxn>
                  <a:cxn ang="0">
                    <a:pos x="133" y="74"/>
                  </a:cxn>
                  <a:cxn ang="0">
                    <a:pos x="134" y="77"/>
                  </a:cxn>
                  <a:cxn ang="0">
                    <a:pos x="134" y="83"/>
                  </a:cxn>
                  <a:cxn ang="0">
                    <a:pos x="132" y="91"/>
                  </a:cxn>
                  <a:cxn ang="0">
                    <a:pos x="130" y="99"/>
                  </a:cxn>
                  <a:cxn ang="0">
                    <a:pos x="128" y="104"/>
                  </a:cxn>
                  <a:cxn ang="0">
                    <a:pos x="125" y="106"/>
                  </a:cxn>
                  <a:cxn ang="0">
                    <a:pos x="123" y="107"/>
                  </a:cxn>
                  <a:cxn ang="0">
                    <a:pos x="3" y="76"/>
                  </a:cxn>
                  <a:cxn ang="0">
                    <a:pos x="1" y="75"/>
                  </a:cxn>
                  <a:cxn ang="0">
                    <a:pos x="0" y="72"/>
                  </a:cxn>
                  <a:cxn ang="0">
                    <a:pos x="0" y="68"/>
                  </a:cxn>
                  <a:cxn ang="0">
                    <a:pos x="2" y="61"/>
                  </a:cxn>
                  <a:cxn ang="0">
                    <a:pos x="4" y="54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11" y="48"/>
                  </a:cxn>
                  <a:cxn ang="0">
                    <a:pos x="26" y="51"/>
                  </a:cxn>
                  <a:cxn ang="0">
                    <a:pos x="17" y="40"/>
                  </a:cxn>
                  <a:cxn ang="0">
                    <a:pos x="12" y="30"/>
                  </a:cxn>
                  <a:cxn ang="0">
                    <a:pos x="10" y="22"/>
                  </a:cxn>
                  <a:cxn ang="0">
                    <a:pos x="11" y="14"/>
                  </a:cxn>
                  <a:cxn ang="0">
                    <a:pos x="12" y="10"/>
                  </a:cxn>
                  <a:cxn ang="0">
                    <a:pos x="14" y="6"/>
                  </a:cxn>
                  <a:cxn ang="0">
                    <a:pos x="16" y="3"/>
                  </a:cxn>
                  <a:cxn ang="0">
                    <a:pos x="18" y="1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134" h="107">
                    <a:moveTo>
                      <a:pt x="34" y="3"/>
                    </a:moveTo>
                    <a:cubicBezTo>
                      <a:pt x="37" y="3"/>
                      <a:pt x="40" y="4"/>
                      <a:pt x="42" y="5"/>
                    </a:cubicBezTo>
                    <a:cubicBezTo>
                      <a:pt x="44" y="6"/>
                      <a:pt x="45" y="6"/>
                      <a:pt x="46" y="7"/>
                    </a:cubicBezTo>
                    <a:cubicBezTo>
                      <a:pt x="47" y="8"/>
                      <a:pt x="48" y="8"/>
                      <a:pt x="48" y="9"/>
                    </a:cubicBezTo>
                    <a:cubicBezTo>
                      <a:pt x="49" y="10"/>
                      <a:pt x="49" y="10"/>
                      <a:pt x="49" y="11"/>
                    </a:cubicBezTo>
                    <a:cubicBezTo>
                      <a:pt x="48" y="12"/>
                      <a:pt x="48" y="13"/>
                      <a:pt x="47" y="14"/>
                    </a:cubicBezTo>
                    <a:cubicBezTo>
                      <a:pt x="47" y="14"/>
                      <a:pt x="46" y="15"/>
                      <a:pt x="46" y="16"/>
                    </a:cubicBezTo>
                    <a:cubicBezTo>
                      <a:pt x="45" y="17"/>
                      <a:pt x="44" y="19"/>
                      <a:pt x="44" y="20"/>
                    </a:cubicBezTo>
                    <a:cubicBezTo>
                      <a:pt x="43" y="21"/>
                      <a:pt x="43" y="22"/>
                      <a:pt x="42" y="24"/>
                    </a:cubicBezTo>
                    <a:cubicBezTo>
                      <a:pt x="42" y="26"/>
                      <a:pt x="42" y="28"/>
                      <a:pt x="42" y="30"/>
                    </a:cubicBezTo>
                    <a:cubicBezTo>
                      <a:pt x="42" y="32"/>
                      <a:pt x="43" y="34"/>
                      <a:pt x="44" y="37"/>
                    </a:cubicBezTo>
                    <a:cubicBezTo>
                      <a:pt x="45" y="39"/>
                      <a:pt x="47" y="42"/>
                      <a:pt x="49" y="45"/>
                    </a:cubicBezTo>
                    <a:cubicBezTo>
                      <a:pt x="51" y="47"/>
                      <a:pt x="54" y="51"/>
                      <a:pt x="57" y="54"/>
                    </a:cubicBezTo>
                    <a:lnTo>
                      <a:pt x="131" y="73"/>
                    </a:lnTo>
                    <a:cubicBezTo>
                      <a:pt x="132" y="73"/>
                      <a:pt x="133" y="74"/>
                      <a:pt x="133" y="74"/>
                    </a:cubicBezTo>
                    <a:cubicBezTo>
                      <a:pt x="134" y="75"/>
                      <a:pt x="134" y="76"/>
                      <a:pt x="134" y="77"/>
                    </a:cubicBezTo>
                    <a:cubicBezTo>
                      <a:pt x="134" y="79"/>
                      <a:pt x="134" y="81"/>
                      <a:pt x="134" y="83"/>
                    </a:cubicBezTo>
                    <a:cubicBezTo>
                      <a:pt x="134" y="85"/>
                      <a:pt x="133" y="88"/>
                      <a:pt x="132" y="91"/>
                    </a:cubicBezTo>
                    <a:cubicBezTo>
                      <a:pt x="131" y="94"/>
                      <a:pt x="131" y="97"/>
                      <a:pt x="130" y="99"/>
                    </a:cubicBezTo>
                    <a:cubicBezTo>
                      <a:pt x="129" y="101"/>
                      <a:pt x="128" y="103"/>
                      <a:pt x="128" y="104"/>
                    </a:cubicBezTo>
                    <a:cubicBezTo>
                      <a:pt x="127" y="105"/>
                      <a:pt x="126" y="106"/>
                      <a:pt x="125" y="106"/>
                    </a:cubicBezTo>
                    <a:cubicBezTo>
                      <a:pt x="124" y="107"/>
                      <a:pt x="124" y="107"/>
                      <a:pt x="123" y="107"/>
                    </a:cubicBezTo>
                    <a:lnTo>
                      <a:pt x="3" y="76"/>
                    </a:lnTo>
                    <a:cubicBezTo>
                      <a:pt x="3" y="76"/>
                      <a:pt x="2" y="76"/>
                      <a:pt x="1" y="75"/>
                    </a:cubicBezTo>
                    <a:cubicBezTo>
                      <a:pt x="1" y="75"/>
                      <a:pt x="0" y="74"/>
                      <a:pt x="0" y="72"/>
                    </a:cubicBezTo>
                    <a:cubicBezTo>
                      <a:pt x="0" y="71"/>
                      <a:pt x="0" y="69"/>
                      <a:pt x="0" y="68"/>
                    </a:cubicBezTo>
                    <a:cubicBezTo>
                      <a:pt x="1" y="66"/>
                      <a:pt x="1" y="63"/>
                      <a:pt x="2" y="61"/>
                    </a:cubicBezTo>
                    <a:cubicBezTo>
                      <a:pt x="3" y="58"/>
                      <a:pt x="3" y="55"/>
                      <a:pt x="4" y="54"/>
                    </a:cubicBezTo>
                    <a:cubicBezTo>
                      <a:pt x="5" y="52"/>
                      <a:pt x="5" y="50"/>
                      <a:pt x="6" y="50"/>
                    </a:cubicBezTo>
                    <a:cubicBezTo>
                      <a:pt x="7" y="49"/>
                      <a:pt x="7" y="48"/>
                      <a:pt x="8" y="48"/>
                    </a:cubicBezTo>
                    <a:cubicBezTo>
                      <a:pt x="9" y="47"/>
                      <a:pt x="10" y="47"/>
                      <a:pt x="11" y="48"/>
                    </a:cubicBezTo>
                    <a:lnTo>
                      <a:pt x="26" y="51"/>
                    </a:lnTo>
                    <a:cubicBezTo>
                      <a:pt x="22" y="47"/>
                      <a:pt x="19" y="43"/>
                      <a:pt x="17" y="40"/>
                    </a:cubicBezTo>
                    <a:cubicBezTo>
                      <a:pt x="15" y="36"/>
                      <a:pt x="13" y="33"/>
                      <a:pt x="12" y="30"/>
                    </a:cubicBezTo>
                    <a:cubicBezTo>
                      <a:pt x="11" y="27"/>
                      <a:pt x="10" y="24"/>
                      <a:pt x="10" y="22"/>
                    </a:cubicBezTo>
                    <a:cubicBezTo>
                      <a:pt x="10" y="19"/>
                      <a:pt x="11" y="17"/>
                      <a:pt x="11" y="14"/>
                    </a:cubicBezTo>
                    <a:cubicBezTo>
                      <a:pt x="11" y="13"/>
                      <a:pt x="12" y="12"/>
                      <a:pt x="12" y="10"/>
                    </a:cubicBezTo>
                    <a:cubicBezTo>
                      <a:pt x="13" y="9"/>
                      <a:pt x="13" y="8"/>
                      <a:pt x="14" y="6"/>
                    </a:cubicBezTo>
                    <a:cubicBezTo>
                      <a:pt x="15" y="5"/>
                      <a:pt x="15" y="4"/>
                      <a:pt x="16" y="3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3" y="0"/>
                      <a:pt x="24" y="0"/>
                      <a:pt x="26" y="1"/>
                    </a:cubicBezTo>
                    <a:cubicBezTo>
                      <a:pt x="28" y="1"/>
                      <a:pt x="31" y="2"/>
                      <a:pt x="34" y="3"/>
                    </a:cubicBez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0" name="Freeform 422"/>
              <p:cNvSpPr>
                <a:spLocks noEditPoints="1"/>
              </p:cNvSpPr>
              <p:nvPr/>
            </p:nvSpPr>
            <p:spPr bwMode="auto">
              <a:xfrm rot="20864417">
                <a:off x="8019761" y="3707580"/>
                <a:ext cx="163013" cy="64265"/>
              </a:xfrm>
              <a:custGeom>
                <a:avLst/>
                <a:gdLst/>
                <a:ahLst/>
                <a:cxnLst>
                  <a:cxn ang="0">
                    <a:pos x="183" y="45"/>
                  </a:cxn>
                  <a:cxn ang="0">
                    <a:pos x="185" y="46"/>
                  </a:cxn>
                  <a:cxn ang="0">
                    <a:pos x="186" y="49"/>
                  </a:cxn>
                  <a:cxn ang="0">
                    <a:pos x="186" y="55"/>
                  </a:cxn>
                  <a:cxn ang="0">
                    <a:pos x="184" y="63"/>
                  </a:cxn>
                  <a:cxn ang="0">
                    <a:pos x="181" y="71"/>
                  </a:cxn>
                  <a:cxn ang="0">
                    <a:pos x="179" y="76"/>
                  </a:cxn>
                  <a:cxn ang="0">
                    <a:pos x="177" y="78"/>
                  </a:cxn>
                  <a:cxn ang="0">
                    <a:pos x="174" y="78"/>
                  </a:cxn>
                  <a:cxn ang="0">
                    <a:pos x="55" y="48"/>
                  </a:cxn>
                  <a:cxn ang="0">
                    <a:pos x="53" y="47"/>
                  </a:cxn>
                  <a:cxn ang="0">
                    <a:pos x="52" y="44"/>
                  </a:cxn>
                  <a:cxn ang="0">
                    <a:pos x="52" y="38"/>
                  </a:cxn>
                  <a:cxn ang="0">
                    <a:pos x="54" y="30"/>
                  </a:cxn>
                  <a:cxn ang="0">
                    <a:pos x="57" y="22"/>
                  </a:cxn>
                  <a:cxn ang="0">
                    <a:pos x="59" y="17"/>
                  </a:cxn>
                  <a:cxn ang="0">
                    <a:pos x="61" y="15"/>
                  </a:cxn>
                  <a:cxn ang="0">
                    <a:pos x="64" y="15"/>
                  </a:cxn>
                  <a:cxn ang="0">
                    <a:pos x="183" y="45"/>
                  </a:cxn>
                  <a:cxn ang="0">
                    <a:pos x="24" y="2"/>
                  </a:cxn>
                  <a:cxn ang="0">
                    <a:pos x="37" y="9"/>
                  </a:cxn>
                  <a:cxn ang="0">
                    <a:pos x="37" y="26"/>
                  </a:cxn>
                  <a:cxn ang="0">
                    <a:pos x="29" y="40"/>
                  </a:cxn>
                  <a:cxn ang="0">
                    <a:pos x="15" y="41"/>
                  </a:cxn>
                  <a:cxn ang="0">
                    <a:pos x="2" y="33"/>
                  </a:cxn>
                  <a:cxn ang="0">
                    <a:pos x="2" y="17"/>
                  </a:cxn>
                  <a:cxn ang="0">
                    <a:pos x="9" y="2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186" h="79">
                    <a:moveTo>
                      <a:pt x="183" y="45"/>
                    </a:moveTo>
                    <a:cubicBezTo>
                      <a:pt x="184" y="45"/>
                      <a:pt x="184" y="45"/>
                      <a:pt x="185" y="46"/>
                    </a:cubicBezTo>
                    <a:cubicBezTo>
                      <a:pt x="185" y="47"/>
                      <a:pt x="186" y="48"/>
                      <a:pt x="186" y="49"/>
                    </a:cubicBezTo>
                    <a:cubicBezTo>
                      <a:pt x="186" y="51"/>
                      <a:pt x="186" y="52"/>
                      <a:pt x="186" y="55"/>
                    </a:cubicBezTo>
                    <a:cubicBezTo>
                      <a:pt x="185" y="57"/>
                      <a:pt x="185" y="60"/>
                      <a:pt x="184" y="63"/>
                    </a:cubicBezTo>
                    <a:cubicBezTo>
                      <a:pt x="183" y="66"/>
                      <a:pt x="182" y="69"/>
                      <a:pt x="181" y="71"/>
                    </a:cubicBezTo>
                    <a:cubicBezTo>
                      <a:pt x="181" y="73"/>
                      <a:pt x="180" y="75"/>
                      <a:pt x="179" y="76"/>
                    </a:cubicBezTo>
                    <a:cubicBezTo>
                      <a:pt x="178" y="77"/>
                      <a:pt x="178" y="78"/>
                      <a:pt x="177" y="78"/>
                    </a:cubicBezTo>
                    <a:cubicBezTo>
                      <a:pt x="176" y="78"/>
                      <a:pt x="175" y="79"/>
                      <a:pt x="174" y="78"/>
                    </a:cubicBezTo>
                    <a:lnTo>
                      <a:pt x="55" y="48"/>
                    </a:lnTo>
                    <a:cubicBezTo>
                      <a:pt x="54" y="48"/>
                      <a:pt x="54" y="48"/>
                      <a:pt x="53" y="47"/>
                    </a:cubicBezTo>
                    <a:cubicBezTo>
                      <a:pt x="53" y="46"/>
                      <a:pt x="52" y="45"/>
                      <a:pt x="52" y="44"/>
                    </a:cubicBezTo>
                    <a:cubicBezTo>
                      <a:pt x="52" y="42"/>
                      <a:pt x="52" y="40"/>
                      <a:pt x="52" y="38"/>
                    </a:cubicBezTo>
                    <a:cubicBezTo>
                      <a:pt x="53" y="36"/>
                      <a:pt x="53" y="33"/>
                      <a:pt x="54" y="30"/>
                    </a:cubicBezTo>
                    <a:cubicBezTo>
                      <a:pt x="55" y="27"/>
                      <a:pt x="56" y="24"/>
                      <a:pt x="57" y="22"/>
                    </a:cubicBezTo>
                    <a:cubicBezTo>
                      <a:pt x="57" y="20"/>
                      <a:pt x="58" y="18"/>
                      <a:pt x="59" y="17"/>
                    </a:cubicBezTo>
                    <a:cubicBezTo>
                      <a:pt x="60" y="16"/>
                      <a:pt x="61" y="15"/>
                      <a:pt x="61" y="15"/>
                    </a:cubicBezTo>
                    <a:cubicBezTo>
                      <a:pt x="62" y="14"/>
                      <a:pt x="63" y="14"/>
                      <a:pt x="64" y="15"/>
                    </a:cubicBezTo>
                    <a:lnTo>
                      <a:pt x="183" y="45"/>
                    </a:lnTo>
                    <a:close/>
                    <a:moveTo>
                      <a:pt x="24" y="2"/>
                    </a:moveTo>
                    <a:cubicBezTo>
                      <a:pt x="31" y="3"/>
                      <a:pt x="35" y="6"/>
                      <a:pt x="37" y="9"/>
                    </a:cubicBezTo>
                    <a:cubicBezTo>
                      <a:pt x="39" y="13"/>
                      <a:pt x="39" y="18"/>
                      <a:pt x="37" y="26"/>
                    </a:cubicBezTo>
                    <a:cubicBezTo>
                      <a:pt x="35" y="33"/>
                      <a:pt x="32" y="38"/>
                      <a:pt x="29" y="40"/>
                    </a:cubicBezTo>
                    <a:cubicBezTo>
                      <a:pt x="26" y="42"/>
                      <a:pt x="21" y="42"/>
                      <a:pt x="15" y="41"/>
                    </a:cubicBezTo>
                    <a:cubicBezTo>
                      <a:pt x="8" y="39"/>
                      <a:pt x="4" y="36"/>
                      <a:pt x="2" y="33"/>
                    </a:cubicBezTo>
                    <a:cubicBezTo>
                      <a:pt x="0" y="30"/>
                      <a:pt x="0" y="24"/>
                      <a:pt x="2" y="17"/>
                    </a:cubicBezTo>
                    <a:cubicBezTo>
                      <a:pt x="4" y="9"/>
                      <a:pt x="6" y="4"/>
                      <a:pt x="9" y="2"/>
                    </a:cubicBezTo>
                    <a:cubicBezTo>
                      <a:pt x="13" y="0"/>
                      <a:pt x="17" y="0"/>
                      <a:pt x="24" y="2"/>
                    </a:cubicBez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1" name="Freeform 423"/>
              <p:cNvSpPr>
                <a:spLocks/>
              </p:cNvSpPr>
              <p:nvPr/>
            </p:nvSpPr>
            <p:spPr bwMode="auto">
              <a:xfrm rot="20864417">
                <a:off x="8042715" y="3628582"/>
                <a:ext cx="153424" cy="73447"/>
              </a:xfrm>
              <a:custGeom>
                <a:avLst/>
                <a:gdLst/>
                <a:ahLst/>
                <a:cxnLst>
                  <a:cxn ang="0">
                    <a:pos x="158" y="26"/>
                  </a:cxn>
                  <a:cxn ang="0">
                    <a:pos x="167" y="30"/>
                  </a:cxn>
                  <a:cxn ang="0">
                    <a:pos x="171" y="33"/>
                  </a:cxn>
                  <a:cxn ang="0">
                    <a:pos x="173" y="37"/>
                  </a:cxn>
                  <a:cxn ang="0">
                    <a:pos x="173" y="43"/>
                  </a:cxn>
                  <a:cxn ang="0">
                    <a:pos x="172" y="50"/>
                  </a:cxn>
                  <a:cxn ang="0">
                    <a:pos x="171" y="57"/>
                  </a:cxn>
                  <a:cxn ang="0">
                    <a:pos x="164" y="74"/>
                  </a:cxn>
                  <a:cxn ang="0">
                    <a:pos x="153" y="84"/>
                  </a:cxn>
                  <a:cxn ang="0">
                    <a:pos x="138" y="88"/>
                  </a:cxn>
                  <a:cxn ang="0">
                    <a:pos x="118" y="85"/>
                  </a:cxn>
                  <a:cxn ang="0">
                    <a:pos x="57" y="70"/>
                  </a:cxn>
                  <a:cxn ang="0">
                    <a:pos x="54" y="84"/>
                  </a:cxn>
                  <a:cxn ang="0">
                    <a:pos x="50" y="87"/>
                  </a:cxn>
                  <a:cxn ang="0">
                    <a:pos x="39" y="86"/>
                  </a:cxn>
                  <a:cxn ang="0">
                    <a:pos x="32" y="84"/>
                  </a:cxn>
                  <a:cxn ang="0">
                    <a:pos x="28" y="82"/>
                  </a:cxn>
                  <a:cxn ang="0">
                    <a:pos x="27" y="80"/>
                  </a:cxn>
                  <a:cxn ang="0">
                    <a:pos x="27" y="77"/>
                  </a:cxn>
                  <a:cxn ang="0">
                    <a:pos x="30" y="63"/>
                  </a:cxn>
                  <a:cxn ang="0">
                    <a:pos x="4" y="56"/>
                  </a:cxn>
                  <a:cxn ang="0">
                    <a:pos x="1" y="55"/>
                  </a:cxn>
                  <a:cxn ang="0">
                    <a:pos x="0" y="52"/>
                  </a:cxn>
                  <a:cxn ang="0">
                    <a:pos x="0" y="46"/>
                  </a:cxn>
                  <a:cxn ang="0">
                    <a:pos x="2" y="38"/>
                  </a:cxn>
                  <a:cxn ang="0">
                    <a:pos x="5" y="30"/>
                  </a:cxn>
                  <a:cxn ang="0">
                    <a:pos x="7" y="25"/>
                  </a:cxn>
                  <a:cxn ang="0">
                    <a:pos x="9" y="23"/>
                  </a:cxn>
                  <a:cxn ang="0">
                    <a:pos x="12" y="23"/>
                  </a:cxn>
                  <a:cxn ang="0">
                    <a:pos x="39" y="29"/>
                  </a:cxn>
                  <a:cxn ang="0">
                    <a:pos x="45" y="3"/>
                  </a:cxn>
                  <a:cxn ang="0">
                    <a:pos x="46" y="1"/>
                  </a:cxn>
                  <a:cxn ang="0">
                    <a:pos x="49" y="0"/>
                  </a:cxn>
                  <a:cxn ang="0">
                    <a:pos x="53" y="0"/>
                  </a:cxn>
                  <a:cxn ang="0">
                    <a:pos x="60" y="2"/>
                  </a:cxn>
                  <a:cxn ang="0">
                    <a:pos x="70" y="6"/>
                  </a:cxn>
                  <a:cxn ang="0">
                    <a:pos x="72" y="10"/>
                  </a:cxn>
                  <a:cxn ang="0">
                    <a:pos x="66" y="36"/>
                  </a:cxn>
                  <a:cxn ang="0">
                    <a:pos x="122" y="50"/>
                  </a:cxn>
                  <a:cxn ang="0">
                    <a:pos x="137" y="51"/>
                  </a:cxn>
                  <a:cxn ang="0">
                    <a:pos x="145" y="41"/>
                  </a:cxn>
                  <a:cxn ang="0">
                    <a:pos x="146" y="36"/>
                  </a:cxn>
                  <a:cxn ang="0">
                    <a:pos x="146" y="32"/>
                  </a:cxn>
                  <a:cxn ang="0">
                    <a:pos x="145" y="29"/>
                  </a:cxn>
                  <a:cxn ang="0">
                    <a:pos x="145" y="27"/>
                  </a:cxn>
                  <a:cxn ang="0">
                    <a:pos x="146" y="26"/>
                  </a:cxn>
                  <a:cxn ang="0">
                    <a:pos x="148" y="25"/>
                  </a:cxn>
                  <a:cxn ang="0">
                    <a:pos x="152" y="25"/>
                  </a:cxn>
                  <a:cxn ang="0">
                    <a:pos x="158" y="26"/>
                  </a:cxn>
                  <a:cxn ang="0">
                    <a:pos x="158" y="26"/>
                  </a:cxn>
                </a:cxnLst>
                <a:rect l="0" t="0" r="r" b="b"/>
                <a:pathLst>
                  <a:path w="173" h="88">
                    <a:moveTo>
                      <a:pt x="158" y="26"/>
                    </a:moveTo>
                    <a:cubicBezTo>
                      <a:pt x="162" y="27"/>
                      <a:pt x="165" y="28"/>
                      <a:pt x="167" y="30"/>
                    </a:cubicBezTo>
                    <a:cubicBezTo>
                      <a:pt x="169" y="31"/>
                      <a:pt x="171" y="32"/>
                      <a:pt x="171" y="33"/>
                    </a:cubicBezTo>
                    <a:cubicBezTo>
                      <a:pt x="172" y="34"/>
                      <a:pt x="172" y="35"/>
                      <a:pt x="173" y="37"/>
                    </a:cubicBezTo>
                    <a:cubicBezTo>
                      <a:pt x="173" y="38"/>
                      <a:pt x="173" y="40"/>
                      <a:pt x="173" y="43"/>
                    </a:cubicBezTo>
                    <a:cubicBezTo>
                      <a:pt x="173" y="45"/>
                      <a:pt x="173" y="47"/>
                      <a:pt x="172" y="50"/>
                    </a:cubicBezTo>
                    <a:cubicBezTo>
                      <a:pt x="172" y="52"/>
                      <a:pt x="171" y="55"/>
                      <a:pt x="171" y="57"/>
                    </a:cubicBezTo>
                    <a:cubicBezTo>
                      <a:pt x="169" y="64"/>
                      <a:pt x="167" y="69"/>
                      <a:pt x="164" y="74"/>
                    </a:cubicBezTo>
                    <a:cubicBezTo>
                      <a:pt x="161" y="78"/>
                      <a:pt x="157" y="82"/>
                      <a:pt x="153" y="84"/>
                    </a:cubicBezTo>
                    <a:cubicBezTo>
                      <a:pt x="149" y="86"/>
                      <a:pt x="144" y="88"/>
                      <a:pt x="138" y="88"/>
                    </a:cubicBezTo>
                    <a:cubicBezTo>
                      <a:pt x="132" y="88"/>
                      <a:pt x="126" y="87"/>
                      <a:pt x="118" y="85"/>
                    </a:cubicBezTo>
                    <a:lnTo>
                      <a:pt x="57" y="70"/>
                    </a:lnTo>
                    <a:lnTo>
                      <a:pt x="54" y="84"/>
                    </a:lnTo>
                    <a:cubicBezTo>
                      <a:pt x="53" y="86"/>
                      <a:pt x="52" y="87"/>
                      <a:pt x="50" y="87"/>
                    </a:cubicBezTo>
                    <a:cubicBezTo>
                      <a:pt x="47" y="88"/>
                      <a:pt x="44" y="87"/>
                      <a:pt x="39" y="86"/>
                    </a:cubicBezTo>
                    <a:cubicBezTo>
                      <a:pt x="36" y="85"/>
                      <a:pt x="34" y="85"/>
                      <a:pt x="32" y="84"/>
                    </a:cubicBezTo>
                    <a:cubicBezTo>
                      <a:pt x="31" y="83"/>
                      <a:pt x="29" y="83"/>
                      <a:pt x="28" y="82"/>
                    </a:cubicBezTo>
                    <a:cubicBezTo>
                      <a:pt x="27" y="81"/>
                      <a:pt x="27" y="80"/>
                      <a:pt x="27" y="80"/>
                    </a:cubicBezTo>
                    <a:cubicBezTo>
                      <a:pt x="26" y="79"/>
                      <a:pt x="26" y="78"/>
                      <a:pt x="27" y="77"/>
                    </a:cubicBezTo>
                    <a:lnTo>
                      <a:pt x="30" y="63"/>
                    </a:lnTo>
                    <a:lnTo>
                      <a:pt x="4" y="56"/>
                    </a:lnTo>
                    <a:cubicBezTo>
                      <a:pt x="3" y="56"/>
                      <a:pt x="2" y="56"/>
                      <a:pt x="1" y="55"/>
                    </a:cubicBezTo>
                    <a:cubicBezTo>
                      <a:pt x="1" y="54"/>
                      <a:pt x="0" y="53"/>
                      <a:pt x="0" y="52"/>
                    </a:cubicBezTo>
                    <a:cubicBezTo>
                      <a:pt x="0" y="50"/>
                      <a:pt x="0" y="48"/>
                      <a:pt x="0" y="46"/>
                    </a:cubicBezTo>
                    <a:cubicBezTo>
                      <a:pt x="1" y="44"/>
                      <a:pt x="1" y="41"/>
                      <a:pt x="2" y="38"/>
                    </a:cubicBezTo>
                    <a:cubicBezTo>
                      <a:pt x="3" y="35"/>
                      <a:pt x="4" y="32"/>
                      <a:pt x="5" y="30"/>
                    </a:cubicBezTo>
                    <a:cubicBezTo>
                      <a:pt x="5" y="28"/>
                      <a:pt x="6" y="26"/>
                      <a:pt x="7" y="25"/>
                    </a:cubicBezTo>
                    <a:cubicBezTo>
                      <a:pt x="8" y="24"/>
                      <a:pt x="9" y="23"/>
                      <a:pt x="9" y="23"/>
                    </a:cubicBezTo>
                    <a:cubicBezTo>
                      <a:pt x="10" y="22"/>
                      <a:pt x="11" y="22"/>
                      <a:pt x="12" y="23"/>
                    </a:cubicBezTo>
                    <a:lnTo>
                      <a:pt x="39" y="29"/>
                    </a:lnTo>
                    <a:lnTo>
                      <a:pt x="45" y="3"/>
                    </a:lnTo>
                    <a:cubicBezTo>
                      <a:pt x="45" y="3"/>
                      <a:pt x="46" y="2"/>
                      <a:pt x="46" y="1"/>
                    </a:cubicBezTo>
                    <a:cubicBezTo>
                      <a:pt x="47" y="1"/>
                      <a:pt x="48" y="0"/>
                      <a:pt x="49" y="0"/>
                    </a:cubicBezTo>
                    <a:cubicBezTo>
                      <a:pt x="50" y="0"/>
                      <a:pt x="52" y="0"/>
                      <a:pt x="53" y="0"/>
                    </a:cubicBezTo>
                    <a:cubicBezTo>
                      <a:pt x="55" y="0"/>
                      <a:pt x="58" y="1"/>
                      <a:pt x="60" y="2"/>
                    </a:cubicBezTo>
                    <a:cubicBezTo>
                      <a:pt x="65" y="3"/>
                      <a:pt x="68" y="4"/>
                      <a:pt x="70" y="6"/>
                    </a:cubicBezTo>
                    <a:cubicBezTo>
                      <a:pt x="72" y="7"/>
                      <a:pt x="73" y="9"/>
                      <a:pt x="72" y="10"/>
                    </a:cubicBezTo>
                    <a:lnTo>
                      <a:pt x="66" y="36"/>
                    </a:lnTo>
                    <a:lnTo>
                      <a:pt x="122" y="50"/>
                    </a:lnTo>
                    <a:cubicBezTo>
                      <a:pt x="128" y="52"/>
                      <a:pt x="133" y="52"/>
                      <a:pt x="137" y="51"/>
                    </a:cubicBezTo>
                    <a:cubicBezTo>
                      <a:pt x="141" y="50"/>
                      <a:pt x="144" y="47"/>
                      <a:pt x="145" y="41"/>
                    </a:cubicBezTo>
                    <a:cubicBezTo>
                      <a:pt x="145" y="40"/>
                      <a:pt x="146" y="38"/>
                      <a:pt x="146" y="36"/>
                    </a:cubicBezTo>
                    <a:cubicBezTo>
                      <a:pt x="146" y="35"/>
                      <a:pt x="146" y="34"/>
                      <a:pt x="146" y="32"/>
                    </a:cubicBezTo>
                    <a:cubicBezTo>
                      <a:pt x="145" y="31"/>
                      <a:pt x="145" y="30"/>
                      <a:pt x="145" y="29"/>
                    </a:cubicBezTo>
                    <a:cubicBezTo>
                      <a:pt x="145" y="28"/>
                      <a:pt x="145" y="28"/>
                      <a:pt x="145" y="27"/>
                    </a:cubicBezTo>
                    <a:cubicBezTo>
                      <a:pt x="145" y="27"/>
                      <a:pt x="146" y="26"/>
                      <a:pt x="146" y="26"/>
                    </a:cubicBezTo>
                    <a:cubicBezTo>
                      <a:pt x="146" y="25"/>
                      <a:pt x="147" y="25"/>
                      <a:pt x="148" y="25"/>
                    </a:cubicBezTo>
                    <a:cubicBezTo>
                      <a:pt x="149" y="25"/>
                      <a:pt x="151" y="25"/>
                      <a:pt x="152" y="25"/>
                    </a:cubicBezTo>
                    <a:cubicBezTo>
                      <a:pt x="154" y="25"/>
                      <a:pt x="156" y="26"/>
                      <a:pt x="158" y="26"/>
                    </a:cubicBezTo>
                    <a:lnTo>
                      <a:pt x="15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2" name="Freeform 424"/>
              <p:cNvSpPr>
                <a:spLocks/>
              </p:cNvSpPr>
              <p:nvPr/>
            </p:nvSpPr>
            <p:spPr bwMode="auto">
              <a:xfrm rot="20864417">
                <a:off x="8059502" y="3501242"/>
                <a:ext cx="172602" cy="119351"/>
              </a:xfrm>
              <a:custGeom>
                <a:avLst/>
                <a:gdLst/>
                <a:ahLst/>
                <a:cxnLst>
                  <a:cxn ang="0">
                    <a:pos x="148" y="72"/>
                  </a:cxn>
                  <a:cxn ang="0">
                    <a:pos x="187" y="97"/>
                  </a:cxn>
                  <a:cxn ang="0">
                    <a:pos x="190" y="105"/>
                  </a:cxn>
                  <a:cxn ang="0">
                    <a:pos x="188" y="121"/>
                  </a:cxn>
                  <a:cxn ang="0">
                    <a:pos x="185" y="129"/>
                  </a:cxn>
                  <a:cxn ang="0">
                    <a:pos x="182" y="134"/>
                  </a:cxn>
                  <a:cxn ang="0">
                    <a:pos x="179" y="135"/>
                  </a:cxn>
                  <a:cxn ang="0">
                    <a:pos x="176" y="133"/>
                  </a:cxn>
                  <a:cxn ang="0">
                    <a:pos x="140" y="107"/>
                  </a:cxn>
                  <a:cxn ang="0">
                    <a:pos x="136" y="109"/>
                  </a:cxn>
                  <a:cxn ang="0">
                    <a:pos x="132" y="111"/>
                  </a:cxn>
                  <a:cxn ang="0">
                    <a:pos x="12" y="124"/>
                  </a:cxn>
                  <a:cxn ang="0">
                    <a:pos x="5" y="124"/>
                  </a:cxn>
                  <a:cxn ang="0">
                    <a:pos x="1" y="121"/>
                  </a:cxn>
                  <a:cxn ang="0">
                    <a:pos x="1" y="115"/>
                  </a:cxn>
                  <a:cxn ang="0">
                    <a:pos x="3" y="105"/>
                  </a:cxn>
                  <a:cxn ang="0">
                    <a:pos x="5" y="96"/>
                  </a:cxn>
                  <a:cxn ang="0">
                    <a:pos x="8" y="91"/>
                  </a:cxn>
                  <a:cxn ang="0">
                    <a:pos x="11" y="89"/>
                  </a:cxn>
                  <a:cxn ang="0">
                    <a:pos x="16" y="88"/>
                  </a:cxn>
                  <a:cxn ang="0">
                    <a:pos x="103" y="80"/>
                  </a:cxn>
                  <a:cxn ang="0">
                    <a:pos x="103" y="80"/>
                  </a:cxn>
                  <a:cxn ang="0">
                    <a:pos x="28" y="34"/>
                  </a:cxn>
                  <a:cxn ang="0">
                    <a:pos x="24" y="31"/>
                  </a:cxn>
                  <a:cxn ang="0">
                    <a:pos x="23" y="26"/>
                  </a:cxn>
                  <a:cxn ang="0">
                    <a:pos x="25" y="16"/>
                  </a:cxn>
                  <a:cxn ang="0">
                    <a:pos x="28" y="6"/>
                  </a:cxn>
                  <a:cxn ang="0">
                    <a:pos x="32" y="1"/>
                  </a:cxn>
                  <a:cxn ang="0">
                    <a:pos x="36" y="0"/>
                  </a:cxn>
                  <a:cxn ang="0">
                    <a:pos x="42" y="3"/>
                  </a:cxn>
                  <a:cxn ang="0">
                    <a:pos x="148" y="72"/>
                  </a:cxn>
                </a:cxnLst>
                <a:rect l="0" t="0" r="r" b="b"/>
                <a:pathLst>
                  <a:path w="190" h="135">
                    <a:moveTo>
                      <a:pt x="148" y="72"/>
                    </a:moveTo>
                    <a:lnTo>
                      <a:pt x="187" y="97"/>
                    </a:lnTo>
                    <a:cubicBezTo>
                      <a:pt x="189" y="98"/>
                      <a:pt x="190" y="101"/>
                      <a:pt x="190" y="105"/>
                    </a:cubicBezTo>
                    <a:cubicBezTo>
                      <a:pt x="190" y="109"/>
                      <a:pt x="189" y="114"/>
                      <a:pt x="188" y="121"/>
                    </a:cubicBezTo>
                    <a:cubicBezTo>
                      <a:pt x="187" y="124"/>
                      <a:pt x="186" y="127"/>
                      <a:pt x="185" y="129"/>
                    </a:cubicBezTo>
                    <a:cubicBezTo>
                      <a:pt x="184" y="131"/>
                      <a:pt x="183" y="133"/>
                      <a:pt x="182" y="134"/>
                    </a:cubicBezTo>
                    <a:cubicBezTo>
                      <a:pt x="181" y="135"/>
                      <a:pt x="180" y="135"/>
                      <a:pt x="179" y="135"/>
                    </a:cubicBezTo>
                    <a:cubicBezTo>
                      <a:pt x="178" y="135"/>
                      <a:pt x="177" y="134"/>
                      <a:pt x="176" y="133"/>
                    </a:cubicBezTo>
                    <a:lnTo>
                      <a:pt x="140" y="107"/>
                    </a:lnTo>
                    <a:cubicBezTo>
                      <a:pt x="139" y="108"/>
                      <a:pt x="138" y="109"/>
                      <a:pt x="136" y="109"/>
                    </a:cubicBezTo>
                    <a:cubicBezTo>
                      <a:pt x="135" y="110"/>
                      <a:pt x="134" y="111"/>
                      <a:pt x="132" y="111"/>
                    </a:cubicBezTo>
                    <a:lnTo>
                      <a:pt x="12" y="124"/>
                    </a:lnTo>
                    <a:cubicBezTo>
                      <a:pt x="9" y="124"/>
                      <a:pt x="6" y="124"/>
                      <a:pt x="5" y="124"/>
                    </a:cubicBezTo>
                    <a:cubicBezTo>
                      <a:pt x="3" y="123"/>
                      <a:pt x="2" y="123"/>
                      <a:pt x="1" y="121"/>
                    </a:cubicBezTo>
                    <a:cubicBezTo>
                      <a:pt x="1" y="120"/>
                      <a:pt x="0" y="118"/>
                      <a:pt x="1" y="115"/>
                    </a:cubicBezTo>
                    <a:cubicBezTo>
                      <a:pt x="1" y="113"/>
                      <a:pt x="2" y="109"/>
                      <a:pt x="3" y="105"/>
                    </a:cubicBezTo>
                    <a:cubicBezTo>
                      <a:pt x="4" y="101"/>
                      <a:pt x="5" y="98"/>
                      <a:pt x="5" y="96"/>
                    </a:cubicBezTo>
                    <a:cubicBezTo>
                      <a:pt x="6" y="94"/>
                      <a:pt x="7" y="92"/>
                      <a:pt x="8" y="91"/>
                    </a:cubicBezTo>
                    <a:cubicBezTo>
                      <a:pt x="8" y="90"/>
                      <a:pt x="9" y="89"/>
                      <a:pt x="11" y="89"/>
                    </a:cubicBezTo>
                    <a:cubicBezTo>
                      <a:pt x="12" y="89"/>
                      <a:pt x="14" y="88"/>
                      <a:pt x="16" y="88"/>
                    </a:cubicBezTo>
                    <a:lnTo>
                      <a:pt x="103" y="80"/>
                    </a:lnTo>
                    <a:lnTo>
                      <a:pt x="103" y="80"/>
                    </a:lnTo>
                    <a:lnTo>
                      <a:pt x="28" y="34"/>
                    </a:lnTo>
                    <a:cubicBezTo>
                      <a:pt x="26" y="33"/>
                      <a:pt x="25" y="32"/>
                      <a:pt x="24" y="31"/>
                    </a:cubicBezTo>
                    <a:cubicBezTo>
                      <a:pt x="23" y="30"/>
                      <a:pt x="23" y="28"/>
                      <a:pt x="23" y="26"/>
                    </a:cubicBezTo>
                    <a:cubicBezTo>
                      <a:pt x="24" y="24"/>
                      <a:pt x="24" y="20"/>
                      <a:pt x="25" y="16"/>
                    </a:cubicBezTo>
                    <a:cubicBezTo>
                      <a:pt x="26" y="12"/>
                      <a:pt x="27" y="9"/>
                      <a:pt x="28" y="6"/>
                    </a:cubicBezTo>
                    <a:cubicBezTo>
                      <a:pt x="29" y="4"/>
                      <a:pt x="31" y="2"/>
                      <a:pt x="32" y="1"/>
                    </a:cubicBezTo>
                    <a:cubicBezTo>
                      <a:pt x="33" y="0"/>
                      <a:pt x="35" y="0"/>
                      <a:pt x="36" y="0"/>
                    </a:cubicBezTo>
                    <a:cubicBezTo>
                      <a:pt x="38" y="1"/>
                      <a:pt x="40" y="1"/>
                      <a:pt x="42" y="3"/>
                    </a:cubicBezTo>
                    <a:lnTo>
                      <a:pt x="14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0" name="Title 1"/>
          <p:cNvSpPr txBox="1">
            <a:spLocks/>
          </p:cNvSpPr>
          <p:nvPr/>
        </p:nvSpPr>
        <p:spPr>
          <a:xfrm>
            <a:off x="285707" y="3984296"/>
            <a:ext cx="5086298" cy="15514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spcBef>
                <a:spcPct val="0"/>
              </a:spcBef>
              <a:buNone/>
              <a:defRPr sz="3600" b="1" cap="none" spc="50" baseline="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Separation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535" name="TextBox 534"/>
          <p:cNvSpPr txBox="1"/>
          <p:nvPr/>
        </p:nvSpPr>
        <p:spPr>
          <a:xfrm>
            <a:off x="391154" y="412085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Problem Domain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344382" y="3663629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Solution Domain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50182" name="Picture 6" descr="C:\Users\Gael.SHARPCRAFTERS\Desktop\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7280">
            <a:off x="4875831" y="-31493"/>
            <a:ext cx="2628741" cy="2529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>
          <a:xfrm>
            <a:off x="5126195" y="3212976"/>
            <a:ext cx="2070987" cy="115546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3294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3847"/>
    </mc:Choice>
    <mc:Fallback>
      <p:transition advTm="123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AOP?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extension of (not an alternative to) OOP that addresses the issue of cross-cutting concerns by providing a mean to:</a:t>
            </a:r>
          </a:p>
          <a:p>
            <a:pPr lvl="1"/>
            <a:r>
              <a:rPr lang="en-US" sz="3200" b="1" dirty="0" smtClean="0"/>
              <a:t>Encapsulate</a:t>
            </a:r>
            <a:r>
              <a:rPr lang="en-US" dirty="0" smtClean="0"/>
              <a:t> cross-cutting concerns </a:t>
            </a:r>
            <a:br>
              <a:rPr lang="en-US" dirty="0" smtClean="0"/>
            </a:br>
            <a:r>
              <a:rPr lang="en-US" dirty="0" smtClean="0"/>
              <a:t>into </a:t>
            </a:r>
            <a:r>
              <a:rPr lang="en-US" sz="3200" b="1" dirty="0" smtClean="0"/>
              <a:t>Aspects</a:t>
            </a:r>
            <a:r>
              <a:rPr lang="en-US" dirty="0" smtClean="0"/>
              <a:t> = collection of transformations of code</a:t>
            </a:r>
          </a:p>
          <a:p>
            <a:pPr lvl="1"/>
            <a:r>
              <a:rPr lang="en-US" sz="3200" b="1" dirty="0" smtClean="0"/>
              <a:t>Apply</a:t>
            </a:r>
            <a:r>
              <a:rPr lang="en-US" sz="3200" dirty="0" smtClean="0"/>
              <a:t> </a:t>
            </a:r>
            <a:r>
              <a:rPr lang="en-US" dirty="0" smtClean="0"/>
              <a:t>aspects to elements of code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2486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58120"/>
    </mc:Choice>
    <mc:Fallback>
      <p:transition advTm="5812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Years of AOP History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601626338"/>
              </p:ext>
            </p:extLst>
          </p:nvPr>
        </p:nvGraphicFramePr>
        <p:xfrm>
          <a:off x="0" y="1844824"/>
          <a:ext cx="9133993" cy="440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Brace 5"/>
          <p:cNvSpPr/>
          <p:nvPr/>
        </p:nvSpPr>
        <p:spPr>
          <a:xfrm rot="16200000">
            <a:off x="1475656" y="997954"/>
            <a:ext cx="504056" cy="3240360"/>
          </a:xfrm>
          <a:prstGeom prst="rightBrace">
            <a:avLst>
              <a:gd name="adj1" fmla="val 21291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0802" y="1996774"/>
            <a:ext cx="157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Years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16200000">
            <a:off x="4215097" y="1577156"/>
            <a:ext cx="504056" cy="2081957"/>
          </a:xfrm>
          <a:prstGeom prst="rightBrace">
            <a:avLst>
              <a:gd name="adj1" fmla="val 21291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1670" y="1957177"/>
            <a:ext cx="121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 Years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16200000">
            <a:off x="6912261" y="1105968"/>
            <a:ext cx="504056" cy="3024334"/>
          </a:xfrm>
          <a:prstGeom prst="rightBrace">
            <a:avLst>
              <a:gd name="adj1" fmla="val 21291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46306" y="1974260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Productivity Years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7787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81110"/>
    </mc:Choice>
    <mc:Fallback>
      <p:transition advTm="8111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Problem with Conventional Programming</a:t>
            </a:r>
          </a:p>
          <a:p>
            <a:r>
              <a:rPr lang="en-US" dirty="0" smtClean="0"/>
              <a:t>Show Case 1 – A Simple Aspect</a:t>
            </a:r>
          </a:p>
          <a:p>
            <a:r>
              <a:rPr lang="en-US" dirty="0" smtClean="0"/>
              <a:t>What is AOP?</a:t>
            </a:r>
          </a:p>
          <a:p>
            <a:r>
              <a:rPr lang="en-US" dirty="0" smtClean="0"/>
              <a:t>The Value of AOP</a:t>
            </a:r>
          </a:p>
          <a:p>
            <a:r>
              <a:rPr lang="en-US" dirty="0" smtClean="0"/>
              <a:t>Comparing AOP Frameworks</a:t>
            </a:r>
          </a:p>
          <a:p>
            <a:r>
              <a:rPr lang="en-US" dirty="0" smtClean="0"/>
              <a:t>Show Case 2 – An Advanced Aspect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58838"/>
    </mc:Choice>
    <mc:Fallback>
      <p:transition advTm="5883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Should Care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benefits of </a:t>
            </a:r>
            <a:br>
              <a:rPr lang="en-US" dirty="0" smtClean="0"/>
            </a:br>
            <a:r>
              <a:rPr lang="en-US" dirty="0" smtClean="0"/>
              <a:t>aspect-oriented programming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7073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1828800"/>
          </a:xfrm>
        </p:spPr>
        <p:txBody>
          <a:bodyPr/>
          <a:lstStyle/>
          <a:p>
            <a:r>
              <a:rPr lang="en-US" dirty="0" smtClean="0"/>
              <a:t>Less code to write = </a:t>
            </a:r>
            <a:br>
              <a:rPr lang="en-US" dirty="0" smtClean="0"/>
            </a:br>
            <a:r>
              <a:rPr lang="en-US" dirty="0" smtClean="0"/>
              <a:t>fewer defects</a:t>
            </a:r>
          </a:p>
          <a:p>
            <a:r>
              <a:rPr lang="en-US" dirty="0" smtClean="0"/>
              <a:t>Less code to read = easier maintenance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the number of LOC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 smtClean="0"/>
              <a:t>The benefits of aspect-oriented programming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77327"/>
            <a:ext cx="396949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7380312" y="2996952"/>
            <a:ext cx="648072" cy="432048"/>
          </a:xfrm>
          <a:prstGeom prst="wedgeRoundRectCallout">
            <a:avLst>
              <a:gd name="adj1" fmla="val -18268"/>
              <a:gd name="adj2" fmla="val -79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AOP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5877272"/>
            <a:ext cx="3575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On the Impact of Aspectual Decompositions on</a:t>
            </a:r>
          </a:p>
          <a:p>
            <a:r>
              <a:rPr lang="en-US" sz="900" b="1" dirty="0"/>
              <a:t>Design Stability: An Empirical </a:t>
            </a:r>
            <a:r>
              <a:rPr lang="en-US" sz="900" b="1" dirty="0" smtClean="0"/>
              <a:t>Study</a:t>
            </a:r>
          </a:p>
          <a:p>
            <a:r>
              <a:rPr lang="pt-BR" sz="900" dirty="0"/>
              <a:t>Phil </a:t>
            </a:r>
            <a:r>
              <a:rPr lang="pt-BR" sz="900" dirty="0" smtClean="0"/>
              <a:t>Greenwood, </a:t>
            </a:r>
            <a:r>
              <a:rPr lang="pt-BR" sz="900" dirty="0"/>
              <a:t>Thiago </a:t>
            </a:r>
            <a:r>
              <a:rPr lang="pt-BR" sz="900" dirty="0" smtClean="0"/>
              <a:t>Bartolomei, </a:t>
            </a:r>
            <a:r>
              <a:rPr lang="pt-BR" sz="900" dirty="0"/>
              <a:t>Eduardo </a:t>
            </a:r>
            <a:r>
              <a:rPr lang="pt-BR" sz="900" dirty="0" smtClean="0"/>
              <a:t>Figueiredo, </a:t>
            </a:r>
            <a:r>
              <a:rPr lang="pt-BR" sz="900" dirty="0"/>
              <a:t>Marcos </a:t>
            </a:r>
            <a:r>
              <a:rPr lang="pt-BR" sz="900" dirty="0" smtClean="0"/>
              <a:t>Dosea,</a:t>
            </a:r>
            <a:endParaRPr lang="pt-BR" sz="900" dirty="0"/>
          </a:p>
          <a:p>
            <a:r>
              <a:rPr lang="en-US" sz="900" dirty="0"/>
              <a:t>Alessandro </a:t>
            </a:r>
            <a:r>
              <a:rPr lang="en-US" sz="900" dirty="0" smtClean="0"/>
              <a:t>Garcia, </a:t>
            </a:r>
            <a:r>
              <a:rPr lang="en-US" sz="900" dirty="0" err="1"/>
              <a:t>Nelio</a:t>
            </a:r>
            <a:r>
              <a:rPr lang="en-US" sz="900" dirty="0"/>
              <a:t> </a:t>
            </a:r>
            <a:r>
              <a:rPr lang="en-US" sz="900" dirty="0" err="1" smtClean="0"/>
              <a:t>Cacho</a:t>
            </a:r>
            <a:r>
              <a:rPr lang="en-US" sz="900" dirty="0" smtClean="0"/>
              <a:t>, </a:t>
            </a:r>
            <a:r>
              <a:rPr lang="en-US" sz="900" dirty="0" err="1"/>
              <a:t>Cláudio</a:t>
            </a:r>
            <a:r>
              <a:rPr lang="en-US" sz="900" dirty="0"/>
              <a:t> </a:t>
            </a:r>
            <a:r>
              <a:rPr lang="en-US" sz="900" dirty="0" err="1" smtClean="0"/>
              <a:t>Sant’Anna</a:t>
            </a:r>
            <a:r>
              <a:rPr lang="en-US" sz="900" dirty="0" smtClean="0"/>
              <a:t>, </a:t>
            </a:r>
            <a:r>
              <a:rPr lang="en-US" sz="900" dirty="0"/>
              <a:t>Sergio </a:t>
            </a:r>
            <a:r>
              <a:rPr lang="en-US" sz="900" dirty="0" err="1" smtClean="0"/>
              <a:t>Soares</a:t>
            </a:r>
            <a:r>
              <a:rPr lang="en-US" sz="900" dirty="0" smtClean="0"/>
              <a:t>,</a:t>
            </a:r>
            <a:endParaRPr lang="en-US" sz="900" dirty="0"/>
          </a:p>
          <a:p>
            <a:r>
              <a:rPr lang="en-US" sz="900" dirty="0"/>
              <a:t>Paulo </a:t>
            </a:r>
            <a:r>
              <a:rPr lang="en-US" sz="900" dirty="0" err="1" smtClean="0"/>
              <a:t>Borba</a:t>
            </a:r>
            <a:r>
              <a:rPr lang="en-US" sz="900" dirty="0" smtClean="0"/>
              <a:t>, </a:t>
            </a:r>
            <a:r>
              <a:rPr lang="en-US" sz="900" dirty="0" err="1"/>
              <a:t>Uirá</a:t>
            </a:r>
            <a:r>
              <a:rPr lang="en-US" sz="900" dirty="0"/>
              <a:t> </a:t>
            </a:r>
            <a:r>
              <a:rPr lang="en-US" sz="900" dirty="0" err="1" smtClean="0"/>
              <a:t>Kulesza</a:t>
            </a:r>
            <a:r>
              <a:rPr lang="en-US" sz="900" dirty="0" smtClean="0"/>
              <a:t>, </a:t>
            </a:r>
            <a:r>
              <a:rPr lang="en-US" sz="900" dirty="0"/>
              <a:t>and </a:t>
            </a:r>
            <a:r>
              <a:rPr lang="en-US" sz="900" dirty="0" err="1"/>
              <a:t>Awais</a:t>
            </a:r>
            <a:r>
              <a:rPr lang="en-US" sz="900" dirty="0"/>
              <a:t> </a:t>
            </a:r>
            <a:r>
              <a:rPr lang="en-US" sz="900" dirty="0" smtClean="0"/>
              <a:t>Rashid</a:t>
            </a:r>
          </a:p>
          <a:p>
            <a:r>
              <a:rPr lang="en-US" sz="900" dirty="0" smtClean="0"/>
              <a:t>ECOOP 2007 – OBJECT-ORIENTED PROGRAMMING (Springer)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3644111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cohesion &amp; stability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The benefits of aspect-oriented </a:t>
            </a:r>
            <a:r>
              <a:rPr lang="en-US" sz="2800" dirty="0" smtClean="0"/>
              <a:t>programming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31" y="1584578"/>
            <a:ext cx="4032164" cy="294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7464535" y="2842886"/>
            <a:ext cx="648072" cy="432048"/>
          </a:xfrm>
          <a:prstGeom prst="wedgeRoundRectCallout">
            <a:avLst>
              <a:gd name="adj1" fmla="val -11855"/>
              <a:gd name="adj2" fmla="val 798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Reduce code scattering</a:t>
            </a:r>
          </a:p>
          <a:p>
            <a:r>
              <a:rPr lang="en-US" dirty="0" smtClean="0"/>
              <a:t>Reduce code tangling</a:t>
            </a:r>
          </a:p>
          <a:p>
            <a:r>
              <a:rPr lang="en-US" dirty="0" smtClean="0"/>
              <a:t>Improve the </a:t>
            </a:r>
            <a:br>
              <a:rPr lang="en-US" dirty="0" smtClean="0"/>
            </a:br>
            <a:r>
              <a:rPr lang="en-US" dirty="0" smtClean="0"/>
              <a:t>open/closed principle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5877272"/>
            <a:ext cx="3575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On the Impact of Aspectual Decompositions on</a:t>
            </a:r>
          </a:p>
          <a:p>
            <a:r>
              <a:rPr lang="en-US" sz="900" b="1" dirty="0"/>
              <a:t>Design Stability: An Empirical </a:t>
            </a:r>
            <a:r>
              <a:rPr lang="en-US" sz="900" b="1" dirty="0" smtClean="0"/>
              <a:t>Study</a:t>
            </a:r>
          </a:p>
          <a:p>
            <a:r>
              <a:rPr lang="pt-BR" sz="900" dirty="0"/>
              <a:t>Phil </a:t>
            </a:r>
            <a:r>
              <a:rPr lang="pt-BR" sz="900" dirty="0" smtClean="0"/>
              <a:t>Greenwood, </a:t>
            </a:r>
            <a:r>
              <a:rPr lang="pt-BR" sz="900" dirty="0"/>
              <a:t>Thiago </a:t>
            </a:r>
            <a:r>
              <a:rPr lang="pt-BR" sz="900" dirty="0" smtClean="0"/>
              <a:t>Bartolomei, </a:t>
            </a:r>
            <a:r>
              <a:rPr lang="pt-BR" sz="900" dirty="0"/>
              <a:t>Eduardo </a:t>
            </a:r>
            <a:r>
              <a:rPr lang="pt-BR" sz="900" dirty="0" smtClean="0"/>
              <a:t>Figueiredo, </a:t>
            </a:r>
            <a:r>
              <a:rPr lang="pt-BR" sz="900" dirty="0"/>
              <a:t>Marcos </a:t>
            </a:r>
            <a:r>
              <a:rPr lang="pt-BR" sz="900" dirty="0" smtClean="0"/>
              <a:t>Dosea,</a:t>
            </a:r>
            <a:endParaRPr lang="pt-BR" sz="900" dirty="0"/>
          </a:p>
          <a:p>
            <a:r>
              <a:rPr lang="en-US" sz="900" dirty="0"/>
              <a:t>Alessandro </a:t>
            </a:r>
            <a:r>
              <a:rPr lang="en-US" sz="900" dirty="0" smtClean="0"/>
              <a:t>Garcia, </a:t>
            </a:r>
            <a:r>
              <a:rPr lang="en-US" sz="900" dirty="0" err="1"/>
              <a:t>Nelio</a:t>
            </a:r>
            <a:r>
              <a:rPr lang="en-US" sz="900" dirty="0"/>
              <a:t> </a:t>
            </a:r>
            <a:r>
              <a:rPr lang="en-US" sz="900" dirty="0" err="1" smtClean="0"/>
              <a:t>Cacho</a:t>
            </a:r>
            <a:r>
              <a:rPr lang="en-US" sz="900" dirty="0" smtClean="0"/>
              <a:t>, </a:t>
            </a:r>
            <a:r>
              <a:rPr lang="en-US" sz="900" dirty="0" err="1"/>
              <a:t>Cláudio</a:t>
            </a:r>
            <a:r>
              <a:rPr lang="en-US" sz="900" dirty="0"/>
              <a:t> </a:t>
            </a:r>
            <a:r>
              <a:rPr lang="en-US" sz="900" dirty="0" err="1" smtClean="0"/>
              <a:t>Sant’Anna</a:t>
            </a:r>
            <a:r>
              <a:rPr lang="en-US" sz="900" dirty="0" smtClean="0"/>
              <a:t>, </a:t>
            </a:r>
            <a:r>
              <a:rPr lang="en-US" sz="900" dirty="0"/>
              <a:t>Sergio </a:t>
            </a:r>
            <a:r>
              <a:rPr lang="en-US" sz="900" dirty="0" err="1" smtClean="0"/>
              <a:t>Soares</a:t>
            </a:r>
            <a:r>
              <a:rPr lang="en-US" sz="900" dirty="0" smtClean="0"/>
              <a:t>,</a:t>
            </a:r>
            <a:endParaRPr lang="en-US" sz="900" dirty="0"/>
          </a:p>
          <a:p>
            <a:r>
              <a:rPr lang="en-US" sz="900" dirty="0"/>
              <a:t>Paulo </a:t>
            </a:r>
            <a:r>
              <a:rPr lang="en-US" sz="900" dirty="0" err="1" smtClean="0"/>
              <a:t>Borba</a:t>
            </a:r>
            <a:r>
              <a:rPr lang="en-US" sz="900" dirty="0" smtClean="0"/>
              <a:t>, </a:t>
            </a:r>
            <a:r>
              <a:rPr lang="en-US" sz="900" dirty="0" err="1"/>
              <a:t>Uirá</a:t>
            </a:r>
            <a:r>
              <a:rPr lang="en-US" sz="900" dirty="0"/>
              <a:t> </a:t>
            </a:r>
            <a:r>
              <a:rPr lang="en-US" sz="900" dirty="0" err="1" smtClean="0"/>
              <a:t>Kulesza</a:t>
            </a:r>
            <a:r>
              <a:rPr lang="en-US" sz="900" dirty="0" smtClean="0"/>
              <a:t>, </a:t>
            </a:r>
            <a:r>
              <a:rPr lang="en-US" sz="900" dirty="0"/>
              <a:t>and </a:t>
            </a:r>
            <a:r>
              <a:rPr lang="en-US" sz="900" dirty="0" err="1"/>
              <a:t>Awais</a:t>
            </a:r>
            <a:r>
              <a:rPr lang="en-US" sz="900" dirty="0"/>
              <a:t> </a:t>
            </a:r>
            <a:r>
              <a:rPr lang="en-US" sz="900" dirty="0" smtClean="0"/>
              <a:t>Rashid</a:t>
            </a:r>
          </a:p>
          <a:p>
            <a:r>
              <a:rPr lang="en-US" sz="900" dirty="0" smtClean="0"/>
              <a:t>ECOOP 2007 – OBJECT-ORIENTED PROGRAMMING (Springer)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744417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32" y="2544384"/>
            <a:ext cx="3418584" cy="288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91" y="2544384"/>
            <a:ext cx="3696948" cy="288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 smtClean="0"/>
              <a:t>The benefits of aspect-oriented programming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the number of defects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31641" y="2695110"/>
            <a:ext cx="2736304" cy="22322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868144" y="2677028"/>
            <a:ext cx="2736304" cy="1105802"/>
          </a:xfrm>
          <a:prstGeom prst="ellipse">
            <a:avLst/>
          </a:prstGeom>
          <a:solidFill>
            <a:srgbClr val="4E67C8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43767" y="3934746"/>
            <a:ext cx="161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LOC in Concern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9875" y="5433852"/>
            <a:ext cx="289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defects in feature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797859" y="3782701"/>
            <a:ext cx="215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Scattering  of feature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97388" y="5435932"/>
            <a:ext cx="289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defects in feature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17095" y="3666051"/>
            <a:ext cx="157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of feature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68" y="6021288"/>
            <a:ext cx="42370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Do Crosscutting Concerns Cause Defects?</a:t>
            </a:r>
          </a:p>
          <a:p>
            <a:r>
              <a:rPr lang="en-US" sz="900" dirty="0"/>
              <a:t>Marc </a:t>
            </a:r>
            <a:r>
              <a:rPr lang="en-US" sz="900" dirty="0" err="1"/>
              <a:t>Eaddy</a:t>
            </a:r>
            <a:r>
              <a:rPr lang="en-US" sz="900" dirty="0"/>
              <a:t>, Student Member, IEEE, Thomas Zimmermann, Student Member, IEEE,</a:t>
            </a:r>
          </a:p>
          <a:p>
            <a:r>
              <a:rPr lang="en-US" sz="900" dirty="0"/>
              <a:t>Kaitlin D. Sherwood, </a:t>
            </a:r>
            <a:r>
              <a:rPr lang="en-US" sz="900" dirty="0" err="1"/>
              <a:t>Vibhav</a:t>
            </a:r>
            <a:r>
              <a:rPr lang="en-US" sz="900" dirty="0"/>
              <a:t> </a:t>
            </a:r>
            <a:r>
              <a:rPr lang="en-US" sz="900" dirty="0" err="1"/>
              <a:t>Garg</a:t>
            </a:r>
            <a:r>
              <a:rPr lang="en-US" sz="900" dirty="0"/>
              <a:t>, Gail C. Murphy, Member, IEEE Computer Society,</a:t>
            </a:r>
          </a:p>
          <a:p>
            <a:r>
              <a:rPr lang="en-US" sz="900" dirty="0" err="1"/>
              <a:t>Nachiappan</a:t>
            </a:r>
            <a:r>
              <a:rPr lang="en-US" sz="900" dirty="0"/>
              <a:t> </a:t>
            </a:r>
            <a:r>
              <a:rPr lang="en-US" sz="900" dirty="0" err="1"/>
              <a:t>Nagappan</a:t>
            </a:r>
            <a:r>
              <a:rPr lang="en-US" sz="900" dirty="0"/>
              <a:t>, Member, IEEE, and Alfred V. </a:t>
            </a:r>
            <a:r>
              <a:rPr lang="en-US" sz="900" dirty="0" err="1"/>
              <a:t>Aho</a:t>
            </a:r>
            <a:r>
              <a:rPr lang="en-US" sz="900" dirty="0"/>
              <a:t>, Fellow, </a:t>
            </a:r>
            <a:r>
              <a:rPr lang="en-US" sz="900" dirty="0" smtClean="0"/>
              <a:t>IEEE</a:t>
            </a:r>
          </a:p>
          <a:p>
            <a:r>
              <a:rPr lang="en-US" sz="900" i="1" dirty="0" smtClean="0"/>
              <a:t>IEEE </a:t>
            </a:r>
            <a:r>
              <a:rPr lang="en-US" sz="900" i="1" dirty="0"/>
              <a:t>TRANSACTIONS ON SOFTWARE ENGINEERING, VOL. 34, NO. 4, JULY/AUGUST 2008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4270" y="1715918"/>
            <a:ext cx="2883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Less code = Fewer defects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389820" y="1731028"/>
            <a:ext cx="3407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Less scattering = Fewer defects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80439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smtClean="0"/>
              <a:t>The benefits of aspect-oriented programming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teamwork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230504061"/>
              </p:ext>
            </p:extLst>
          </p:nvPr>
        </p:nvGraphicFramePr>
        <p:xfrm>
          <a:off x="2627784" y="836712"/>
          <a:ext cx="7632848" cy="497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loud Callout 8"/>
          <p:cNvSpPr/>
          <p:nvPr/>
        </p:nvSpPr>
        <p:spPr>
          <a:xfrm>
            <a:off x="251520" y="4941168"/>
            <a:ext cx="2085044" cy="976395"/>
          </a:xfrm>
          <a:prstGeom prst="cloudCallout">
            <a:avLst>
              <a:gd name="adj1" fmla="val 54703"/>
              <a:gd name="adj2" fmla="val -57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 master multithreading better than anyone on earth</a:t>
            </a:r>
            <a:endParaRPr lang="en-US" sz="1200" dirty="0"/>
          </a:p>
        </p:txBody>
      </p:sp>
      <p:sp>
        <p:nvSpPr>
          <p:cNvPr id="10" name="Cloud Callout 9"/>
          <p:cNvSpPr/>
          <p:nvPr/>
        </p:nvSpPr>
        <p:spPr>
          <a:xfrm>
            <a:off x="683568" y="2060848"/>
            <a:ext cx="2517092" cy="976395"/>
          </a:xfrm>
          <a:prstGeom prst="cloudCallout">
            <a:avLst>
              <a:gd name="adj1" fmla="val 72800"/>
              <a:gd name="adj2" fmla="val 50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 understand provisioning processes better than anyone in this company,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6461463"/>
            <a:ext cx="2836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Picture © Darren Rogers and </a:t>
            </a:r>
            <a:r>
              <a:rPr lang="en-US" sz="1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chatwoodsfp</a:t>
            </a:r>
            <a:r>
              <a:rPr lang="en-US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(Flicker)</a:t>
            </a:r>
            <a:endParaRPr lang="en-US" sz="1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82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Development Cost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The benefits of aspect-oriented </a:t>
            </a:r>
            <a:r>
              <a:rPr lang="en-US" sz="2800" dirty="0" smtClean="0"/>
              <a:t>programming</a:t>
            </a: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-108520" y="3100540"/>
                <a:ext cx="7920880" cy="1604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latin typeface="Cambria Math"/>
                        </a:rPr>
                        <m:t>Effort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𝐴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600">
                                  <a:latin typeface="Cambria Math"/>
                                  <a:ea typeface="Cambria Math"/>
                                </a:rPr>
                                <m:t>Size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p>
                      </m:sSup>
                      <m:r>
                        <a:rPr lang="en-US" sz="3600" i="1">
                          <a:latin typeface="Cambria Math"/>
                          <a:ea typeface="Cambria Math"/>
                        </a:rPr>
                        <m:t>×</m:t>
                      </m:r>
                      <m:nary>
                        <m:naryPr>
                          <m:chr m:val="∏"/>
                          <m:ctrlPr>
                            <a:rPr lang="en-US" sz="3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i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100540"/>
                <a:ext cx="7920880" cy="1604606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0"/>
          <p:cNvSpPr/>
          <p:nvPr/>
        </p:nvSpPr>
        <p:spPr>
          <a:xfrm>
            <a:off x="2987824" y="4664718"/>
            <a:ext cx="1548172" cy="648072"/>
          </a:xfrm>
          <a:prstGeom prst="wedgeRoundRectCallout">
            <a:avLst>
              <a:gd name="adj1" fmla="val 23112"/>
              <a:gd name="adj2" fmla="val -8372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Fewer Lines of Code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851920" y="1948412"/>
            <a:ext cx="1656184" cy="977173"/>
          </a:xfrm>
          <a:prstGeom prst="wedgeRoundRectCallout">
            <a:avLst>
              <a:gd name="adj1" fmla="val 716"/>
              <a:gd name="adj2" fmla="val 10200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economies of scale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084168" y="1967456"/>
            <a:ext cx="1800200" cy="977173"/>
          </a:xfrm>
          <a:prstGeom prst="wedgeRoundRectCallout">
            <a:avLst>
              <a:gd name="adj1" fmla="val -33455"/>
              <a:gd name="adj2" fmla="val 11051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Improved team capability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364088" y="4797152"/>
            <a:ext cx="3528392" cy="1244134"/>
          </a:xfrm>
          <a:prstGeom prst="wedgeRoundRectCallout">
            <a:avLst>
              <a:gd name="adj1" fmla="val -19868"/>
              <a:gd name="adj2" fmla="val -9219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Short-term disadvantages:</a:t>
            </a:r>
          </a:p>
          <a:p>
            <a:pPr algn="ctr"/>
            <a:r>
              <a:rPr lang="en-US" dirty="0" smtClean="0"/>
              <a:t>Higher technology risk</a:t>
            </a:r>
          </a:p>
          <a:p>
            <a:pPr algn="ctr"/>
            <a:r>
              <a:rPr lang="en-US" dirty="0" smtClean="0"/>
              <a:t>Lower technology experience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6193783"/>
            <a:ext cx="333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COSYSMO: A Systems Engineering Cost Model</a:t>
            </a:r>
          </a:p>
          <a:p>
            <a:r>
              <a:rPr lang="en-US" sz="900" dirty="0"/>
              <a:t>Barry W. Boehm, Donald J. </a:t>
            </a:r>
            <a:r>
              <a:rPr lang="en-US" sz="900" dirty="0" err="1"/>
              <a:t>Reifer</a:t>
            </a:r>
            <a:r>
              <a:rPr lang="en-US" sz="900" dirty="0"/>
              <a:t>, Ricardo </a:t>
            </a:r>
            <a:r>
              <a:rPr lang="en-US" sz="900" dirty="0" err="1"/>
              <a:t>Valerdi</a:t>
            </a:r>
            <a:endParaRPr lang="en-US" sz="900" dirty="0"/>
          </a:p>
          <a:p>
            <a:r>
              <a:rPr lang="en-US" sz="900" dirty="0"/>
              <a:t>University of Southern California – Center for Software </a:t>
            </a:r>
            <a:r>
              <a:rPr lang="en-US" sz="900" dirty="0" smtClean="0"/>
              <a:t>Engineering</a:t>
            </a:r>
          </a:p>
          <a:p>
            <a:r>
              <a:rPr lang="en-US" sz="900" i="1" dirty="0"/>
              <a:t>Submitted for the 1</a:t>
            </a:r>
            <a:r>
              <a:rPr lang="en-US" sz="900" i="1" baseline="30000" dirty="0"/>
              <a:t>st</a:t>
            </a:r>
            <a:r>
              <a:rPr lang="en-US" sz="900" i="1" dirty="0"/>
              <a:t> Annual Conference on Systems Integration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885394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Aspect Frameworks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6378"/>
    </mc:Choice>
    <mc:Fallback>
      <p:transition advTm="1637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Comparing Aspect Frameworks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compare?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031233" y="3116833"/>
            <a:ext cx="1081533" cy="1081533"/>
          </a:xfrm>
          <a:custGeom>
            <a:avLst/>
            <a:gdLst>
              <a:gd name="connsiteX0" fmla="*/ 0 w 1081533"/>
              <a:gd name="connsiteY0" fmla="*/ 540767 h 1081533"/>
              <a:gd name="connsiteX1" fmla="*/ 540767 w 1081533"/>
              <a:gd name="connsiteY1" fmla="*/ 0 h 1081533"/>
              <a:gd name="connsiteX2" fmla="*/ 1081534 w 1081533"/>
              <a:gd name="connsiteY2" fmla="*/ 540767 h 1081533"/>
              <a:gd name="connsiteX3" fmla="*/ 540767 w 1081533"/>
              <a:gd name="connsiteY3" fmla="*/ 1081534 h 1081533"/>
              <a:gd name="connsiteX4" fmla="*/ 0 w 1081533"/>
              <a:gd name="connsiteY4" fmla="*/ 540767 h 108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33" h="1081533">
                <a:moveTo>
                  <a:pt x="0" y="540767"/>
                </a:moveTo>
                <a:cubicBezTo>
                  <a:pt x="0" y="242110"/>
                  <a:pt x="242110" y="0"/>
                  <a:pt x="540767" y="0"/>
                </a:cubicBezTo>
                <a:cubicBezTo>
                  <a:pt x="839424" y="0"/>
                  <a:pt x="1081534" y="242110"/>
                  <a:pt x="1081534" y="540767"/>
                </a:cubicBezTo>
                <a:cubicBezTo>
                  <a:pt x="1081534" y="839424"/>
                  <a:pt x="839424" y="1081534"/>
                  <a:pt x="540767" y="1081534"/>
                </a:cubicBezTo>
                <a:cubicBezTo>
                  <a:pt x="242110" y="1081534"/>
                  <a:pt x="0" y="839424"/>
                  <a:pt x="0" y="54076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627" tIns="173627" rIns="173627" bIns="17362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Framework</a:t>
            </a:r>
            <a:endParaRPr lang="en-US" sz="1200" kern="1200" dirty="0"/>
          </a:p>
        </p:txBody>
      </p:sp>
      <p:sp>
        <p:nvSpPr>
          <p:cNvPr id="7" name="Freeform 6"/>
          <p:cNvSpPr/>
          <p:nvPr/>
        </p:nvSpPr>
        <p:spPr>
          <a:xfrm rot="16200000">
            <a:off x="4457327" y="2723099"/>
            <a:ext cx="229345" cy="367721"/>
          </a:xfrm>
          <a:custGeom>
            <a:avLst/>
            <a:gdLst>
              <a:gd name="connsiteX0" fmla="*/ 0 w 229345"/>
              <a:gd name="connsiteY0" fmla="*/ 73544 h 367721"/>
              <a:gd name="connsiteX1" fmla="*/ 114673 w 229345"/>
              <a:gd name="connsiteY1" fmla="*/ 73544 h 367721"/>
              <a:gd name="connsiteX2" fmla="*/ 114673 w 229345"/>
              <a:gd name="connsiteY2" fmla="*/ 0 h 367721"/>
              <a:gd name="connsiteX3" fmla="*/ 229345 w 229345"/>
              <a:gd name="connsiteY3" fmla="*/ 183861 h 367721"/>
              <a:gd name="connsiteX4" fmla="*/ 114673 w 229345"/>
              <a:gd name="connsiteY4" fmla="*/ 367721 h 367721"/>
              <a:gd name="connsiteX5" fmla="*/ 114673 w 229345"/>
              <a:gd name="connsiteY5" fmla="*/ 294177 h 367721"/>
              <a:gd name="connsiteX6" fmla="*/ 0 w 229345"/>
              <a:gd name="connsiteY6" fmla="*/ 294177 h 367721"/>
              <a:gd name="connsiteX7" fmla="*/ 0 w 229345"/>
              <a:gd name="connsiteY7" fmla="*/ 73544 h 36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45" h="367721">
                <a:moveTo>
                  <a:pt x="0" y="73544"/>
                </a:moveTo>
                <a:lnTo>
                  <a:pt x="114673" y="73544"/>
                </a:lnTo>
                <a:lnTo>
                  <a:pt x="114673" y="0"/>
                </a:lnTo>
                <a:lnTo>
                  <a:pt x="229345" y="183861"/>
                </a:lnTo>
                <a:lnTo>
                  <a:pt x="114673" y="367721"/>
                </a:lnTo>
                <a:lnTo>
                  <a:pt x="114673" y="294177"/>
                </a:lnTo>
                <a:lnTo>
                  <a:pt x="0" y="294177"/>
                </a:lnTo>
                <a:lnTo>
                  <a:pt x="0" y="7354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73544" rIns="68804" bIns="73543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8" name="Freeform 7"/>
          <p:cNvSpPr/>
          <p:nvPr/>
        </p:nvSpPr>
        <p:spPr>
          <a:xfrm>
            <a:off x="4031233" y="1602572"/>
            <a:ext cx="1081533" cy="1081533"/>
          </a:xfrm>
          <a:custGeom>
            <a:avLst/>
            <a:gdLst>
              <a:gd name="connsiteX0" fmla="*/ 0 w 1081533"/>
              <a:gd name="connsiteY0" fmla="*/ 540767 h 1081533"/>
              <a:gd name="connsiteX1" fmla="*/ 540767 w 1081533"/>
              <a:gd name="connsiteY1" fmla="*/ 0 h 1081533"/>
              <a:gd name="connsiteX2" fmla="*/ 1081534 w 1081533"/>
              <a:gd name="connsiteY2" fmla="*/ 540767 h 1081533"/>
              <a:gd name="connsiteX3" fmla="*/ 540767 w 1081533"/>
              <a:gd name="connsiteY3" fmla="*/ 1081534 h 1081533"/>
              <a:gd name="connsiteX4" fmla="*/ 0 w 1081533"/>
              <a:gd name="connsiteY4" fmla="*/ 540767 h 108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33" h="1081533">
                <a:moveTo>
                  <a:pt x="0" y="540767"/>
                </a:moveTo>
                <a:cubicBezTo>
                  <a:pt x="0" y="242110"/>
                  <a:pt x="242110" y="0"/>
                  <a:pt x="540767" y="0"/>
                </a:cubicBezTo>
                <a:cubicBezTo>
                  <a:pt x="839424" y="0"/>
                  <a:pt x="1081534" y="242110"/>
                  <a:pt x="1081534" y="540767"/>
                </a:cubicBezTo>
                <a:cubicBezTo>
                  <a:pt x="1081534" y="839424"/>
                  <a:pt x="839424" y="1081534"/>
                  <a:pt x="540767" y="1081534"/>
                </a:cubicBezTo>
                <a:cubicBezTo>
                  <a:pt x="242110" y="1081534"/>
                  <a:pt x="0" y="839424"/>
                  <a:pt x="0" y="54076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627" tIns="173627" rIns="173627" bIns="17362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Expressive</a:t>
            </a:r>
            <a:endParaRPr lang="en-US" sz="1200" kern="1200" dirty="0"/>
          </a:p>
        </p:txBody>
      </p:sp>
      <p:sp>
        <p:nvSpPr>
          <p:cNvPr id="9" name="Freeform 8"/>
          <p:cNvSpPr/>
          <p:nvPr/>
        </p:nvSpPr>
        <p:spPr>
          <a:xfrm rot="19800000">
            <a:off x="5107400" y="3098419"/>
            <a:ext cx="229345" cy="367721"/>
          </a:xfrm>
          <a:custGeom>
            <a:avLst/>
            <a:gdLst>
              <a:gd name="connsiteX0" fmla="*/ 0 w 229345"/>
              <a:gd name="connsiteY0" fmla="*/ 73544 h 367721"/>
              <a:gd name="connsiteX1" fmla="*/ 114673 w 229345"/>
              <a:gd name="connsiteY1" fmla="*/ 73544 h 367721"/>
              <a:gd name="connsiteX2" fmla="*/ 114673 w 229345"/>
              <a:gd name="connsiteY2" fmla="*/ 0 h 367721"/>
              <a:gd name="connsiteX3" fmla="*/ 229345 w 229345"/>
              <a:gd name="connsiteY3" fmla="*/ 183861 h 367721"/>
              <a:gd name="connsiteX4" fmla="*/ 114673 w 229345"/>
              <a:gd name="connsiteY4" fmla="*/ 367721 h 367721"/>
              <a:gd name="connsiteX5" fmla="*/ 114673 w 229345"/>
              <a:gd name="connsiteY5" fmla="*/ 294177 h 367721"/>
              <a:gd name="connsiteX6" fmla="*/ 0 w 229345"/>
              <a:gd name="connsiteY6" fmla="*/ 294177 h 367721"/>
              <a:gd name="connsiteX7" fmla="*/ 0 w 229345"/>
              <a:gd name="connsiteY7" fmla="*/ 73544 h 36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45" h="367721">
                <a:moveTo>
                  <a:pt x="0" y="73544"/>
                </a:moveTo>
                <a:lnTo>
                  <a:pt x="114673" y="73544"/>
                </a:lnTo>
                <a:lnTo>
                  <a:pt x="114673" y="0"/>
                </a:lnTo>
                <a:lnTo>
                  <a:pt x="229345" y="183861"/>
                </a:lnTo>
                <a:lnTo>
                  <a:pt x="114673" y="367721"/>
                </a:lnTo>
                <a:lnTo>
                  <a:pt x="114673" y="294177"/>
                </a:lnTo>
                <a:lnTo>
                  <a:pt x="0" y="294177"/>
                </a:lnTo>
                <a:lnTo>
                  <a:pt x="0" y="7354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3544" rIns="68803" bIns="73543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11" name="Freeform 10"/>
          <p:cNvSpPr/>
          <p:nvPr/>
        </p:nvSpPr>
        <p:spPr>
          <a:xfrm>
            <a:off x="5342621" y="2359702"/>
            <a:ext cx="1081533" cy="1081533"/>
          </a:xfrm>
          <a:custGeom>
            <a:avLst/>
            <a:gdLst>
              <a:gd name="connsiteX0" fmla="*/ 0 w 1081533"/>
              <a:gd name="connsiteY0" fmla="*/ 540767 h 1081533"/>
              <a:gd name="connsiteX1" fmla="*/ 540767 w 1081533"/>
              <a:gd name="connsiteY1" fmla="*/ 0 h 1081533"/>
              <a:gd name="connsiteX2" fmla="*/ 1081534 w 1081533"/>
              <a:gd name="connsiteY2" fmla="*/ 540767 h 1081533"/>
              <a:gd name="connsiteX3" fmla="*/ 540767 w 1081533"/>
              <a:gd name="connsiteY3" fmla="*/ 1081534 h 1081533"/>
              <a:gd name="connsiteX4" fmla="*/ 0 w 1081533"/>
              <a:gd name="connsiteY4" fmla="*/ 540767 h 108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33" h="1081533">
                <a:moveTo>
                  <a:pt x="0" y="540767"/>
                </a:moveTo>
                <a:cubicBezTo>
                  <a:pt x="0" y="242110"/>
                  <a:pt x="242110" y="0"/>
                  <a:pt x="540767" y="0"/>
                </a:cubicBezTo>
                <a:cubicBezTo>
                  <a:pt x="839424" y="0"/>
                  <a:pt x="1081534" y="242110"/>
                  <a:pt x="1081534" y="540767"/>
                </a:cubicBezTo>
                <a:cubicBezTo>
                  <a:pt x="1081534" y="839424"/>
                  <a:pt x="839424" y="1081534"/>
                  <a:pt x="540767" y="1081534"/>
                </a:cubicBezTo>
                <a:cubicBezTo>
                  <a:pt x="242110" y="1081534"/>
                  <a:pt x="0" y="839424"/>
                  <a:pt x="0" y="54076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627" tIns="173627" rIns="173627" bIns="17362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Non-Invasive</a:t>
            </a:r>
            <a:endParaRPr lang="en-US" sz="1200" kern="1200" dirty="0"/>
          </a:p>
        </p:txBody>
      </p:sp>
      <p:sp>
        <p:nvSpPr>
          <p:cNvPr id="12" name="Freeform 11"/>
          <p:cNvSpPr/>
          <p:nvPr/>
        </p:nvSpPr>
        <p:spPr>
          <a:xfrm rot="1800000">
            <a:off x="5107400" y="3849058"/>
            <a:ext cx="229345" cy="367721"/>
          </a:xfrm>
          <a:custGeom>
            <a:avLst/>
            <a:gdLst>
              <a:gd name="connsiteX0" fmla="*/ 0 w 229345"/>
              <a:gd name="connsiteY0" fmla="*/ 73544 h 367721"/>
              <a:gd name="connsiteX1" fmla="*/ 114673 w 229345"/>
              <a:gd name="connsiteY1" fmla="*/ 73544 h 367721"/>
              <a:gd name="connsiteX2" fmla="*/ 114673 w 229345"/>
              <a:gd name="connsiteY2" fmla="*/ 0 h 367721"/>
              <a:gd name="connsiteX3" fmla="*/ 229345 w 229345"/>
              <a:gd name="connsiteY3" fmla="*/ 183861 h 367721"/>
              <a:gd name="connsiteX4" fmla="*/ 114673 w 229345"/>
              <a:gd name="connsiteY4" fmla="*/ 367721 h 367721"/>
              <a:gd name="connsiteX5" fmla="*/ 114673 w 229345"/>
              <a:gd name="connsiteY5" fmla="*/ 294177 h 367721"/>
              <a:gd name="connsiteX6" fmla="*/ 0 w 229345"/>
              <a:gd name="connsiteY6" fmla="*/ 294177 h 367721"/>
              <a:gd name="connsiteX7" fmla="*/ 0 w 229345"/>
              <a:gd name="connsiteY7" fmla="*/ 73544 h 36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45" h="367721">
                <a:moveTo>
                  <a:pt x="0" y="73544"/>
                </a:moveTo>
                <a:lnTo>
                  <a:pt x="114673" y="73544"/>
                </a:lnTo>
                <a:lnTo>
                  <a:pt x="114673" y="0"/>
                </a:lnTo>
                <a:lnTo>
                  <a:pt x="229345" y="183861"/>
                </a:lnTo>
                <a:lnTo>
                  <a:pt x="114673" y="367721"/>
                </a:lnTo>
                <a:lnTo>
                  <a:pt x="114673" y="294177"/>
                </a:lnTo>
                <a:lnTo>
                  <a:pt x="0" y="294177"/>
                </a:lnTo>
                <a:lnTo>
                  <a:pt x="0" y="7354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3543" rIns="68802" bIns="7354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13" name="Freeform 12"/>
          <p:cNvSpPr/>
          <p:nvPr/>
        </p:nvSpPr>
        <p:spPr>
          <a:xfrm>
            <a:off x="5342621" y="3873963"/>
            <a:ext cx="1081533" cy="1081533"/>
          </a:xfrm>
          <a:custGeom>
            <a:avLst/>
            <a:gdLst>
              <a:gd name="connsiteX0" fmla="*/ 0 w 1081533"/>
              <a:gd name="connsiteY0" fmla="*/ 540767 h 1081533"/>
              <a:gd name="connsiteX1" fmla="*/ 540767 w 1081533"/>
              <a:gd name="connsiteY1" fmla="*/ 0 h 1081533"/>
              <a:gd name="connsiteX2" fmla="*/ 1081534 w 1081533"/>
              <a:gd name="connsiteY2" fmla="*/ 540767 h 1081533"/>
              <a:gd name="connsiteX3" fmla="*/ 540767 w 1081533"/>
              <a:gd name="connsiteY3" fmla="*/ 1081534 h 1081533"/>
              <a:gd name="connsiteX4" fmla="*/ 0 w 1081533"/>
              <a:gd name="connsiteY4" fmla="*/ 540767 h 108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33" h="1081533">
                <a:moveTo>
                  <a:pt x="0" y="540767"/>
                </a:moveTo>
                <a:cubicBezTo>
                  <a:pt x="0" y="242110"/>
                  <a:pt x="242110" y="0"/>
                  <a:pt x="540767" y="0"/>
                </a:cubicBezTo>
                <a:cubicBezTo>
                  <a:pt x="839424" y="0"/>
                  <a:pt x="1081534" y="242110"/>
                  <a:pt x="1081534" y="540767"/>
                </a:cubicBezTo>
                <a:cubicBezTo>
                  <a:pt x="1081534" y="839424"/>
                  <a:pt x="839424" y="1081534"/>
                  <a:pt x="540767" y="1081534"/>
                </a:cubicBezTo>
                <a:cubicBezTo>
                  <a:pt x="242110" y="1081534"/>
                  <a:pt x="0" y="839424"/>
                  <a:pt x="0" y="54076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627" tIns="173627" rIns="173627" bIns="17362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Robust</a:t>
            </a:r>
            <a:endParaRPr lang="en-US" sz="1200" kern="1200" dirty="0"/>
          </a:p>
        </p:txBody>
      </p:sp>
      <p:sp>
        <p:nvSpPr>
          <p:cNvPr id="14" name="Freeform 13"/>
          <p:cNvSpPr/>
          <p:nvPr/>
        </p:nvSpPr>
        <p:spPr>
          <a:xfrm rot="5400000">
            <a:off x="4457327" y="4224378"/>
            <a:ext cx="229345" cy="367721"/>
          </a:xfrm>
          <a:custGeom>
            <a:avLst/>
            <a:gdLst>
              <a:gd name="connsiteX0" fmla="*/ 0 w 229345"/>
              <a:gd name="connsiteY0" fmla="*/ 73544 h 367721"/>
              <a:gd name="connsiteX1" fmla="*/ 114673 w 229345"/>
              <a:gd name="connsiteY1" fmla="*/ 73544 h 367721"/>
              <a:gd name="connsiteX2" fmla="*/ 114673 w 229345"/>
              <a:gd name="connsiteY2" fmla="*/ 0 h 367721"/>
              <a:gd name="connsiteX3" fmla="*/ 229345 w 229345"/>
              <a:gd name="connsiteY3" fmla="*/ 183861 h 367721"/>
              <a:gd name="connsiteX4" fmla="*/ 114673 w 229345"/>
              <a:gd name="connsiteY4" fmla="*/ 367721 h 367721"/>
              <a:gd name="connsiteX5" fmla="*/ 114673 w 229345"/>
              <a:gd name="connsiteY5" fmla="*/ 294177 h 367721"/>
              <a:gd name="connsiteX6" fmla="*/ 0 w 229345"/>
              <a:gd name="connsiteY6" fmla="*/ 294177 h 367721"/>
              <a:gd name="connsiteX7" fmla="*/ 0 w 229345"/>
              <a:gd name="connsiteY7" fmla="*/ 73544 h 36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45" h="367721">
                <a:moveTo>
                  <a:pt x="0" y="73544"/>
                </a:moveTo>
                <a:lnTo>
                  <a:pt x="114673" y="73544"/>
                </a:lnTo>
                <a:lnTo>
                  <a:pt x="114673" y="0"/>
                </a:lnTo>
                <a:lnTo>
                  <a:pt x="229345" y="183861"/>
                </a:lnTo>
                <a:lnTo>
                  <a:pt x="114673" y="367721"/>
                </a:lnTo>
                <a:lnTo>
                  <a:pt x="114673" y="294177"/>
                </a:lnTo>
                <a:lnTo>
                  <a:pt x="0" y="294177"/>
                </a:lnTo>
                <a:lnTo>
                  <a:pt x="0" y="7354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3542" rIns="68802" bIns="7354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15" name="Freeform 14"/>
          <p:cNvSpPr/>
          <p:nvPr/>
        </p:nvSpPr>
        <p:spPr>
          <a:xfrm>
            <a:off x="4031233" y="4631093"/>
            <a:ext cx="1081533" cy="1081533"/>
          </a:xfrm>
          <a:custGeom>
            <a:avLst/>
            <a:gdLst>
              <a:gd name="connsiteX0" fmla="*/ 0 w 1081533"/>
              <a:gd name="connsiteY0" fmla="*/ 540767 h 1081533"/>
              <a:gd name="connsiteX1" fmla="*/ 540767 w 1081533"/>
              <a:gd name="connsiteY1" fmla="*/ 0 h 1081533"/>
              <a:gd name="connsiteX2" fmla="*/ 1081534 w 1081533"/>
              <a:gd name="connsiteY2" fmla="*/ 540767 h 1081533"/>
              <a:gd name="connsiteX3" fmla="*/ 540767 w 1081533"/>
              <a:gd name="connsiteY3" fmla="*/ 1081534 h 1081533"/>
              <a:gd name="connsiteX4" fmla="*/ 0 w 1081533"/>
              <a:gd name="connsiteY4" fmla="*/ 540767 h 108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33" h="1081533">
                <a:moveTo>
                  <a:pt x="0" y="540767"/>
                </a:moveTo>
                <a:cubicBezTo>
                  <a:pt x="0" y="242110"/>
                  <a:pt x="242110" y="0"/>
                  <a:pt x="540767" y="0"/>
                </a:cubicBezTo>
                <a:cubicBezTo>
                  <a:pt x="839424" y="0"/>
                  <a:pt x="1081534" y="242110"/>
                  <a:pt x="1081534" y="540767"/>
                </a:cubicBezTo>
                <a:cubicBezTo>
                  <a:pt x="1081534" y="839424"/>
                  <a:pt x="839424" y="1081534"/>
                  <a:pt x="540767" y="1081534"/>
                </a:cubicBezTo>
                <a:cubicBezTo>
                  <a:pt x="242110" y="1081534"/>
                  <a:pt x="0" y="839424"/>
                  <a:pt x="0" y="54076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627" tIns="173627" rIns="173627" bIns="17362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Dynamic</a:t>
            </a:r>
            <a:endParaRPr lang="en-US" sz="1200" kern="1200" dirty="0"/>
          </a:p>
        </p:txBody>
      </p:sp>
      <p:sp>
        <p:nvSpPr>
          <p:cNvPr id="16" name="Freeform 15"/>
          <p:cNvSpPr/>
          <p:nvPr/>
        </p:nvSpPr>
        <p:spPr>
          <a:xfrm rot="19800000">
            <a:off x="3807254" y="3849057"/>
            <a:ext cx="229346" cy="367722"/>
          </a:xfrm>
          <a:custGeom>
            <a:avLst/>
            <a:gdLst>
              <a:gd name="connsiteX0" fmla="*/ 0 w 229345"/>
              <a:gd name="connsiteY0" fmla="*/ 73544 h 367721"/>
              <a:gd name="connsiteX1" fmla="*/ 114673 w 229345"/>
              <a:gd name="connsiteY1" fmla="*/ 73544 h 367721"/>
              <a:gd name="connsiteX2" fmla="*/ 114673 w 229345"/>
              <a:gd name="connsiteY2" fmla="*/ 0 h 367721"/>
              <a:gd name="connsiteX3" fmla="*/ 229345 w 229345"/>
              <a:gd name="connsiteY3" fmla="*/ 183861 h 367721"/>
              <a:gd name="connsiteX4" fmla="*/ 114673 w 229345"/>
              <a:gd name="connsiteY4" fmla="*/ 367721 h 367721"/>
              <a:gd name="connsiteX5" fmla="*/ 114673 w 229345"/>
              <a:gd name="connsiteY5" fmla="*/ 294177 h 367721"/>
              <a:gd name="connsiteX6" fmla="*/ 0 w 229345"/>
              <a:gd name="connsiteY6" fmla="*/ 294177 h 367721"/>
              <a:gd name="connsiteX7" fmla="*/ 0 w 229345"/>
              <a:gd name="connsiteY7" fmla="*/ 73544 h 36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45" h="367721">
                <a:moveTo>
                  <a:pt x="229344" y="294177"/>
                </a:moveTo>
                <a:lnTo>
                  <a:pt x="114672" y="294177"/>
                </a:lnTo>
                <a:lnTo>
                  <a:pt x="114672" y="367721"/>
                </a:lnTo>
                <a:lnTo>
                  <a:pt x="1" y="183860"/>
                </a:lnTo>
                <a:lnTo>
                  <a:pt x="114672" y="0"/>
                </a:lnTo>
                <a:lnTo>
                  <a:pt x="114672" y="73544"/>
                </a:lnTo>
                <a:lnTo>
                  <a:pt x="229344" y="73544"/>
                </a:lnTo>
                <a:lnTo>
                  <a:pt x="229344" y="29417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802" tIns="73544" rIns="1" bIns="7354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17" name="Freeform 16"/>
          <p:cNvSpPr/>
          <p:nvPr/>
        </p:nvSpPr>
        <p:spPr>
          <a:xfrm>
            <a:off x="2719844" y="3873963"/>
            <a:ext cx="1081533" cy="1081533"/>
          </a:xfrm>
          <a:custGeom>
            <a:avLst/>
            <a:gdLst>
              <a:gd name="connsiteX0" fmla="*/ 0 w 1081533"/>
              <a:gd name="connsiteY0" fmla="*/ 540767 h 1081533"/>
              <a:gd name="connsiteX1" fmla="*/ 540767 w 1081533"/>
              <a:gd name="connsiteY1" fmla="*/ 0 h 1081533"/>
              <a:gd name="connsiteX2" fmla="*/ 1081534 w 1081533"/>
              <a:gd name="connsiteY2" fmla="*/ 540767 h 1081533"/>
              <a:gd name="connsiteX3" fmla="*/ 540767 w 1081533"/>
              <a:gd name="connsiteY3" fmla="*/ 1081534 h 1081533"/>
              <a:gd name="connsiteX4" fmla="*/ 0 w 1081533"/>
              <a:gd name="connsiteY4" fmla="*/ 540767 h 108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33" h="1081533">
                <a:moveTo>
                  <a:pt x="0" y="540767"/>
                </a:moveTo>
                <a:cubicBezTo>
                  <a:pt x="0" y="242110"/>
                  <a:pt x="242110" y="0"/>
                  <a:pt x="540767" y="0"/>
                </a:cubicBezTo>
                <a:cubicBezTo>
                  <a:pt x="839424" y="0"/>
                  <a:pt x="1081534" y="242110"/>
                  <a:pt x="1081534" y="540767"/>
                </a:cubicBezTo>
                <a:cubicBezTo>
                  <a:pt x="1081534" y="839424"/>
                  <a:pt x="839424" y="1081534"/>
                  <a:pt x="540767" y="1081534"/>
                </a:cubicBezTo>
                <a:cubicBezTo>
                  <a:pt x="242110" y="1081534"/>
                  <a:pt x="0" y="839424"/>
                  <a:pt x="0" y="54076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627" tIns="173627" rIns="173627" bIns="17362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Productive</a:t>
            </a:r>
            <a:endParaRPr lang="en-US" sz="1200" kern="1200" dirty="0"/>
          </a:p>
        </p:txBody>
      </p:sp>
      <p:sp>
        <p:nvSpPr>
          <p:cNvPr id="18" name="Freeform 17"/>
          <p:cNvSpPr/>
          <p:nvPr/>
        </p:nvSpPr>
        <p:spPr>
          <a:xfrm rot="1800000">
            <a:off x="3807254" y="3098419"/>
            <a:ext cx="229345" cy="367721"/>
          </a:xfrm>
          <a:custGeom>
            <a:avLst/>
            <a:gdLst>
              <a:gd name="connsiteX0" fmla="*/ 0 w 229345"/>
              <a:gd name="connsiteY0" fmla="*/ 73544 h 367721"/>
              <a:gd name="connsiteX1" fmla="*/ 114673 w 229345"/>
              <a:gd name="connsiteY1" fmla="*/ 73544 h 367721"/>
              <a:gd name="connsiteX2" fmla="*/ 114673 w 229345"/>
              <a:gd name="connsiteY2" fmla="*/ 0 h 367721"/>
              <a:gd name="connsiteX3" fmla="*/ 229345 w 229345"/>
              <a:gd name="connsiteY3" fmla="*/ 183861 h 367721"/>
              <a:gd name="connsiteX4" fmla="*/ 114673 w 229345"/>
              <a:gd name="connsiteY4" fmla="*/ 367721 h 367721"/>
              <a:gd name="connsiteX5" fmla="*/ 114673 w 229345"/>
              <a:gd name="connsiteY5" fmla="*/ 294177 h 367721"/>
              <a:gd name="connsiteX6" fmla="*/ 0 w 229345"/>
              <a:gd name="connsiteY6" fmla="*/ 294177 h 367721"/>
              <a:gd name="connsiteX7" fmla="*/ 0 w 229345"/>
              <a:gd name="connsiteY7" fmla="*/ 73544 h 36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45" h="367721">
                <a:moveTo>
                  <a:pt x="229344" y="294177"/>
                </a:moveTo>
                <a:lnTo>
                  <a:pt x="114672" y="294177"/>
                </a:lnTo>
                <a:lnTo>
                  <a:pt x="114672" y="367721"/>
                </a:lnTo>
                <a:lnTo>
                  <a:pt x="1" y="183860"/>
                </a:lnTo>
                <a:lnTo>
                  <a:pt x="114672" y="0"/>
                </a:lnTo>
                <a:lnTo>
                  <a:pt x="114672" y="73544"/>
                </a:lnTo>
                <a:lnTo>
                  <a:pt x="229344" y="73544"/>
                </a:lnTo>
                <a:lnTo>
                  <a:pt x="229344" y="29417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803" tIns="73543" rIns="-1" bIns="7354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19" name="Freeform 18"/>
          <p:cNvSpPr/>
          <p:nvPr/>
        </p:nvSpPr>
        <p:spPr>
          <a:xfrm>
            <a:off x="2719844" y="2359702"/>
            <a:ext cx="1081533" cy="1081533"/>
          </a:xfrm>
          <a:custGeom>
            <a:avLst/>
            <a:gdLst>
              <a:gd name="connsiteX0" fmla="*/ 0 w 1081533"/>
              <a:gd name="connsiteY0" fmla="*/ 540767 h 1081533"/>
              <a:gd name="connsiteX1" fmla="*/ 540767 w 1081533"/>
              <a:gd name="connsiteY1" fmla="*/ 0 h 1081533"/>
              <a:gd name="connsiteX2" fmla="*/ 1081534 w 1081533"/>
              <a:gd name="connsiteY2" fmla="*/ 540767 h 1081533"/>
              <a:gd name="connsiteX3" fmla="*/ 540767 w 1081533"/>
              <a:gd name="connsiteY3" fmla="*/ 1081534 h 1081533"/>
              <a:gd name="connsiteX4" fmla="*/ 0 w 1081533"/>
              <a:gd name="connsiteY4" fmla="*/ 540767 h 108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33" h="1081533">
                <a:moveTo>
                  <a:pt x="0" y="540767"/>
                </a:moveTo>
                <a:cubicBezTo>
                  <a:pt x="0" y="242110"/>
                  <a:pt x="242110" y="0"/>
                  <a:pt x="540767" y="0"/>
                </a:cubicBezTo>
                <a:cubicBezTo>
                  <a:pt x="839424" y="0"/>
                  <a:pt x="1081534" y="242110"/>
                  <a:pt x="1081534" y="540767"/>
                </a:cubicBezTo>
                <a:cubicBezTo>
                  <a:pt x="1081534" y="839424"/>
                  <a:pt x="839424" y="1081534"/>
                  <a:pt x="540767" y="1081534"/>
                </a:cubicBezTo>
                <a:cubicBezTo>
                  <a:pt x="242110" y="1081534"/>
                  <a:pt x="0" y="839424"/>
                  <a:pt x="0" y="54076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627" tIns="173627" rIns="173627" bIns="17362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Supported</a:t>
            </a:r>
            <a:endParaRPr lang="en-US" sz="1200" kern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3492"/>
    </mc:Choice>
    <mc:Fallback>
      <p:transition advTm="123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Comparing Aspect Frameworks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 err="1" smtClean="0"/>
              <a:t>vs</a:t>
            </a:r>
            <a:r>
              <a:rPr lang="en-US" dirty="0" smtClean="0"/>
              <a:t> Dynamic AOP</a:t>
            </a:r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272578" y="3338374"/>
            <a:ext cx="8352928" cy="504056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746" y="3982998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Build-Time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041330" y="39829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Run-Time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8562" y="2618294"/>
            <a:ext cx="112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PostSharp</a:t>
            </a:r>
          </a:p>
          <a:p>
            <a:r>
              <a:rPr lang="en-US" dirty="0" err="1" smtClean="0"/>
              <a:t>AspectJ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46356" y="1340768"/>
            <a:ext cx="15878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AOP</a:t>
            </a:r>
          </a:p>
          <a:p>
            <a:r>
              <a:rPr lang="en-US" dirty="0" smtClean="0"/>
              <a:t>Spring.NET</a:t>
            </a:r>
          </a:p>
          <a:p>
            <a:r>
              <a:rPr lang="en-US" dirty="0" smtClean="0"/>
              <a:t>Castle</a:t>
            </a:r>
          </a:p>
          <a:p>
            <a:r>
              <a:rPr lang="en-US" dirty="0" smtClean="0"/>
              <a:t>MS Unity/PIAB</a:t>
            </a:r>
          </a:p>
          <a:p>
            <a:r>
              <a:rPr lang="en-US" dirty="0"/>
              <a:t>(</a:t>
            </a:r>
            <a:r>
              <a:rPr lang="en-US" dirty="0" smtClean="0"/>
              <a:t>MEF)</a:t>
            </a:r>
            <a:endParaRPr lang="en-US" dirty="0"/>
          </a:p>
          <a:p>
            <a:r>
              <a:rPr lang="en-US" dirty="0" smtClean="0"/>
              <a:t>(WCF)</a:t>
            </a:r>
            <a:br>
              <a:rPr lang="en-US" dirty="0" smtClean="0"/>
            </a:br>
            <a:r>
              <a:rPr lang="en-US" dirty="0" smtClean="0"/>
              <a:t>(ASP.NET MVC)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3287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78605"/>
    </mc:Choice>
    <mc:Fallback>
      <p:transition advTm="17860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Build-Time AOP</a:t>
            </a:r>
            <a:endParaRPr lang="en-US" dirty="0"/>
          </a:p>
        </p:txBody>
      </p:sp>
      <p:pic>
        <p:nvPicPr>
          <p:cNvPr id="1028" name="Picture 4" descr="http://www.treehugger.com/picture-is-worth-sum-car-par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58" y="1685731"/>
            <a:ext cx="4492824" cy="2918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sa-peugeot-citroen-press.co.uk/images/2007-10-03/Body-assembly%20line%20of%20the%20FIAT%20FIORINO,%20PEUGEOT%20BIPPER%20and%20CITROEN%20NEM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807" y="1685731"/>
            <a:ext cx="3894683" cy="2918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sa-peugeot-citroen-press.co.uk/images/Production/Inspection%20of%20paint%20finish%2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991" y="1685731"/>
            <a:ext cx="4900057" cy="2918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sa-peugeot-citroen-press.co.uk/images/The%20Vehicles/Peugeot%20Partner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2207"/>
          <a:stretch/>
        </p:blipFill>
        <p:spPr bwMode="auto">
          <a:xfrm>
            <a:off x="5287266" y="1685731"/>
            <a:ext cx="4309040" cy="2918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357" y="4754743"/>
            <a:ext cx="105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1.</a:t>
            </a:r>
            <a:r>
              <a:rPr lang="en-US" dirty="0" smtClean="0"/>
              <a:t> Source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21746" y="4754743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2. </a:t>
            </a: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95991" y="4754743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3. </a:t>
            </a:r>
            <a:r>
              <a:rPr lang="en-US" dirty="0" smtClean="0"/>
              <a:t>PostSharp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87266" y="475474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4. </a:t>
            </a:r>
            <a:r>
              <a:rPr lang="en-US" dirty="0" smtClean="0"/>
              <a:t>Run Time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87266" y="6015849"/>
            <a:ext cx="3636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AOP is an </a:t>
            </a:r>
            <a:r>
              <a:rPr lang="en-US" i="1" dirty="0" smtClean="0"/>
              <a:t>approach</a:t>
            </a:r>
            <a:r>
              <a:rPr lang="en-US" dirty="0" smtClean="0"/>
              <a:t> to programming,</a:t>
            </a:r>
            <a:br>
              <a:rPr lang="en-US" dirty="0" smtClean="0"/>
            </a:br>
            <a:r>
              <a:rPr lang="en-US" dirty="0" smtClean="0"/>
              <a:t>not a technology.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64461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51163"/>
    </mc:Choice>
    <mc:Fallback>
      <p:transition advTm="151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2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Conventional </a:t>
            </a:r>
            <a:r>
              <a:rPr lang="en-US" dirty="0"/>
              <a:t>Programming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5510"/>
    </mc:Choice>
    <mc:Fallback>
      <p:transition advTm="3551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Proxy-Based AOP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71802" y="1928802"/>
            <a:ext cx="2643206" cy="150019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AO Infrastructure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142976" y="2500306"/>
            <a:ext cx="1500198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 Object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71868" y="2500306"/>
            <a:ext cx="1785950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71868" y="3786190"/>
            <a:ext cx="1785950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Aspects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  <a:endCxn id="22" idx="2"/>
          </p:cNvCxnSpPr>
          <p:nvPr/>
        </p:nvCxnSpPr>
        <p:spPr>
          <a:xfrm>
            <a:off x="2643174" y="2821777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57818" y="2820983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10" idx="0"/>
          </p:cNvCxnSpPr>
          <p:nvPr/>
        </p:nvCxnSpPr>
        <p:spPr>
          <a:xfrm rot="5400000">
            <a:off x="4143372" y="3464719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929322" y="2500306"/>
            <a:ext cx="1928826" cy="642942"/>
            <a:chOff x="6500826" y="2928934"/>
            <a:chExt cx="1928826" cy="642942"/>
          </a:xfrm>
        </p:grpSpPr>
        <p:cxnSp>
          <p:nvCxnSpPr>
            <p:cNvPr id="17" name="Straight Connector 16"/>
            <p:cNvCxnSpPr>
              <a:stCxn id="15" idx="6"/>
              <a:endCxn id="6" idx="1"/>
            </p:cNvCxnSpPr>
            <p:nvPr/>
          </p:nvCxnSpPr>
          <p:spPr>
            <a:xfrm>
              <a:off x="6715140" y="3250405"/>
              <a:ext cx="14287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6858016" y="2928934"/>
              <a:ext cx="1571636" cy="6429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Enhanced Object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500826" y="3143248"/>
              <a:ext cx="214314" cy="214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428992" y="2820983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214678" y="2714620"/>
            <a:ext cx="214314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49344" y="5072074"/>
            <a:ext cx="532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Proxies: JIT Emitted (interface or deriving), Transparent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8526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Comparing Aspect Frameworks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 err="1" smtClean="0"/>
              <a:t>vs</a:t>
            </a:r>
            <a:r>
              <a:rPr lang="en-US" dirty="0" smtClean="0"/>
              <a:t> Dynamic AOP</a:t>
            </a:r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272578" y="3338374"/>
            <a:ext cx="8352928" cy="504056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746" y="3982998"/>
            <a:ext cx="163423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Build-Time</a:t>
            </a:r>
            <a:r>
              <a:rPr lang="en-US" dirty="0" smtClean="0"/>
              <a:t>:</a:t>
            </a:r>
          </a:p>
          <a:p>
            <a:r>
              <a:rPr lang="en-US" dirty="0" smtClean="0"/>
              <a:t>Very Expressive</a:t>
            </a:r>
          </a:p>
          <a:p>
            <a:r>
              <a:rPr lang="en-US" dirty="0" smtClean="0"/>
              <a:t>Robust Model</a:t>
            </a:r>
            <a:br>
              <a:rPr lang="en-US" dirty="0" smtClean="0"/>
            </a:br>
            <a:r>
              <a:rPr lang="en-US" dirty="0" smtClean="0"/>
              <a:t>IDE Integration</a:t>
            </a:r>
          </a:p>
          <a:p>
            <a:r>
              <a:rPr lang="en-US" dirty="0" smtClean="0"/>
              <a:t>Not Invasive</a:t>
            </a:r>
            <a:br>
              <a:rPr lang="en-US" dirty="0" smtClean="0"/>
            </a:br>
            <a:r>
              <a:rPr lang="en-US" dirty="0" smtClean="0"/>
              <a:t>Static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41330" y="3982998"/>
            <a:ext cx="19076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Run-Time</a:t>
            </a:r>
            <a:r>
              <a:rPr lang="en-US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 Expressive</a:t>
            </a:r>
            <a:br>
              <a:rPr lang="en-US" dirty="0" smtClean="0"/>
            </a:br>
            <a:r>
              <a:rPr lang="en-US" dirty="0" smtClean="0"/>
              <a:t>Brittle Model</a:t>
            </a:r>
            <a:br>
              <a:rPr lang="en-US" dirty="0" smtClean="0"/>
            </a:br>
            <a:r>
              <a:rPr lang="en-US" dirty="0" smtClean="0"/>
              <a:t>No IDE Integration</a:t>
            </a:r>
          </a:p>
          <a:p>
            <a:r>
              <a:rPr lang="en-US" dirty="0" smtClean="0"/>
              <a:t>Invasive</a:t>
            </a:r>
            <a:br>
              <a:rPr lang="en-US" dirty="0" smtClean="0"/>
            </a:br>
            <a:r>
              <a:rPr lang="en-US" dirty="0" smtClean="0"/>
              <a:t>Dynamic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25073" y="399388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Hybrid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8562" y="2618294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PostSharp</a:t>
            </a:r>
            <a:br>
              <a:rPr lang="en-US" dirty="0" smtClean="0"/>
            </a:br>
            <a:r>
              <a:rPr lang="en-US" dirty="0" err="1" smtClean="0"/>
              <a:t>AspectJ</a:t>
            </a:r>
            <a:r>
              <a:rPr lang="en-US" dirty="0" smtClean="0"/>
              <a:t> + AJDT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72977" y="261829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LinFu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6356" y="1340768"/>
            <a:ext cx="15878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AOP</a:t>
            </a:r>
          </a:p>
          <a:p>
            <a:r>
              <a:rPr lang="en-US" dirty="0" smtClean="0"/>
              <a:t>Spring.NET</a:t>
            </a:r>
          </a:p>
          <a:p>
            <a:r>
              <a:rPr lang="en-US" dirty="0" smtClean="0"/>
              <a:t>Castle</a:t>
            </a:r>
          </a:p>
          <a:p>
            <a:r>
              <a:rPr lang="en-US" dirty="0" smtClean="0"/>
              <a:t>MS Unity/PIAB</a:t>
            </a:r>
          </a:p>
          <a:p>
            <a:r>
              <a:rPr lang="en-US" dirty="0"/>
              <a:t>(</a:t>
            </a:r>
            <a:r>
              <a:rPr lang="en-US" dirty="0" smtClean="0"/>
              <a:t>MEF)</a:t>
            </a:r>
            <a:endParaRPr lang="en-US" dirty="0"/>
          </a:p>
          <a:p>
            <a:r>
              <a:rPr lang="en-US" dirty="0" smtClean="0"/>
              <a:t>(WCF)</a:t>
            </a:r>
            <a:br>
              <a:rPr lang="en-US" dirty="0" smtClean="0"/>
            </a:br>
            <a:r>
              <a:rPr lang="en-US" dirty="0" smtClean="0"/>
              <a:t>(ASP.NET MVC)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78605"/>
    </mc:Choice>
    <mc:Fallback>
      <p:transition advTm="178605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Comparing Aspect Frameworks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Own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Aspects on Service Boundaries: </a:t>
            </a:r>
            <a:br>
              <a:rPr lang="en-US" dirty="0" smtClean="0"/>
            </a:br>
            <a:r>
              <a:rPr lang="en-US" dirty="0" smtClean="0"/>
              <a:t>use your favorite application framework.</a:t>
            </a:r>
          </a:p>
          <a:p>
            <a:r>
              <a:rPr lang="en-US" dirty="0" smtClean="0"/>
              <a:t>Aspects on Ordinary and GUI Objects: use PostSharp.</a:t>
            </a:r>
          </a:p>
          <a:p>
            <a:r>
              <a:rPr lang="en-US" dirty="0" smtClean="0"/>
              <a:t>You can mix PostSharp with your favorite application framework!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75005"/>
    </mc:Choice>
    <mc:Fallback>
      <p:transition advTm="75005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60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We need Aspects!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548797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608"/>
            </a:avLst>
          </a:prstGeom>
          <a:solidFill>
            <a:srgbClr val="00C8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We have </a:t>
            </a:r>
            <a:br>
              <a:rPr lang="en-US" sz="6000" b="1" dirty="0" smtClean="0"/>
            </a:br>
            <a:r>
              <a:rPr lang="en-US" sz="6000" b="1" dirty="0" smtClean="0"/>
              <a:t>great frameworks!</a:t>
            </a:r>
          </a:p>
          <a:p>
            <a:pPr algn="ctr"/>
            <a:endParaRPr lang="en-US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92080" y="6416285"/>
            <a:ext cx="3697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and PostSharp happens to be the best in .NET :).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619699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7416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52536" y="-243408"/>
            <a:ext cx="9577064" cy="7200800"/>
          </a:xfrm>
          <a:prstGeom prst="roundRect">
            <a:avLst>
              <a:gd name="adj" fmla="val 39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017" y="5578683"/>
            <a:ext cx="3781397" cy="1174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50000" y="548680"/>
            <a:ext cx="4644000" cy="4624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8382" y="5940229"/>
            <a:ext cx="3141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http://www.sharpcrafters.com/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gael@sharpcrafters.com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25500"/>
    </mc:Choice>
    <mc:Fallback>
      <p:transition advTm="12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48680"/>
            <a:ext cx="483972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unstler Script" pitchFamily="66" charset="0"/>
              </a:rPr>
              <a:t>In the beginning</a:t>
            </a:r>
            <a:r>
              <a:rPr lang="en-US" sz="4400" dirty="0">
                <a:latin typeface="Kunstler Script" pitchFamily="66" charset="0"/>
              </a:rPr>
              <a:t/>
            </a:r>
            <a:br>
              <a:rPr lang="en-US" sz="4400" dirty="0">
                <a:latin typeface="Kunstler Script" pitchFamily="66" charset="0"/>
              </a:rPr>
            </a:br>
            <a:r>
              <a:rPr lang="en-US" sz="3600" dirty="0" smtClean="0"/>
              <a:t>           there </a:t>
            </a:r>
            <a:r>
              <a:rPr lang="en-US" sz="3600" dirty="0"/>
              <a:t>was nothing.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4" y="2780928"/>
            <a:ext cx="6786610" cy="72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spcCol="18000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public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12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class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12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CustomerProcesses</a:t>
            </a:r>
            <a:endParaRPr lang="en-US" sz="12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{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}</a:t>
            </a:r>
            <a:endParaRPr lang="en-US" sz="1200" noProof="1">
              <a:latin typeface="Consolas" pitchFamily="49" charset="0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3973"/>
    </mc:Choice>
    <mc:Fallback>
      <p:transition advTm="1397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5852" y="1857364"/>
            <a:ext cx="6786610" cy="28395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spcCol="18000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public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12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class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12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CustomerProcesses</a:t>
            </a:r>
            <a:endParaRPr lang="en-US" sz="12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US" sz="12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public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12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bool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ReserveBook( </a:t>
            </a:r>
            <a:r>
              <a:rPr lang="en-US" sz="12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int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bookId, </a:t>
            </a:r>
            <a:r>
              <a:rPr lang="en-US" sz="12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int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customerId 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   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12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Book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book = </a:t>
            </a:r>
            <a:r>
              <a:rPr lang="en-US" sz="12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Book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.GetById( bookId 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12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customer = </a:t>
            </a:r>
            <a:r>
              <a:rPr lang="en-US" sz="12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.GetById( customerId 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       book.RentedTo = customer;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       customer.AccountLines.Add(</a:t>
            </a:r>
            <a:br>
              <a:rPr lang="en-US" sz="1200" noProof="1" smtClean="0">
                <a:latin typeface="Consolas" pitchFamily="49" charset="0"/>
                <a:ea typeface="Calibri"/>
                <a:cs typeface="Times New Roman"/>
              </a:rPr>
            </a:b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        </a:t>
            </a:r>
            <a:r>
              <a:rPr lang="en-US" sz="12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string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.Format( </a:t>
            </a:r>
            <a:r>
              <a:rPr lang="en-US" sz="12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"Rental of book {0}."</a:t>
            </a: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, book ), book.RentalPrice 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       customer.Balance -= book.RentalPrice;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    }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noProof="1" smtClean="0">
                <a:latin typeface="Consolas" pitchFamily="49" charset="0"/>
                <a:ea typeface="Calibri"/>
                <a:cs typeface="Times New Roman"/>
              </a:rPr>
              <a:t>}</a:t>
            </a:r>
            <a:endParaRPr lang="en-US" sz="1200" noProof="1"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649" y="1000108"/>
            <a:ext cx="7315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Customer said: let there be business value.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4098" y="5011261"/>
            <a:ext cx="5110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And there was business code.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7290" y="2357430"/>
            <a:ext cx="285752" cy="20717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77974"/>
    </mc:Choice>
    <mc:Fallback>
      <p:transition advTm="779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72200" y="714356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Testers said: </a:t>
            </a:r>
            <a:br>
              <a:rPr lang="en-US" sz="3200" dirty="0"/>
            </a:br>
            <a:r>
              <a:rPr lang="en-US" sz="3200" dirty="0" smtClean="0"/>
              <a:t>Let</a:t>
            </a:r>
            <a:r>
              <a:rPr lang="en-US" sz="3200" dirty="0"/>
              <a:t> </a:t>
            </a:r>
            <a:r>
              <a:rPr lang="en-US" sz="3200" dirty="0" smtClean="0"/>
              <a:t>there be logging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4209170"/>
            <a:ext cx="2637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And there </a:t>
            </a:r>
            <a:r>
              <a:rPr lang="en-US" sz="2800" dirty="0">
                <a:solidFill>
                  <a:srgbClr val="FFC000"/>
                </a:solidFill>
              </a:rPr>
              <a:t>was </a:t>
            </a:r>
            <a:r>
              <a:rPr lang="en-US" sz="2800" dirty="0" smtClean="0">
                <a:solidFill>
                  <a:srgbClr val="FFC000"/>
                </a:solidFill>
              </a:rPr>
              <a:t>logging </a:t>
            </a:r>
            <a:r>
              <a:rPr lang="en-US" sz="2800" dirty="0">
                <a:solidFill>
                  <a:srgbClr val="FFC000"/>
                </a:solidFill>
              </a:rPr>
              <a:t>code.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4282" y="238852"/>
            <a:ext cx="5786478" cy="5047536"/>
            <a:chOff x="214282" y="285728"/>
            <a:chExt cx="5786478" cy="5047536"/>
          </a:xfrm>
        </p:grpSpPr>
        <p:sp>
          <p:nvSpPr>
            <p:cNvPr id="7" name="TextBox 6"/>
            <p:cNvSpPr txBox="1"/>
            <p:nvPr/>
          </p:nvSpPr>
          <p:spPr>
            <a:xfrm>
              <a:off x="214282" y="285728"/>
              <a:ext cx="5786478" cy="504753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numCol="1" spcCol="180000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internal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class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CustomerProcesses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{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private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static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readonly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TraceSource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trace =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new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TraceSource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(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typeof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(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CustomerProcesses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).FullName 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 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public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void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RentBook(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int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bookId,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int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customerId )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{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trace.TraceInformation(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</a:t>
              </a: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"Entering CustomerProcesses.CreateCustomer( bookId = {0},</a:t>
              </a:r>
              <a:b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</a:b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             customerId = {1} )"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,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bookId, customerId );</a:t>
              </a:r>
              <a:b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</a:b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 try</a:t>
              </a:r>
              <a:b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</a:b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       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{ 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            Book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book =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Book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.GetById( bookId 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Customer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customer =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Customer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.GetById( customerId 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 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book.RentedTo = customer;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customer.AccountLines.Add( </a:t>
              </a:r>
              <a:b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</a:b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string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.Format( </a:t>
              </a: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"Rental of book {0}."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, book ), book.RentalPrice 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customer.Balance -= book.RentalPrice;</a:t>
              </a:r>
              <a:b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</a:br>
              <a:endParaRPr lang="en-US" sz="8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trace.TraceInformation(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              "Leaving CustomerProcesses.CreateCustomer( bookId = {0}, customerId = {1} )"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,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  bookId, customerId );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}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        catch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(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Exception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e )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{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trace.TraceEvent(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TraceEventType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.Error, 0,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                              "Exception: CustomerProcesses.CreateCustomer( </a:t>
              </a:r>
              <a:b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</a:b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                              bookId = {0}, customerId = {1} ) failed : {2}"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,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                  bookId, customerId, e.Message );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             throw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;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}  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}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}</a:t>
              </a:r>
              <a:endParaRPr lang="en-US" sz="1000" noProof="1">
                <a:latin typeface="Consolas" pitchFamily="49" charset="0"/>
                <a:ea typeface="Calibri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5720" y="2214554"/>
              <a:ext cx="214314" cy="9286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5720" y="1343010"/>
              <a:ext cx="214314" cy="7858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5720" y="3214686"/>
              <a:ext cx="214314" cy="17145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5720" y="571480"/>
              <a:ext cx="214314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69417"/>
    </mc:Choice>
    <mc:Fallback>
      <p:transition advTm="694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28184" y="3652913"/>
            <a:ext cx="2714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Then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there was precondition checking code.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4282" y="247365"/>
            <a:ext cx="5786478" cy="5467651"/>
            <a:chOff x="142876" y="214290"/>
            <a:chExt cx="5786478" cy="5467651"/>
          </a:xfrm>
        </p:grpSpPr>
        <p:sp>
          <p:nvSpPr>
            <p:cNvPr id="7" name="TextBox 6"/>
            <p:cNvSpPr txBox="1"/>
            <p:nvPr/>
          </p:nvSpPr>
          <p:spPr>
            <a:xfrm>
              <a:off x="142876" y="214290"/>
              <a:ext cx="5786478" cy="546765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numCol="1" spcCol="180000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internal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class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CustomerProcesses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{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private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static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readonly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TraceSource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trace =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new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TraceSource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(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typeof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(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CustomerProcesses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).FullName);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 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public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void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RentBook(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int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bookId,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int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customerId)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{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if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(bookId &lt;= 0)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throw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new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ArgumentOutOfRangeException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(</a:t>
              </a: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"bookId"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if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(customerId &lt;= 0)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throw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new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ArgumentOutOfRangeException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(</a:t>
              </a: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"customerId"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 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trace.TraceInformation(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</a:t>
              </a: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"Entering CustomerProcesses.CreateCustomer( bookId = {0}, customerId = {1} )"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,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bookId, customerId);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 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try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{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Book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book =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Book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.GetById(bookId);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Customer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customer = 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Customer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.GetById(customerId);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 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book.RentedTo = customer;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customer.AccountLines.Add(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string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.Format(</a:t>
              </a: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"Rental of book {0}."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, book),</a:t>
              </a:r>
              <a:b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</a:b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                          book.RentalPrice);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customer.Balance -= book.RentalPrice;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 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trace.TraceInformation(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    </a:t>
              </a: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"Leaving CustomerProcesses.CreateCustomer( bookId = {0}, </a:t>
              </a:r>
              <a:b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</a:b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                customerId = {1} )“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,  bookId, customerId);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}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catch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(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Exception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e)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{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trace.TraceEvent(</a:t>
              </a:r>
              <a:r>
                <a:rPr lang="en-US" sz="800" noProof="1" smtClean="0">
                  <a:solidFill>
                    <a:srgbClr val="2B91AF"/>
                  </a:solidFill>
                  <a:latin typeface="Consolas" pitchFamily="49" charset="0"/>
                  <a:ea typeface="Calibri"/>
                  <a:cs typeface="Times New Roman"/>
                </a:rPr>
                <a:t>TraceEventType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.Error, 0,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                   "Exception: CustomerProcesses.CreateCustomer( bookId = {0}, </a:t>
              </a:r>
              <a:b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</a:br>
              <a:r>
                <a:rPr lang="en-US" sz="800" noProof="1" smtClean="0">
                  <a:solidFill>
                    <a:srgbClr val="A31515"/>
                  </a:solidFill>
                  <a:latin typeface="Consolas" pitchFamily="49" charset="0"/>
                  <a:ea typeface="Calibri"/>
                  <a:cs typeface="Times New Roman"/>
                </a:rPr>
                <a:t>                    customerId = {1} ) failed : {2}"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,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        bookId, customerId, e.Message);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    </a:t>
              </a:r>
              <a:r>
                <a:rPr lang="en-US" sz="800" noProof="1" smtClean="0">
                  <a:solidFill>
                    <a:srgbClr val="0000FF"/>
                  </a:solidFill>
                  <a:latin typeface="Consolas" pitchFamily="49" charset="0"/>
                  <a:ea typeface="Calibri"/>
                  <a:cs typeface="Times New Roman"/>
                </a:rPr>
                <a:t>throw</a:t>
              </a: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;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    }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    }</a:t>
              </a:r>
              <a:endParaRPr lang="en-US" sz="1000" noProof="1" smtClean="0">
                <a:latin typeface="Consolas" pitchFamily="49" charset="0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800" noProof="1" smtClean="0">
                  <a:latin typeface="Consolas" pitchFamily="49" charset="0"/>
                  <a:ea typeface="Calibri"/>
                  <a:cs typeface="Times New Roman"/>
                </a:rPr>
                <a:t>}</a:t>
              </a:r>
              <a:endParaRPr lang="en-US" sz="1000" noProof="1">
                <a:latin typeface="Consolas" pitchFamily="49" charset="0"/>
                <a:ea typeface="Calibri"/>
                <a:cs typeface="Times New Roman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5720" y="2514594"/>
              <a:ext cx="214314" cy="14287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720" y="1643050"/>
              <a:ext cx="214314" cy="7858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5720" y="4014792"/>
              <a:ext cx="214314" cy="12144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5720" y="1214422"/>
              <a:ext cx="214314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282" y="571480"/>
              <a:ext cx="214314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372200" y="714356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Devs</a:t>
            </a:r>
            <a:r>
              <a:rPr lang="en-US" sz="2800" dirty="0" smtClean="0"/>
              <a:t> </a:t>
            </a:r>
            <a:r>
              <a:rPr lang="en-US" sz="2800" dirty="0"/>
              <a:t>said: </a:t>
            </a:r>
            <a:br>
              <a:rPr lang="en-US" sz="2800" dirty="0"/>
            </a:br>
            <a:r>
              <a:rPr lang="en-US" sz="2800" dirty="0" smtClean="0"/>
              <a:t>Let</a:t>
            </a:r>
            <a:r>
              <a:rPr lang="en-US" sz="2800" dirty="0"/>
              <a:t> </a:t>
            </a:r>
            <a:r>
              <a:rPr lang="en-US" sz="2800" dirty="0" smtClean="0"/>
              <a:t>there be defensive programming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7900"/>
    </mc:Choice>
    <mc:Fallback>
      <p:transition advTm="379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929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 spcCol="18000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internal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class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CustomerProcesses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{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private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static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readonly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TraceSource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trace =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new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TraceSource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typeof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CustomerProcesses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).FullName);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public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void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RentBook(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int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bookId,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int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customerId)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{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if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(bookId &lt;= 0) </a:t>
            </a:r>
            <a:br>
              <a:rPr lang="en-US" sz="800" noProof="1" smtClean="0"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throw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new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ArgumentOutOfRangeException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"bookId"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);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if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(customerId &lt;= 0) </a:t>
            </a:r>
            <a:br>
              <a:rPr lang="en-US" sz="800" noProof="1" smtClean="0"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throw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new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ArgumentOutOfRangeException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"customerId"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);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trace.TraceInformation(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"Entering CustomerProcesses.CreateCustomer( bookId = {0},</a:t>
            </a:r>
            <a:b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            customerId = {1} )“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,  bookId, customerId);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try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{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for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int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i = 0; ; i++)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{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try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{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using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var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ts =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new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TransactionScope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())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{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Book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book =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Book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.GetById(bookId);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customer = </a:t>
            </a:r>
            <a:br>
              <a:rPr lang="en-US" sz="800" noProof="1" smtClean="0"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.GetById(customerId);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book.RentedTo = customer;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customer.AccountLines.Add(</a:t>
            </a:r>
            <a:br>
              <a:rPr lang="en-US" sz="800" noProof="1" smtClean="0"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string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.Format(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"Rental of book {0}."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, book),</a:t>
            </a:r>
            <a:br>
              <a:rPr lang="en-US" sz="800" noProof="1" smtClean="0"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book.RentalPrice);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customer.Balance -= book.RentalPrice;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ts.Complete();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}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break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}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catch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TransactionConflictException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)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{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if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(i &lt; 3)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continue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else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throw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}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}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trace.TraceInformation(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"Leaving CustomerProcesses.CreateCustomer(</a:t>
            </a:r>
            <a:b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                bookId = {0}, customerId = {1} )"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,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bookId, customerId);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}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catch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Exception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e)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{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trace.TraceEvent(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TraceEventType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.Error, 0,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"Exception: CustomerProcesses.CreateCustomer( bookId = {0},</a:t>
            </a:r>
            <a:b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              customerId = {1} ) failed : {2}"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,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bookId, customerId, e.Message);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throw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;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}</a:t>
            </a: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0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}</a:t>
            </a:r>
            <a:endParaRPr lang="en-US" sz="1000" noProof="1"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3008" y="5403527"/>
            <a:ext cx="7102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And there was transaction handling code.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3357562"/>
            <a:ext cx="214314" cy="1357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720" y="1643050"/>
            <a:ext cx="214314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2000240"/>
            <a:ext cx="214314" cy="1785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5720" y="1000108"/>
            <a:ext cx="214314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5720" y="2643182"/>
            <a:ext cx="214314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142852"/>
            <a:ext cx="214314" cy="17859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679" y="306994"/>
            <a:ext cx="214314" cy="285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25587" y="5111140"/>
            <a:ext cx="670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Let there be safe concurrent execution.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8270"/>
    </mc:Choice>
    <mc:Fallback>
      <p:transition advTm="2827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5157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 spcCol="18000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internal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class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CustomerProcesses</a:t>
            </a:r>
            <a:endParaRPr lang="en-US" sz="8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private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static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readonly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TraceSource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trace =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new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TraceSource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typeof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CustomerProcesses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).FullName);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public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void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RentBook(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int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bookId,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int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customerId)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if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(bookId &lt;= 0)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throw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new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ArgumentOutOfRangeException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"bookId"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if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(customerId &lt;= 0) </a:t>
            </a:r>
            <a:br>
              <a:rPr lang="en-US" sz="800" noProof="1" smtClean="0"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throw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new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ArgumentOutOfRangeException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"customerId"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try</a:t>
            </a:r>
            <a:endParaRPr lang="en-US" sz="8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trace.TraceInformation(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"Entering CustomerProcesses.CreateCustomer( </a:t>
            </a:r>
            <a:b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                 bookId = {0}, customerId = {1} )"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bookId, customerId 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try</a:t>
            </a:r>
            <a:endParaRPr lang="en-US" sz="8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for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int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i = 0;; i++ 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try</a:t>
            </a:r>
            <a:endParaRPr lang="en-US" sz="8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using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var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ts =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new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TransactionScope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() 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 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Book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book =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Book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.GetById( bookId 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 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customer =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Customer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.GetById( customerId 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  book.RentedTo = customer;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  customer.AccountLines.Add( </a:t>
            </a:r>
            <a:br>
              <a:rPr lang="en-US" sz="800" noProof="1" smtClean="0"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string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.Format( 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"Rental of book {0}."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, book ),</a:t>
            </a:r>
            <a:br>
              <a:rPr lang="en-US" sz="800" noProof="1" smtClean="0"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     book.RentalPrice 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  customer.Balance -= book.RentalPrice;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8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8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  ts.Complete();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break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catch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TransactionConflictException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if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 i &lt; 3 )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continue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else</a:t>
            </a:r>
            <a:endParaRPr lang="en-US" sz="800" noProof="1" smtClean="0">
              <a:latin typeface="Consolas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throw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trace.TraceInformation(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"Leaving CustomerProcesses.CreateCustomer( </a:t>
            </a:r>
            <a:b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                    bookId = {0}, customerId = {1} )"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bookId, customerId 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catch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Exception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e 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trace.TraceEvent(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TraceEventType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.Error, 0,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</a:t>
            </a: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"Exception: CustomerProcesses.CreateCustomer( </a:t>
            </a:r>
            <a:b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</a:br>
            <a:r>
              <a:rPr lang="en-US" sz="800" noProof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                  bookId = {0}, customerId = {1} ) failed : {2}"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                  bookId, customerId, e.Message 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throw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catch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 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Exception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e 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{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if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(</a:t>
            </a:r>
            <a:r>
              <a:rPr lang="en-US" sz="800" noProof="1" smtClean="0">
                <a:solidFill>
                  <a:srgbClr val="2B91AF"/>
                </a:solidFill>
                <a:latin typeface="Consolas" pitchFamily="49" charset="0"/>
                <a:ea typeface="Calibri"/>
                <a:cs typeface="Times New Roman"/>
              </a:rPr>
              <a:t>ExceptionManager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.Handle(e)) </a:t>
            </a:r>
            <a:r>
              <a:rPr lang="en-US" sz="800" noProof="1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throw</a:t>
            </a: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    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    }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noProof="1" smtClean="0">
                <a:latin typeface="Consolas" pitchFamily="49" charset="0"/>
                <a:ea typeface="Calibri"/>
                <a:cs typeface="Times New Roman"/>
              </a:rPr>
              <a:t>}</a:t>
            </a:r>
            <a:endParaRPr lang="en-US" sz="800" noProof="1"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3202" y="5595579"/>
            <a:ext cx="684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And there was exception </a:t>
            </a:r>
            <a:r>
              <a:rPr lang="en-US" sz="3200" dirty="0" smtClean="0">
                <a:solidFill>
                  <a:srgbClr val="FFC000"/>
                </a:solidFill>
              </a:rPr>
              <a:t>handling </a:t>
            </a:r>
            <a:r>
              <a:rPr lang="en-US" sz="3200" dirty="0">
                <a:solidFill>
                  <a:srgbClr val="FFC000"/>
                </a:solidFill>
              </a:rPr>
              <a:t>code.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3714752"/>
            <a:ext cx="214314" cy="12144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282" y="1928802"/>
            <a:ext cx="214314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14876" y="2033578"/>
            <a:ext cx="214314" cy="1785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4282" y="1033446"/>
            <a:ext cx="214314" cy="4667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4282" y="2928934"/>
            <a:ext cx="214314" cy="7143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14876" y="71414"/>
            <a:ext cx="214314" cy="18573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14876" y="3929066"/>
            <a:ext cx="214314" cy="7143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4282" y="1571612"/>
            <a:ext cx="214314" cy="2857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9679" y="306994"/>
            <a:ext cx="214314" cy="285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88389" y="5303192"/>
            <a:ext cx="715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Let there be user-friendly error messages.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3902"/>
    </mc:Choice>
    <mc:Fallback>
      <p:transition advTm="3390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34.7|25.7|31.5"/>
</p:tagLst>
</file>

<file path=ppt/theme/theme1.xml><?xml version="1.0" encoding="utf-8"?>
<a:theme xmlns:a="http://schemas.openxmlformats.org/drawingml/2006/main" name="Horiz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26361</TotalTime>
  <Words>957</Words>
  <Application>Microsoft Office PowerPoint</Application>
  <PresentationFormat>On-screen Show (4:3)</PresentationFormat>
  <Paragraphs>451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Segoe UI</vt:lpstr>
      <vt:lpstr>Calibri</vt:lpstr>
      <vt:lpstr>Kunstler Script</vt:lpstr>
      <vt:lpstr>Consolas</vt:lpstr>
      <vt:lpstr>Times New Roman</vt:lpstr>
      <vt:lpstr>Horizon</vt:lpstr>
      <vt:lpstr>Slide 1</vt:lpstr>
      <vt:lpstr>Agenda</vt:lpstr>
      <vt:lpstr>The Problem with  Conventional Programming</vt:lpstr>
      <vt:lpstr>Slide 4</vt:lpstr>
      <vt:lpstr>Slide 5</vt:lpstr>
      <vt:lpstr>Slide 6</vt:lpstr>
      <vt:lpstr>Slide 7</vt:lpstr>
      <vt:lpstr>Slide 8</vt:lpstr>
      <vt:lpstr>Slide 9</vt:lpstr>
      <vt:lpstr>Slide 10</vt:lpstr>
      <vt:lpstr>Why do we write ugly code?</vt:lpstr>
      <vt:lpstr>Non-Functional Requirements</vt:lpstr>
      <vt:lpstr>Slide 13</vt:lpstr>
      <vt:lpstr>Slide 14</vt:lpstr>
      <vt:lpstr>Strengthen Applications  With Aspects</vt:lpstr>
      <vt:lpstr>The Idea Behind AOP</vt:lpstr>
      <vt:lpstr>Cross-Cutting Concerns</vt:lpstr>
      <vt:lpstr>What is AOP?</vt:lpstr>
      <vt:lpstr>15 Years of AOP History</vt:lpstr>
      <vt:lpstr>Why You Should Care</vt:lpstr>
      <vt:lpstr>Reduce the number of LOC</vt:lpstr>
      <vt:lpstr>Improve cohesion &amp; stability</vt:lpstr>
      <vt:lpstr>Reduce the number of defects</vt:lpstr>
      <vt:lpstr>Improve teamwork</vt:lpstr>
      <vt:lpstr>Reduce Development Cost</vt:lpstr>
      <vt:lpstr>Comparing Aspect Frameworks</vt:lpstr>
      <vt:lpstr>What to compare?</vt:lpstr>
      <vt:lpstr>Static vs Dynamic AOP</vt:lpstr>
      <vt:lpstr>Build-Time AOP</vt:lpstr>
      <vt:lpstr>Proxy-Based AOP</vt:lpstr>
      <vt:lpstr>Static vs Dynamic AOP</vt:lpstr>
      <vt:lpstr>My Own Summary</vt:lpstr>
      <vt:lpstr>Summary</vt:lpstr>
      <vt:lpstr>Slide 34</vt:lpstr>
      <vt:lpstr>Slide 35</vt:lpstr>
      <vt:lpstr>Questions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PostSharp &amp; Spring.NET</dc:title>
  <dc:creator>Gael Fraiteur</dc:creator>
  <cp:lastModifiedBy>Pierre-Emmanuel Dautreppe</cp:lastModifiedBy>
  <cp:revision>344</cp:revision>
  <dcterms:created xsi:type="dcterms:W3CDTF">2008-02-06T11:03:19Z</dcterms:created>
  <dcterms:modified xsi:type="dcterms:W3CDTF">2011-04-14T20:30:15Z</dcterms:modified>
</cp:coreProperties>
</file>