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8" r:id="rId3"/>
    <p:sldId id="277" r:id="rId4"/>
    <p:sldId id="270" r:id="rId5"/>
    <p:sldId id="271" r:id="rId6"/>
    <p:sldId id="272" r:id="rId7"/>
    <p:sldId id="273" r:id="rId8"/>
    <p:sldId id="274" r:id="rId9"/>
    <p:sldId id="275" r:id="rId10"/>
    <p:sldId id="276" r:id="rId11"/>
    <p:sldId id="263" r:id="rId12"/>
    <p:sldId id="264" r:id="rId13"/>
    <p:sldId id="269" r:id="rId14"/>
    <p:sldId id="265" r:id="rId15"/>
    <p:sldId id="279" r:id="rId16"/>
    <p:sldId id="278" r:id="rId17"/>
    <p:sldId id="295" r:id="rId18"/>
    <p:sldId id="297" r:id="rId19"/>
    <p:sldId id="296" r:id="rId20"/>
    <p:sldId id="298" r:id="rId21"/>
    <p:sldId id="301" r:id="rId22"/>
    <p:sldId id="300" r:id="rId23"/>
    <p:sldId id="257" r:id="rId24"/>
    <p:sldId id="266" r:id="rId25"/>
    <p:sldId id="267" r:id="rId26"/>
    <p:sldId id="302" r:id="rId27"/>
    <p:sldId id="262" r:id="rId28"/>
    <p:sldId id="303" r:id="rId29"/>
    <p:sldId id="304" r:id="rId30"/>
    <p:sldId id="305" r:id="rId31"/>
    <p:sldId id="306" r:id="rId32"/>
    <p:sldId id="307" r:id="rId33"/>
    <p:sldId id="308" r:id="rId34"/>
    <p:sldId id="309" r:id="rId35"/>
    <p:sldId id="310" r:id="rId36"/>
    <p:sldId id="31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1272"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fr-FR" smtClean="0"/>
              <a:t>Cliquez et modifiez le titre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651A0C47-018D-4460-B945-BFF7981B6CA6}"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651A0C47-018D-4460-B945-BFF7981B6CA6}"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de montage séquentiel">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fr-FR" smtClean="0"/>
              <a:t>Cliquez pour modifier les styles du texte du masque</a:t>
            </a:r>
          </a:p>
        </p:txBody>
      </p:sp>
      <p:sp>
        <p:nvSpPr>
          <p:cNvPr id="5" name="Date Placeholder 4"/>
          <p:cNvSpPr>
            <a:spLocks noGrp="1"/>
          </p:cNvSpPr>
          <p:nvPr>
            <p:ph type="dt" sz="half" idx="10"/>
          </p:nvPr>
        </p:nvSpPr>
        <p:spPr/>
        <p:txBody>
          <a:bodyPr/>
          <a:lstStyle/>
          <a:p>
            <a:fld id="{651A0C47-018D-4460-B945-BFF7981B6CA6}"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fr-FR" smtClean="0"/>
              <a:t>Cliquez et modifiez le titre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651A0C47-018D-4460-B945-BFF7981B6CA6}"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fr-FR" smtClean="0"/>
              <a:t>Cliquez et modifiez le titre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pPr/>
              <a:t>4/19/2011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pPr/>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pPr/>
              <a:t>4/19/2011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pPr/>
              <a:t>4/19/2011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fr-FR" smtClean="0"/>
              <a:t>Cliquez et modifiez le titre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51A0C47-018D-4460-B945-BFF7981B6CA6}"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fr-FR" smtClean="0"/>
              <a:t>Cliquez et modifiez le titre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pPr/>
              <a:t>4/19/2011</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new-logo-octo-seul.jpg"/>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448176" y="5586385"/>
            <a:ext cx="1189121" cy="939019"/>
          </a:xfrm>
          <a:prstGeom prst="rect">
            <a:avLst/>
          </a:prstGeom>
          <a:effectLst>
            <a:reflection stA="0" endPos="75000" dist="12700" dir="5400000" sy="-100000" algn="bl" rotWithShape="0"/>
          </a:effectLst>
        </p:spPr>
      </p:pic>
      <p:pic>
        <p:nvPicPr>
          <p:cNvPr id="2" name="Image 1"/>
          <p:cNvPicPr>
            <a:picLocks noChangeAspect="1"/>
          </p:cNvPicPr>
          <p:nvPr/>
        </p:nvPicPr>
        <p:blipFill>
          <a:blip r:embed="rId3" cstate="screen"/>
          <a:stretch>
            <a:fillRect/>
          </a:stretch>
        </p:blipFill>
        <p:spPr>
          <a:xfrm>
            <a:off x="375652" y="183147"/>
            <a:ext cx="2662451" cy="1421063"/>
          </a:xfrm>
          <a:prstGeom prst="rect">
            <a:avLst/>
          </a:prstGeom>
        </p:spPr>
      </p:pic>
      <p:sp>
        <p:nvSpPr>
          <p:cNvPr id="3" name="ZoneTexte 2"/>
          <p:cNvSpPr txBox="1"/>
          <p:nvPr/>
        </p:nvSpPr>
        <p:spPr>
          <a:xfrm>
            <a:off x="6256421" y="6055895"/>
            <a:ext cx="2419683" cy="461665"/>
          </a:xfrm>
          <a:prstGeom prst="rect">
            <a:avLst/>
          </a:prstGeom>
          <a:noFill/>
        </p:spPr>
        <p:txBody>
          <a:bodyPr wrap="square" rtlCol="0">
            <a:spAutoFit/>
          </a:bodyPr>
          <a:lstStyle/>
          <a:p>
            <a:pPr algn="r"/>
            <a:r>
              <a:rPr lang="fr-FR" sz="2400" dirty="0" smtClean="0">
                <a:latin typeface="Arial"/>
                <a:cs typeface="Arial"/>
              </a:rPr>
              <a:t>7 avril 2011</a:t>
            </a:r>
            <a:endParaRPr lang="fr-FR" sz="2400" dirty="0">
              <a:latin typeface="Arial"/>
              <a:cs typeface="Arial"/>
            </a:endParaRPr>
          </a:p>
        </p:txBody>
      </p:sp>
      <p:sp>
        <p:nvSpPr>
          <p:cNvPr id="6" name="ZoneTexte 5"/>
          <p:cNvSpPr txBox="1"/>
          <p:nvPr/>
        </p:nvSpPr>
        <p:spPr>
          <a:xfrm>
            <a:off x="1042737" y="2545347"/>
            <a:ext cx="7232316" cy="1323439"/>
          </a:xfrm>
          <a:prstGeom prst="rect">
            <a:avLst/>
          </a:prstGeom>
          <a:noFill/>
        </p:spPr>
        <p:txBody>
          <a:bodyPr wrap="square" rtlCol="0">
            <a:spAutoFit/>
          </a:bodyPr>
          <a:lstStyle/>
          <a:p>
            <a:pPr algn="ctr"/>
            <a:r>
              <a:rPr lang="fr-FR" sz="4000" dirty="0" smtClean="0">
                <a:latin typeface="Arial"/>
                <a:cs typeface="Arial"/>
              </a:rPr>
              <a:t>L’</a:t>
            </a:r>
            <a:r>
              <a:rPr lang="fr-FR" sz="4000" dirty="0" err="1" smtClean="0">
                <a:latin typeface="Arial"/>
                <a:cs typeface="Arial"/>
              </a:rPr>
              <a:t>adhocratie</a:t>
            </a:r>
            <a:r>
              <a:rPr lang="fr-FR" sz="4000" dirty="0" smtClean="0">
                <a:latin typeface="Arial"/>
                <a:cs typeface="Arial"/>
              </a:rPr>
              <a:t> va-t-elle sauver le monde ?</a:t>
            </a:r>
            <a:endParaRPr lang="fr-FR" sz="4000" dirty="0">
              <a:latin typeface="Arial"/>
              <a:cs typeface="Arial"/>
            </a:endParaRPr>
          </a:p>
        </p:txBody>
      </p:sp>
      <p:sp>
        <p:nvSpPr>
          <p:cNvPr id="7" name="ZoneTexte 6"/>
          <p:cNvSpPr txBox="1"/>
          <p:nvPr/>
        </p:nvSpPr>
        <p:spPr>
          <a:xfrm>
            <a:off x="5365542" y="303463"/>
            <a:ext cx="3153611" cy="523220"/>
          </a:xfrm>
          <a:prstGeom prst="rect">
            <a:avLst/>
          </a:prstGeom>
          <a:noFill/>
        </p:spPr>
        <p:txBody>
          <a:bodyPr wrap="square" rtlCol="0">
            <a:spAutoFit/>
          </a:bodyPr>
          <a:lstStyle/>
          <a:p>
            <a:pPr algn="r"/>
            <a:r>
              <a:rPr lang="fr-FR" sz="2800" dirty="0" smtClean="0">
                <a:latin typeface="Arial"/>
                <a:cs typeface="Arial"/>
              </a:rPr>
              <a:t>Frédéric Navarro</a:t>
            </a:r>
            <a:endParaRPr lang="fr-FR" sz="2800" dirty="0">
              <a:latin typeface="Arial"/>
              <a:cs typeface="Arial"/>
            </a:endParaRPr>
          </a:p>
        </p:txBody>
      </p:sp>
    </p:spTree>
    <p:extLst>
      <p:ext uri="{BB962C8B-B14F-4D97-AF65-F5344CB8AC3E}">
        <p14:creationId xmlns:p14="http://schemas.microsoft.com/office/powerpoint/2010/main" xmlns="" val="837038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1549400" y="1079500"/>
            <a:ext cx="6032500" cy="4699000"/>
          </a:xfrm>
          <a:prstGeom prst="rect">
            <a:avLst/>
          </a:prstGeom>
        </p:spPr>
      </p:pic>
    </p:spTree>
    <p:extLst>
      <p:ext uri="{BB962C8B-B14F-4D97-AF65-F5344CB8AC3E}">
        <p14:creationId xmlns:p14="http://schemas.microsoft.com/office/powerpoint/2010/main" xmlns="" val="3371090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711200" y="279400"/>
            <a:ext cx="7708900" cy="6299200"/>
          </a:xfrm>
          <a:prstGeom prst="rect">
            <a:avLst/>
          </a:prstGeom>
        </p:spPr>
      </p:pic>
    </p:spTree>
    <p:extLst>
      <p:ext uri="{BB962C8B-B14F-4D97-AF65-F5344CB8AC3E}">
        <p14:creationId xmlns:p14="http://schemas.microsoft.com/office/powerpoint/2010/main" xmlns="" val="1620011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1602126" y="1109579"/>
            <a:ext cx="6770622" cy="4451684"/>
          </a:xfrm>
          <a:prstGeom prst="rect">
            <a:avLst/>
          </a:prstGeom>
        </p:spPr>
      </p:pic>
    </p:spTree>
    <p:extLst>
      <p:ext uri="{BB962C8B-B14F-4D97-AF65-F5344CB8AC3E}">
        <p14:creationId xmlns:p14="http://schemas.microsoft.com/office/powerpoint/2010/main" xmlns="" val="1620011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35263" y="655053"/>
            <a:ext cx="7914105" cy="5139868"/>
          </a:xfrm>
          <a:prstGeom prst="rect">
            <a:avLst/>
          </a:prstGeom>
          <a:noFill/>
        </p:spPr>
        <p:txBody>
          <a:bodyPr wrap="square" rtlCol="0">
            <a:spAutoFit/>
          </a:bodyPr>
          <a:lstStyle/>
          <a:p>
            <a:pPr marL="571500" indent="-571500">
              <a:buFont typeface="Arial"/>
              <a:buChar char="•"/>
            </a:pPr>
            <a:r>
              <a:rPr lang="fr-FR" sz="3200" dirty="0" smtClean="0"/>
              <a:t>Ils n’ont pas connu le monde sans le sida</a:t>
            </a:r>
          </a:p>
          <a:p>
            <a:pPr marL="571500" indent="-571500">
              <a:buFont typeface="Arial"/>
              <a:buChar char="•"/>
            </a:pPr>
            <a:endParaRPr lang="fr-FR" sz="3200" dirty="0" smtClean="0"/>
          </a:p>
          <a:p>
            <a:pPr marL="571500" indent="-571500">
              <a:buFont typeface="Arial"/>
              <a:buChar char="•"/>
            </a:pPr>
            <a:r>
              <a:rPr lang="fr-FR" sz="3200" dirty="0"/>
              <a:t>Ils considèrent comme acquises (et parfois dépassées) les transformations morales </a:t>
            </a:r>
            <a:r>
              <a:rPr lang="fr-FR" sz="3200" dirty="0" smtClean="0"/>
              <a:t>des années 60 et 70</a:t>
            </a:r>
            <a:endParaRPr lang="fr-FR" sz="3200" dirty="0"/>
          </a:p>
          <a:p>
            <a:pPr marL="571500" indent="-571500">
              <a:buFont typeface="Arial"/>
              <a:buChar char="•"/>
            </a:pPr>
            <a:endParaRPr lang="fr-FR" sz="3200" dirty="0" smtClean="0"/>
          </a:p>
          <a:p>
            <a:pPr marL="571500" indent="-571500">
              <a:buFont typeface="Arial"/>
              <a:buChar char="•"/>
            </a:pPr>
            <a:r>
              <a:rPr lang="fr-FR" sz="3200" dirty="0" smtClean="0"/>
              <a:t>Ils sont « digital native »</a:t>
            </a:r>
          </a:p>
          <a:p>
            <a:endParaRPr lang="fr-FR" sz="3200" dirty="0" smtClean="0"/>
          </a:p>
          <a:p>
            <a:pPr marL="571500" indent="-571500">
              <a:buFont typeface="Arial"/>
              <a:buChar char="•"/>
            </a:pPr>
            <a:r>
              <a:rPr lang="fr-FR" sz="3200" dirty="0" smtClean="0"/>
              <a:t>En 2015 : 15% de la population mondiale</a:t>
            </a:r>
          </a:p>
          <a:p>
            <a:endParaRPr lang="fr-FR" sz="4000" dirty="0"/>
          </a:p>
        </p:txBody>
      </p:sp>
    </p:spTree>
    <p:extLst>
      <p:ext uri="{BB962C8B-B14F-4D97-AF65-F5344CB8AC3E}">
        <p14:creationId xmlns:p14="http://schemas.microsoft.com/office/powerpoint/2010/main" xmlns="" val="183601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3048000" y="2171700"/>
            <a:ext cx="3048000" cy="2501900"/>
          </a:xfrm>
          <a:prstGeom prst="rect">
            <a:avLst/>
          </a:prstGeom>
        </p:spPr>
      </p:pic>
    </p:spTree>
    <p:extLst>
      <p:ext uri="{BB962C8B-B14F-4D97-AF65-F5344CB8AC3E}">
        <p14:creationId xmlns:p14="http://schemas.microsoft.com/office/powerpoint/2010/main" xmlns="" val="162001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899787" y="668420"/>
            <a:ext cx="2164205" cy="1898317"/>
          </a:xfrm>
          <a:prstGeom prst="rect">
            <a:avLst/>
          </a:prstGeom>
        </p:spPr>
      </p:pic>
      <p:pic>
        <p:nvPicPr>
          <p:cNvPr id="3" name="Image 2"/>
          <p:cNvPicPr>
            <a:picLocks noChangeAspect="1"/>
          </p:cNvPicPr>
          <p:nvPr/>
        </p:nvPicPr>
        <p:blipFill>
          <a:blip r:embed="rId3" cstate="screen"/>
          <a:stretch>
            <a:fillRect/>
          </a:stretch>
        </p:blipFill>
        <p:spPr>
          <a:xfrm>
            <a:off x="5511979" y="626309"/>
            <a:ext cx="2966274" cy="2100849"/>
          </a:xfrm>
          <a:prstGeom prst="rect">
            <a:avLst/>
          </a:prstGeom>
        </p:spPr>
      </p:pic>
      <p:pic>
        <p:nvPicPr>
          <p:cNvPr id="4" name="Image 3"/>
          <p:cNvPicPr>
            <a:picLocks noChangeAspect="1"/>
          </p:cNvPicPr>
          <p:nvPr/>
        </p:nvPicPr>
        <p:blipFill>
          <a:blip r:embed="rId4" cstate="screen"/>
          <a:stretch>
            <a:fillRect/>
          </a:stretch>
        </p:blipFill>
        <p:spPr>
          <a:xfrm>
            <a:off x="1031901" y="3154948"/>
            <a:ext cx="1459972" cy="2219158"/>
          </a:xfrm>
          <a:prstGeom prst="rect">
            <a:avLst/>
          </a:prstGeom>
        </p:spPr>
      </p:pic>
      <p:pic>
        <p:nvPicPr>
          <p:cNvPr id="5" name="Image 4"/>
          <p:cNvPicPr>
            <a:picLocks noChangeAspect="1"/>
          </p:cNvPicPr>
          <p:nvPr/>
        </p:nvPicPr>
        <p:blipFill>
          <a:blip r:embed="rId5" cstate="screen"/>
          <a:stretch>
            <a:fillRect/>
          </a:stretch>
        </p:blipFill>
        <p:spPr>
          <a:xfrm>
            <a:off x="3529263" y="3255210"/>
            <a:ext cx="2078789" cy="2078789"/>
          </a:xfrm>
          <a:prstGeom prst="rect">
            <a:avLst/>
          </a:prstGeom>
        </p:spPr>
      </p:pic>
      <p:pic>
        <p:nvPicPr>
          <p:cNvPr id="6" name="Image 5"/>
          <p:cNvPicPr>
            <a:picLocks noChangeAspect="1"/>
          </p:cNvPicPr>
          <p:nvPr/>
        </p:nvPicPr>
        <p:blipFill>
          <a:blip r:embed="rId6" cstate="screen"/>
          <a:stretch>
            <a:fillRect/>
          </a:stretch>
        </p:blipFill>
        <p:spPr>
          <a:xfrm>
            <a:off x="5947038" y="3743157"/>
            <a:ext cx="2688962" cy="1294063"/>
          </a:xfrm>
          <a:prstGeom prst="rect">
            <a:avLst/>
          </a:prstGeom>
        </p:spPr>
      </p:pic>
    </p:spTree>
    <p:extLst>
      <p:ext uri="{BB962C8B-B14F-4D97-AF65-F5344CB8AC3E}">
        <p14:creationId xmlns:p14="http://schemas.microsoft.com/office/powerpoint/2010/main" xmlns="" val="320974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919609" y="561472"/>
            <a:ext cx="1881744" cy="2503237"/>
          </a:xfrm>
          <a:prstGeom prst="rect">
            <a:avLst/>
          </a:prstGeom>
        </p:spPr>
      </p:pic>
      <p:pic>
        <p:nvPicPr>
          <p:cNvPr id="3" name="Image 2"/>
          <p:cNvPicPr>
            <a:picLocks noChangeAspect="1"/>
          </p:cNvPicPr>
          <p:nvPr/>
        </p:nvPicPr>
        <p:blipFill>
          <a:blip r:embed="rId3" cstate="screen"/>
          <a:stretch>
            <a:fillRect/>
          </a:stretch>
        </p:blipFill>
        <p:spPr>
          <a:xfrm>
            <a:off x="4919667" y="561472"/>
            <a:ext cx="2061991" cy="2183732"/>
          </a:xfrm>
          <a:prstGeom prst="rect">
            <a:avLst/>
          </a:prstGeom>
        </p:spPr>
      </p:pic>
      <p:pic>
        <p:nvPicPr>
          <p:cNvPr id="4" name="Image 3"/>
          <p:cNvPicPr>
            <a:picLocks noChangeAspect="1"/>
          </p:cNvPicPr>
          <p:nvPr/>
        </p:nvPicPr>
        <p:blipFill>
          <a:blip r:embed="rId4" cstate="screen"/>
          <a:stretch>
            <a:fillRect/>
          </a:stretch>
        </p:blipFill>
        <p:spPr>
          <a:xfrm>
            <a:off x="1363578" y="3500734"/>
            <a:ext cx="1917031" cy="2611307"/>
          </a:xfrm>
          <a:prstGeom prst="rect">
            <a:avLst/>
          </a:prstGeom>
        </p:spPr>
      </p:pic>
      <p:pic>
        <p:nvPicPr>
          <p:cNvPr id="6" name="Image 5"/>
          <p:cNvPicPr>
            <a:picLocks noChangeAspect="1"/>
          </p:cNvPicPr>
          <p:nvPr/>
        </p:nvPicPr>
        <p:blipFill>
          <a:blip r:embed="rId5" cstate="screen"/>
          <a:stretch>
            <a:fillRect/>
          </a:stretch>
        </p:blipFill>
        <p:spPr>
          <a:xfrm>
            <a:off x="5126919" y="3275264"/>
            <a:ext cx="1971044" cy="2953084"/>
          </a:xfrm>
          <a:prstGeom prst="rect">
            <a:avLst/>
          </a:prstGeom>
        </p:spPr>
      </p:pic>
    </p:spTree>
    <p:extLst>
      <p:ext uri="{BB962C8B-B14F-4D97-AF65-F5344CB8AC3E}">
        <p14:creationId xmlns:p14="http://schemas.microsoft.com/office/powerpoint/2010/main" xmlns="" val="303359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648369" y="1308100"/>
            <a:ext cx="2707105" cy="1802932"/>
          </a:xfrm>
          <a:prstGeom prst="rect">
            <a:avLst/>
          </a:prstGeom>
        </p:spPr>
      </p:pic>
      <p:pic>
        <p:nvPicPr>
          <p:cNvPr id="3" name="Image 2"/>
          <p:cNvPicPr>
            <a:picLocks noChangeAspect="1"/>
          </p:cNvPicPr>
          <p:nvPr/>
        </p:nvPicPr>
        <p:blipFill>
          <a:blip r:embed="rId3" cstate="screen"/>
          <a:stretch>
            <a:fillRect/>
          </a:stretch>
        </p:blipFill>
        <p:spPr>
          <a:xfrm>
            <a:off x="5097879" y="842210"/>
            <a:ext cx="3190542" cy="2624221"/>
          </a:xfrm>
          <a:prstGeom prst="rect">
            <a:avLst/>
          </a:prstGeom>
        </p:spPr>
      </p:pic>
      <p:pic>
        <p:nvPicPr>
          <p:cNvPr id="4" name="Image 3"/>
          <p:cNvPicPr>
            <a:picLocks noChangeAspect="1"/>
          </p:cNvPicPr>
          <p:nvPr/>
        </p:nvPicPr>
        <p:blipFill>
          <a:blip r:embed="rId4" cstate="screen"/>
          <a:stretch>
            <a:fillRect/>
          </a:stretch>
        </p:blipFill>
        <p:spPr>
          <a:xfrm>
            <a:off x="4812631" y="3880852"/>
            <a:ext cx="3866816" cy="2616271"/>
          </a:xfrm>
          <a:prstGeom prst="rect">
            <a:avLst/>
          </a:prstGeom>
        </p:spPr>
      </p:pic>
      <p:pic>
        <p:nvPicPr>
          <p:cNvPr id="5" name="Image 4"/>
          <p:cNvPicPr>
            <a:picLocks noChangeAspect="1"/>
          </p:cNvPicPr>
          <p:nvPr/>
        </p:nvPicPr>
        <p:blipFill>
          <a:blip r:embed="rId5" cstate="screen"/>
          <a:stretch>
            <a:fillRect/>
          </a:stretch>
        </p:blipFill>
        <p:spPr>
          <a:xfrm>
            <a:off x="1534692" y="3880852"/>
            <a:ext cx="2054727" cy="2054727"/>
          </a:xfrm>
          <a:prstGeom prst="rect">
            <a:avLst/>
          </a:prstGeom>
        </p:spPr>
      </p:pic>
    </p:spTree>
    <p:extLst>
      <p:ext uri="{BB962C8B-B14F-4D97-AF65-F5344CB8AC3E}">
        <p14:creationId xmlns:p14="http://schemas.microsoft.com/office/powerpoint/2010/main" xmlns="" val="1625916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2832100" y="2260600"/>
            <a:ext cx="3479800" cy="2336800"/>
          </a:xfrm>
          <a:prstGeom prst="rect">
            <a:avLst/>
          </a:prstGeom>
        </p:spPr>
      </p:pic>
    </p:spTree>
    <p:extLst>
      <p:ext uri="{BB962C8B-B14F-4D97-AF65-F5344CB8AC3E}">
        <p14:creationId xmlns:p14="http://schemas.microsoft.com/office/powerpoint/2010/main" xmlns="" val="4078047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832184" y="2585118"/>
            <a:ext cx="1888289" cy="1888289"/>
          </a:xfrm>
          <a:prstGeom prst="rect">
            <a:avLst/>
          </a:prstGeom>
        </p:spPr>
      </p:pic>
      <p:pic>
        <p:nvPicPr>
          <p:cNvPr id="3" name="Image 2"/>
          <p:cNvPicPr>
            <a:picLocks noChangeAspect="1"/>
          </p:cNvPicPr>
          <p:nvPr/>
        </p:nvPicPr>
        <p:blipFill>
          <a:blip r:embed="rId3" cstate="screen"/>
          <a:stretch>
            <a:fillRect/>
          </a:stretch>
        </p:blipFill>
        <p:spPr>
          <a:xfrm>
            <a:off x="2922619" y="2525628"/>
            <a:ext cx="2466285" cy="1947779"/>
          </a:xfrm>
          <a:prstGeom prst="rect">
            <a:avLst/>
          </a:prstGeom>
        </p:spPr>
      </p:pic>
      <p:pic>
        <p:nvPicPr>
          <p:cNvPr id="4" name="Image 3"/>
          <p:cNvPicPr>
            <a:picLocks noChangeAspect="1"/>
          </p:cNvPicPr>
          <p:nvPr/>
        </p:nvPicPr>
        <p:blipFill>
          <a:blip r:embed="rId4" cstate="screen"/>
          <a:stretch>
            <a:fillRect/>
          </a:stretch>
        </p:blipFill>
        <p:spPr>
          <a:xfrm>
            <a:off x="6089760" y="2525628"/>
            <a:ext cx="2238765" cy="2098842"/>
          </a:xfrm>
          <a:prstGeom prst="rect">
            <a:avLst/>
          </a:prstGeom>
        </p:spPr>
      </p:pic>
    </p:spTree>
    <p:extLst>
      <p:ext uri="{BB962C8B-B14F-4D97-AF65-F5344CB8AC3E}">
        <p14:creationId xmlns:p14="http://schemas.microsoft.com/office/powerpoint/2010/main" xmlns="" val="282185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a:xfrm rot="16200000">
            <a:off x="1628147" y="-973098"/>
            <a:ext cx="5815264" cy="8670510"/>
          </a:xfrm>
        </p:spPr>
        <p:txBody>
          <a:bodyPr>
            <a:noAutofit/>
          </a:bodyPr>
          <a:lstStyle/>
          <a:p>
            <a:r>
              <a:rPr lang="fr-FR" sz="2400" b="1" dirty="0"/>
              <a:t>L'élément le plus flexible contrôle le système - et si l'entreprise s'organisait pour injecter dans son ADN </a:t>
            </a:r>
            <a:r>
              <a:rPr lang="fr-FR" sz="2400" b="1" dirty="0" smtClean="0"/>
              <a:t>(</a:t>
            </a:r>
            <a:r>
              <a:rPr lang="fr-FR" sz="2400" b="1" dirty="0"/>
              <a:t>valeurs, vision, attitudes, compétences, ...) les ingrédients nécessaires pour constamment être en phase avec </a:t>
            </a:r>
            <a:r>
              <a:rPr lang="fr-FR" sz="2400" b="1" dirty="0" smtClean="0"/>
              <a:t>un </a:t>
            </a:r>
            <a:r>
              <a:rPr lang="fr-FR" sz="2400" b="1" dirty="0"/>
              <a:t>environnement économique, humain, technologique, social... en changement perpétuel.... Comment l'entreprise pourrait être sûre d'avoir cette agilité pour concentrer ses forces sur les sujets du moment qui font du sens pour elle et son écosystème.... qui lui permettront de traverser n'importe quelle crise et d'en tirer une force concurrentielle supplémentaire... est-ce un pur fantasme ? Existe-t-il une configuration d'entreprise qui soit désignée pour fonctionner de manière </a:t>
            </a:r>
            <a:r>
              <a:rPr lang="fr-FR" sz="2400" b="1" dirty="0" err="1"/>
              <a:t>adhoc</a:t>
            </a:r>
            <a:r>
              <a:rPr lang="fr-FR" sz="2400" b="1" dirty="0"/>
              <a:t> perpétuellement ? Qui a comme culture d'entreprise la gestion de l'exception ? Qui plus elle traverse des changements, plus elle se renforce ? L'</a:t>
            </a:r>
            <a:r>
              <a:rPr lang="fr-FR" sz="2400" b="1" dirty="0" err="1"/>
              <a:t>adhocratie</a:t>
            </a:r>
            <a:r>
              <a:rPr lang="fr-FR" sz="2400" b="1" dirty="0"/>
              <a:t> serait-elle la configuration ultime de l'entreprise agile ? Est-ce LA structure de la génération Y ?</a:t>
            </a:r>
          </a:p>
        </p:txBody>
      </p:sp>
    </p:spTree>
    <p:extLst>
      <p:ext uri="{BB962C8B-B14F-4D97-AF65-F5344CB8AC3E}">
        <p14:creationId xmlns:p14="http://schemas.microsoft.com/office/powerpoint/2010/main" xmlns="" val="272494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2984500" y="2197100"/>
            <a:ext cx="3175000" cy="2451100"/>
          </a:xfrm>
          <a:prstGeom prst="rect">
            <a:avLst/>
          </a:prstGeom>
        </p:spPr>
      </p:pic>
    </p:spTree>
    <p:extLst>
      <p:ext uri="{BB962C8B-B14F-4D97-AF65-F5344CB8AC3E}">
        <p14:creationId xmlns:p14="http://schemas.microsoft.com/office/powerpoint/2010/main" xmlns="" val="3024675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2006600" y="1651000"/>
            <a:ext cx="5130800" cy="3543300"/>
          </a:xfrm>
          <a:prstGeom prst="rect">
            <a:avLst/>
          </a:prstGeom>
        </p:spPr>
      </p:pic>
    </p:spTree>
    <p:extLst>
      <p:ext uri="{BB962C8B-B14F-4D97-AF65-F5344CB8AC3E}">
        <p14:creationId xmlns:p14="http://schemas.microsoft.com/office/powerpoint/2010/main" xmlns="" val="2158189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Plusieurs configurations d’entreprise</a:t>
            </a:r>
            <a:endParaRPr lang="fr-FR" dirty="0"/>
          </a:p>
        </p:txBody>
      </p:sp>
      <p:sp>
        <p:nvSpPr>
          <p:cNvPr id="4" name="ZoneTexte 3"/>
          <p:cNvSpPr txBox="1"/>
          <p:nvPr/>
        </p:nvSpPr>
        <p:spPr>
          <a:xfrm>
            <a:off x="1269999" y="2499895"/>
            <a:ext cx="6604000" cy="2862322"/>
          </a:xfrm>
          <a:prstGeom prst="rect">
            <a:avLst/>
          </a:prstGeom>
          <a:noFill/>
        </p:spPr>
        <p:txBody>
          <a:bodyPr wrap="square" rtlCol="0">
            <a:spAutoFit/>
          </a:bodyPr>
          <a:lstStyle/>
          <a:p>
            <a:pPr marL="571500" indent="-571500" algn="ctr">
              <a:spcBef>
                <a:spcPct val="0"/>
              </a:spcBef>
              <a:buFont typeface="Arial"/>
              <a:buChar char="•"/>
            </a:pPr>
            <a:r>
              <a:rPr lang="fr-FR" sz="3600" dirty="0">
                <a:effectLst>
                  <a:outerShdw blurRad="50800" dist="50800" dir="5400000" sx="101000" sy="101000" algn="t" rotWithShape="0">
                    <a:prstClr val="black">
                      <a:alpha val="40000"/>
                    </a:prstClr>
                  </a:outerShdw>
                </a:effectLst>
                <a:latin typeface="+mj-lt"/>
                <a:ea typeface="+mj-ea"/>
                <a:cs typeface="+mj-cs"/>
              </a:rPr>
              <a:t>Bureaucratie</a:t>
            </a:r>
          </a:p>
          <a:p>
            <a:pPr marL="571500" indent="-571500" algn="ctr">
              <a:spcBef>
                <a:spcPct val="0"/>
              </a:spcBef>
              <a:buFont typeface="Arial"/>
              <a:buChar char="•"/>
            </a:pPr>
            <a:r>
              <a:rPr lang="fr-FR" sz="3600" dirty="0">
                <a:effectLst>
                  <a:outerShdw blurRad="50800" dist="50800" dir="5400000" sx="101000" sy="101000" algn="t" rotWithShape="0">
                    <a:prstClr val="black">
                      <a:alpha val="40000"/>
                    </a:prstClr>
                  </a:outerShdw>
                </a:effectLst>
                <a:latin typeface="+mj-lt"/>
                <a:ea typeface="+mj-ea"/>
                <a:cs typeface="+mj-cs"/>
              </a:rPr>
              <a:t>Bureaucratie professionnelle</a:t>
            </a:r>
          </a:p>
          <a:p>
            <a:pPr marL="571500" indent="-571500" algn="ctr">
              <a:spcBef>
                <a:spcPct val="0"/>
              </a:spcBef>
              <a:buFont typeface="Arial"/>
              <a:buChar char="•"/>
            </a:pPr>
            <a:r>
              <a:rPr lang="fr-FR" sz="3600" dirty="0" err="1">
                <a:effectLst>
                  <a:outerShdw blurRad="50800" dist="50800" dir="5400000" sx="101000" sy="101000" algn="t" rotWithShape="0">
                    <a:prstClr val="black">
                      <a:alpha val="40000"/>
                    </a:prstClr>
                  </a:outerShdw>
                </a:effectLst>
                <a:latin typeface="+mj-lt"/>
                <a:ea typeface="+mj-ea"/>
                <a:cs typeface="+mj-cs"/>
              </a:rPr>
              <a:t>Sociocratie</a:t>
            </a:r>
            <a:endParaRPr lang="fr-FR" sz="3600" dirty="0">
              <a:effectLst>
                <a:outerShdw blurRad="50800" dist="50800" dir="5400000" sx="101000" sy="101000" algn="t" rotWithShape="0">
                  <a:prstClr val="black">
                    <a:alpha val="40000"/>
                  </a:prstClr>
                </a:outerShdw>
              </a:effectLst>
              <a:latin typeface="+mj-lt"/>
              <a:ea typeface="+mj-ea"/>
              <a:cs typeface="+mj-cs"/>
            </a:endParaRPr>
          </a:p>
          <a:p>
            <a:pPr marL="571500" indent="-571500" algn="ctr">
              <a:spcBef>
                <a:spcPct val="0"/>
              </a:spcBef>
              <a:buFont typeface="Arial"/>
              <a:buChar char="•"/>
            </a:pPr>
            <a:r>
              <a:rPr lang="fr-FR" sz="3600" dirty="0">
                <a:effectLst>
                  <a:outerShdw blurRad="50800" dist="50800" dir="5400000" sx="101000" sy="101000" algn="t" rotWithShape="0">
                    <a:prstClr val="black">
                      <a:alpha val="40000"/>
                    </a:prstClr>
                  </a:outerShdw>
                </a:effectLst>
                <a:latin typeface="+mj-lt"/>
                <a:ea typeface="+mj-ea"/>
                <a:cs typeface="+mj-cs"/>
              </a:rPr>
              <a:t>Arène politique</a:t>
            </a:r>
          </a:p>
          <a:p>
            <a:pPr marL="571500" indent="-571500" algn="ctr">
              <a:spcBef>
                <a:spcPct val="0"/>
              </a:spcBef>
              <a:buFont typeface="Arial"/>
              <a:buChar char="•"/>
            </a:pPr>
            <a:r>
              <a:rPr lang="fr-FR" sz="3600" dirty="0" err="1">
                <a:effectLst>
                  <a:outerShdw blurRad="50800" dist="50800" dir="5400000" sx="101000" sy="101000" algn="t" rotWithShape="0">
                    <a:prstClr val="black">
                      <a:alpha val="40000"/>
                    </a:prstClr>
                  </a:outerShdw>
                </a:effectLst>
                <a:latin typeface="+mj-lt"/>
                <a:ea typeface="+mj-ea"/>
                <a:cs typeface="+mj-cs"/>
              </a:rPr>
              <a:t>Adhocratie</a:t>
            </a:r>
            <a:endParaRPr lang="fr-FR" sz="3600" dirty="0">
              <a:effectLst>
                <a:outerShdw blurRad="50800" dist="50800" dir="5400000" sx="101000" sy="101000" algn="t"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xmlns="" val="1913822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screen"/>
          <a:stretch>
            <a:fillRect/>
          </a:stretch>
        </p:blipFill>
        <p:spPr>
          <a:xfrm>
            <a:off x="1689100" y="1295400"/>
            <a:ext cx="5765800" cy="4267200"/>
          </a:xfrm>
          <a:prstGeom prst="rect">
            <a:avLst/>
          </a:prstGeom>
        </p:spPr>
      </p:pic>
    </p:spTree>
    <p:extLst>
      <p:ext uri="{BB962C8B-B14F-4D97-AF65-F5344CB8AC3E}">
        <p14:creationId xmlns:p14="http://schemas.microsoft.com/office/powerpoint/2010/main" xmlns="" val="750892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2847344" y="1366716"/>
            <a:ext cx="4705813" cy="4517579"/>
          </a:xfrm>
          <a:prstGeom prst="rect">
            <a:avLst/>
          </a:prstGeom>
        </p:spPr>
      </p:pic>
    </p:spTree>
    <p:extLst>
      <p:ext uri="{BB962C8B-B14F-4D97-AF65-F5344CB8AC3E}">
        <p14:creationId xmlns:p14="http://schemas.microsoft.com/office/powerpoint/2010/main" xmlns="" val="1620011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2165866" y="339402"/>
            <a:ext cx="4625292" cy="6179196"/>
          </a:xfrm>
          <a:prstGeom prst="rect">
            <a:avLst/>
          </a:prstGeom>
        </p:spPr>
      </p:pic>
    </p:spTree>
    <p:extLst>
      <p:ext uri="{BB962C8B-B14F-4D97-AF65-F5344CB8AC3E}">
        <p14:creationId xmlns:p14="http://schemas.microsoft.com/office/powerpoint/2010/main" xmlns="" val="1620011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2324100" y="4756"/>
            <a:ext cx="4474346" cy="6848488"/>
          </a:xfrm>
          <a:prstGeom prst="rect">
            <a:avLst/>
          </a:prstGeom>
        </p:spPr>
      </p:pic>
    </p:spTree>
    <p:extLst>
      <p:ext uri="{BB962C8B-B14F-4D97-AF65-F5344CB8AC3E}">
        <p14:creationId xmlns:p14="http://schemas.microsoft.com/office/powerpoint/2010/main" xmlns="" val="755751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xmlns="" val="4218375271"/>
              </p:ext>
            </p:extLst>
          </p:nvPr>
        </p:nvGraphicFramePr>
        <p:xfrm>
          <a:off x="1524000" y="1396999"/>
          <a:ext cx="6336633" cy="4516922"/>
        </p:xfrm>
        <a:graphic>
          <a:graphicData uri="http://schemas.openxmlformats.org/drawingml/2006/table">
            <a:tbl>
              <a:tblPr firstRow="1" bandRow="1">
                <a:tableStyleId>{5940675A-B579-460E-94D1-54222C63F5DA}</a:tableStyleId>
              </a:tblPr>
              <a:tblGrid>
                <a:gridCol w="1884947"/>
                <a:gridCol w="2339475"/>
                <a:gridCol w="2112211"/>
              </a:tblGrid>
              <a:tr h="795421">
                <a:tc>
                  <a:txBody>
                    <a:bodyPr/>
                    <a:lstStyle/>
                    <a:p>
                      <a:pPr algn="ct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t>Entreprise Classique</a:t>
                      </a:r>
                    </a:p>
                    <a:p>
                      <a:pPr algn="ctr"/>
                      <a:endParaRPr lang="fr-FR" sz="2000" b="1" dirty="0"/>
                    </a:p>
                  </a:txBody>
                  <a:tcPr/>
                </a:tc>
                <a:tc>
                  <a:txBody>
                    <a:bodyPr/>
                    <a:lstStyle/>
                    <a:p>
                      <a:pPr algn="ctr"/>
                      <a:r>
                        <a:rPr lang="fr-FR" sz="2000" b="1" dirty="0" err="1" smtClean="0"/>
                        <a:t>Adhocratie</a:t>
                      </a:r>
                      <a:endParaRPr lang="fr-FR" sz="2000" b="1" dirty="0"/>
                    </a:p>
                  </a:txBody>
                  <a:tcPr/>
                </a:tc>
              </a:tr>
              <a:tr h="795421">
                <a:tc>
                  <a:txBody>
                    <a:bodyPr/>
                    <a:lstStyle/>
                    <a:p>
                      <a:pPr algn="ctr"/>
                      <a:r>
                        <a:rPr lang="fr-FR" sz="2000" b="1" dirty="0" smtClean="0"/>
                        <a:t>Principe</a:t>
                      </a:r>
                      <a:endParaRPr lang="fr-FR"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Donner des ordres</a:t>
                      </a:r>
                    </a:p>
                    <a:p>
                      <a:pPr algn="ct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Communiquer</a:t>
                      </a:r>
                    </a:p>
                    <a:p>
                      <a:pPr algn="ctr"/>
                      <a:endParaRPr lang="fr-FR" dirty="0"/>
                    </a:p>
                  </a:txBody>
                  <a:tcPr/>
                </a:tc>
              </a:tr>
              <a:tr h="795421">
                <a:tc>
                  <a:txBody>
                    <a:bodyPr/>
                    <a:lstStyle/>
                    <a:p>
                      <a:pPr algn="ctr"/>
                      <a:r>
                        <a:rPr lang="fr-FR" sz="2000" b="1" dirty="0" smtClean="0"/>
                        <a:t>Finalité</a:t>
                      </a:r>
                      <a:endParaRPr lang="fr-FR"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Rationalité technique</a:t>
                      </a:r>
                    </a:p>
                    <a:p>
                      <a:pPr algn="ct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Mobilisation des énergies</a:t>
                      </a:r>
                    </a:p>
                    <a:p>
                      <a:pPr algn="ctr"/>
                      <a:endParaRPr lang="fr-FR" dirty="0"/>
                    </a:p>
                  </a:txBody>
                  <a:tcPr/>
                </a:tc>
              </a:tr>
              <a:tr h="795421">
                <a:tc>
                  <a:txBody>
                    <a:bodyPr/>
                    <a:lstStyle/>
                    <a:p>
                      <a:pPr algn="ctr"/>
                      <a:r>
                        <a:rPr lang="fr-FR" sz="2000" b="1" dirty="0" smtClean="0"/>
                        <a:t>Mode de régulation</a:t>
                      </a:r>
                      <a:endParaRPr lang="fr-FR" sz="2000" b="1" dirty="0"/>
                    </a:p>
                  </a:txBody>
                  <a:tcPr/>
                </a:tc>
                <a:tc>
                  <a:txBody>
                    <a:bodyPr/>
                    <a:lstStyle/>
                    <a:p>
                      <a:pPr algn="ctr"/>
                      <a:r>
                        <a:rPr lang="fr-FR" dirty="0" smtClean="0"/>
                        <a:t>Disciplinaire</a:t>
                      </a:r>
                      <a:endParaRPr lang="fr-FR" dirty="0"/>
                    </a:p>
                  </a:txBody>
                  <a:tcPr/>
                </a:tc>
                <a:tc>
                  <a:txBody>
                    <a:bodyPr/>
                    <a:lstStyle/>
                    <a:p>
                      <a:pPr algn="ctr"/>
                      <a:r>
                        <a:rPr lang="fr-FR" dirty="0" smtClean="0"/>
                        <a:t>Culturel</a:t>
                      </a:r>
                      <a:endParaRPr lang="fr-FR" dirty="0"/>
                    </a:p>
                  </a:txBody>
                  <a:tcPr/>
                </a:tc>
              </a:tr>
              <a:tr h="795421">
                <a:tc>
                  <a:txBody>
                    <a:bodyPr/>
                    <a:lstStyle/>
                    <a:p>
                      <a:pPr algn="ctr"/>
                      <a:r>
                        <a:rPr lang="fr-FR" sz="2000" b="1" dirty="0" smtClean="0"/>
                        <a:t>Rôle </a:t>
                      </a:r>
                      <a:r>
                        <a:rPr lang="fr-FR" sz="2000" b="1" smtClean="0"/>
                        <a:t>de l’encadrement</a:t>
                      </a:r>
                      <a:endParaRPr lang="fr-FR"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Commandement</a:t>
                      </a:r>
                    </a:p>
                    <a:p>
                      <a:pPr algn="ctr"/>
                      <a:endParaRPr lang="fr-FR" dirty="0"/>
                    </a:p>
                  </a:txBody>
                  <a:tcPr/>
                </a:tc>
                <a:tc>
                  <a:txBody>
                    <a:bodyPr/>
                    <a:lstStyle/>
                    <a:p>
                      <a:pPr algn="ctr"/>
                      <a:r>
                        <a:rPr lang="fr-FR" dirty="0" smtClean="0"/>
                        <a:t>Catalyseur</a:t>
                      </a:r>
                      <a:endParaRPr lang="fr-FR" dirty="0"/>
                    </a:p>
                  </a:txBody>
                  <a:tcPr/>
                </a:tc>
              </a:tr>
            </a:tbl>
          </a:graphicData>
        </a:graphic>
      </p:graphicFrame>
    </p:spTree>
    <p:extLst>
      <p:ext uri="{BB962C8B-B14F-4D97-AF65-F5344CB8AC3E}">
        <p14:creationId xmlns:p14="http://schemas.microsoft.com/office/powerpoint/2010/main" xmlns="" val="1620011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8211" y="481263"/>
            <a:ext cx="7392736" cy="769441"/>
          </a:xfrm>
          <a:prstGeom prst="rect">
            <a:avLst/>
          </a:prstGeom>
          <a:noFill/>
        </p:spPr>
        <p:txBody>
          <a:bodyPr wrap="square" rtlCol="0">
            <a:spAutoFit/>
          </a:bodyPr>
          <a:lstStyle/>
          <a:p>
            <a:r>
              <a:rPr lang="fr-FR" sz="4400" dirty="0" smtClean="0"/>
              <a:t>Révolutionnaire si…..</a:t>
            </a:r>
            <a:endParaRPr lang="fr-FR" sz="4400" dirty="0"/>
          </a:p>
        </p:txBody>
      </p:sp>
      <p:sp>
        <p:nvSpPr>
          <p:cNvPr id="3" name="ZoneTexte 2"/>
          <p:cNvSpPr txBox="1"/>
          <p:nvPr/>
        </p:nvSpPr>
        <p:spPr>
          <a:xfrm>
            <a:off x="740611" y="1970505"/>
            <a:ext cx="7392736" cy="3877985"/>
          </a:xfrm>
          <a:prstGeom prst="rect">
            <a:avLst/>
          </a:prstGeom>
          <a:noFill/>
        </p:spPr>
        <p:txBody>
          <a:bodyPr wrap="square" rtlCol="0">
            <a:spAutoFit/>
          </a:bodyPr>
          <a:lstStyle/>
          <a:p>
            <a:pPr marL="285750" indent="-285750">
              <a:buFont typeface="Wingdings" charset="2"/>
              <a:buChar char="ü"/>
            </a:pPr>
            <a:r>
              <a:rPr lang="fr-FR" sz="2400" dirty="0" smtClean="0"/>
              <a:t>Priorité au système</a:t>
            </a:r>
          </a:p>
          <a:p>
            <a:pPr marL="285750" indent="-285750">
              <a:buFont typeface="Wingdings" charset="2"/>
              <a:buChar char="ü"/>
            </a:pPr>
            <a:endParaRPr lang="fr-FR" sz="2400" dirty="0" smtClean="0"/>
          </a:p>
          <a:p>
            <a:pPr marL="285750" indent="-285750">
              <a:buFont typeface="Wingdings" charset="2"/>
              <a:buChar char="ü"/>
            </a:pPr>
            <a:r>
              <a:rPr lang="fr-FR" sz="2400" dirty="0" smtClean="0"/>
              <a:t>L’élément le plus flexible contrôle le système (sur-adaptation)</a:t>
            </a:r>
          </a:p>
          <a:p>
            <a:pPr marL="285750" indent="-285750">
              <a:buFont typeface="Wingdings" charset="2"/>
              <a:buChar char="ü"/>
            </a:pPr>
            <a:endParaRPr lang="fr-FR" sz="2400" dirty="0" smtClean="0"/>
          </a:p>
          <a:p>
            <a:pPr marL="285750" indent="-285750">
              <a:buFont typeface="Wingdings" charset="2"/>
              <a:buChar char="ü"/>
            </a:pPr>
            <a:r>
              <a:rPr lang="fr-FR" sz="2400" dirty="0" smtClean="0"/>
              <a:t>Le tout est dans le tout</a:t>
            </a:r>
          </a:p>
          <a:p>
            <a:pPr marL="285750" indent="-285750">
              <a:buFont typeface="Wingdings" charset="2"/>
              <a:buChar char="ü"/>
            </a:pPr>
            <a:endParaRPr lang="fr-FR" sz="2400" dirty="0" smtClean="0"/>
          </a:p>
          <a:p>
            <a:pPr marL="285750" indent="-285750">
              <a:buFont typeface="Wingdings" charset="2"/>
              <a:buChar char="ü"/>
            </a:pPr>
            <a:r>
              <a:rPr lang="fr-FR" sz="2400" dirty="0" smtClean="0"/>
              <a:t>Culture de l’exception</a:t>
            </a:r>
          </a:p>
          <a:p>
            <a:endParaRPr lang="fr-FR" dirty="0" smtClean="0"/>
          </a:p>
          <a:p>
            <a:endParaRPr lang="fr-FR" dirty="0" smtClean="0"/>
          </a:p>
          <a:p>
            <a:endParaRPr lang="fr-FR" dirty="0"/>
          </a:p>
        </p:txBody>
      </p:sp>
    </p:spTree>
    <p:extLst>
      <p:ext uri="{BB962C8B-B14F-4D97-AF65-F5344CB8AC3E}">
        <p14:creationId xmlns:p14="http://schemas.microsoft.com/office/powerpoint/2010/main" xmlns="" val="3421103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8211" y="481263"/>
            <a:ext cx="7392736" cy="769441"/>
          </a:xfrm>
          <a:prstGeom prst="rect">
            <a:avLst/>
          </a:prstGeom>
          <a:noFill/>
        </p:spPr>
        <p:txBody>
          <a:bodyPr wrap="square" rtlCol="0">
            <a:spAutoFit/>
          </a:bodyPr>
          <a:lstStyle/>
          <a:p>
            <a:r>
              <a:rPr lang="fr-FR" sz="4400" dirty="0" smtClean="0"/>
              <a:t>Révolutionnaire si…..</a:t>
            </a:r>
            <a:endParaRPr lang="fr-FR" sz="4400" dirty="0"/>
          </a:p>
        </p:txBody>
      </p:sp>
      <p:sp>
        <p:nvSpPr>
          <p:cNvPr id="3" name="ZoneTexte 2"/>
          <p:cNvSpPr txBox="1"/>
          <p:nvPr/>
        </p:nvSpPr>
        <p:spPr>
          <a:xfrm>
            <a:off x="740611" y="1970505"/>
            <a:ext cx="7392736" cy="3508653"/>
          </a:xfrm>
          <a:prstGeom prst="rect">
            <a:avLst/>
          </a:prstGeom>
          <a:noFill/>
        </p:spPr>
        <p:txBody>
          <a:bodyPr wrap="square" rtlCol="0">
            <a:spAutoFit/>
          </a:bodyPr>
          <a:lstStyle/>
          <a:p>
            <a:pPr marL="285750" indent="-285750">
              <a:buFont typeface="Wingdings" charset="2"/>
              <a:buChar char="ü"/>
            </a:pPr>
            <a:r>
              <a:rPr lang="fr-FR" sz="2400" dirty="0" smtClean="0"/>
              <a:t>Une vraie gestion de la motivation</a:t>
            </a:r>
          </a:p>
          <a:p>
            <a:pPr marL="285750" indent="-285750">
              <a:buFont typeface="Wingdings" charset="2"/>
              <a:buChar char="ü"/>
            </a:pPr>
            <a:endParaRPr lang="fr-FR" sz="2400" dirty="0" smtClean="0"/>
          </a:p>
          <a:p>
            <a:pPr marL="285750" indent="-285750">
              <a:buFont typeface="Wingdings" charset="2"/>
              <a:buChar char="ü"/>
            </a:pPr>
            <a:r>
              <a:rPr lang="fr-FR" sz="2400" dirty="0" smtClean="0"/>
              <a:t>Une mise en pratique de l’amélioration continue systématique</a:t>
            </a:r>
          </a:p>
          <a:p>
            <a:pPr marL="285750" indent="-285750">
              <a:buFont typeface="Wingdings" charset="2"/>
              <a:buChar char="ü"/>
            </a:pPr>
            <a:endParaRPr lang="fr-FR" sz="2400" dirty="0" smtClean="0"/>
          </a:p>
          <a:p>
            <a:pPr marL="285750" indent="-285750">
              <a:buFont typeface="Wingdings" charset="2"/>
              <a:buChar char="ü"/>
            </a:pPr>
            <a:r>
              <a:rPr lang="fr-FR" sz="2400" dirty="0" smtClean="0"/>
              <a:t>Un management à </a:t>
            </a:r>
            <a:r>
              <a:rPr lang="fr-FR" sz="2400" dirty="0" err="1" smtClean="0"/>
              <a:t>plusieur</a:t>
            </a:r>
            <a:r>
              <a:rPr lang="fr-FR" sz="2400" dirty="0" smtClean="0"/>
              <a:t> étages</a:t>
            </a:r>
          </a:p>
          <a:p>
            <a:pPr marL="285750" indent="-285750">
              <a:buFont typeface="Wingdings" charset="2"/>
              <a:buChar char="ü"/>
            </a:pPr>
            <a:endParaRPr lang="fr-FR" sz="2400" dirty="0" smtClean="0"/>
          </a:p>
          <a:p>
            <a:endParaRPr lang="fr-FR" dirty="0" smtClean="0"/>
          </a:p>
          <a:p>
            <a:endParaRPr lang="fr-FR" dirty="0" smtClean="0"/>
          </a:p>
          <a:p>
            <a:endParaRPr lang="fr-FR" dirty="0"/>
          </a:p>
        </p:txBody>
      </p:sp>
    </p:spTree>
    <p:extLst>
      <p:ext uri="{BB962C8B-B14F-4D97-AF65-F5344CB8AC3E}">
        <p14:creationId xmlns:p14="http://schemas.microsoft.com/office/powerpoint/2010/main" xmlns="" val="93663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 point de départ…</a:t>
            </a:r>
            <a:endParaRPr lang="fr-FR" dirty="0"/>
          </a:p>
        </p:txBody>
      </p:sp>
    </p:spTree>
    <p:extLst>
      <p:ext uri="{BB962C8B-B14F-4D97-AF65-F5344CB8AC3E}">
        <p14:creationId xmlns:p14="http://schemas.microsoft.com/office/powerpoint/2010/main" xmlns="" val="3911512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8211" y="481263"/>
            <a:ext cx="7392736" cy="1446550"/>
          </a:xfrm>
          <a:prstGeom prst="rect">
            <a:avLst/>
          </a:prstGeom>
          <a:noFill/>
        </p:spPr>
        <p:txBody>
          <a:bodyPr wrap="square" rtlCol="0">
            <a:spAutoFit/>
          </a:bodyPr>
          <a:lstStyle/>
          <a:p>
            <a:r>
              <a:rPr lang="fr-FR" sz="4400" dirty="0" smtClean="0"/>
              <a:t>Entrez dans la 5</a:t>
            </a:r>
            <a:r>
              <a:rPr lang="fr-FR" sz="4400" baseline="30000" dirty="0" smtClean="0"/>
              <a:t>ème</a:t>
            </a:r>
            <a:r>
              <a:rPr lang="fr-FR" sz="4400" dirty="0" smtClean="0"/>
              <a:t> dimension…</a:t>
            </a:r>
            <a:endParaRPr lang="fr-FR" sz="4400" dirty="0"/>
          </a:p>
        </p:txBody>
      </p:sp>
      <p:pic>
        <p:nvPicPr>
          <p:cNvPr id="4" name="Image 3"/>
          <p:cNvPicPr>
            <a:picLocks noChangeAspect="1"/>
          </p:cNvPicPr>
          <p:nvPr/>
        </p:nvPicPr>
        <p:blipFill>
          <a:blip r:embed="rId2" cstate="screen"/>
          <a:stretch>
            <a:fillRect/>
          </a:stretch>
        </p:blipFill>
        <p:spPr>
          <a:xfrm>
            <a:off x="2032000" y="2147961"/>
            <a:ext cx="5080000" cy="3810000"/>
          </a:xfrm>
          <a:prstGeom prst="rect">
            <a:avLst/>
          </a:prstGeom>
        </p:spPr>
      </p:pic>
    </p:spTree>
    <p:extLst>
      <p:ext uri="{BB962C8B-B14F-4D97-AF65-F5344CB8AC3E}">
        <p14:creationId xmlns:p14="http://schemas.microsoft.com/office/powerpoint/2010/main" xmlns="" val="6417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8211" y="481263"/>
            <a:ext cx="7392736" cy="769441"/>
          </a:xfrm>
          <a:prstGeom prst="rect">
            <a:avLst/>
          </a:prstGeom>
          <a:noFill/>
        </p:spPr>
        <p:txBody>
          <a:bodyPr wrap="square" rtlCol="0">
            <a:spAutoFit/>
          </a:bodyPr>
          <a:lstStyle/>
          <a:p>
            <a:r>
              <a:rPr lang="fr-FR" sz="4400" dirty="0" err="1" smtClean="0"/>
              <a:t>Ouch</a:t>
            </a:r>
            <a:r>
              <a:rPr lang="fr-FR" sz="4400" dirty="0" smtClean="0"/>
              <a:t>…ça fait mal</a:t>
            </a:r>
            <a:endParaRPr lang="fr-FR" sz="4400" dirty="0"/>
          </a:p>
        </p:txBody>
      </p:sp>
      <p:sp>
        <p:nvSpPr>
          <p:cNvPr id="3" name="ZoneTexte 2"/>
          <p:cNvSpPr txBox="1"/>
          <p:nvPr/>
        </p:nvSpPr>
        <p:spPr>
          <a:xfrm>
            <a:off x="740611" y="1970505"/>
            <a:ext cx="7392736" cy="4616648"/>
          </a:xfrm>
          <a:prstGeom prst="rect">
            <a:avLst/>
          </a:prstGeom>
          <a:noFill/>
        </p:spPr>
        <p:txBody>
          <a:bodyPr wrap="square" rtlCol="0">
            <a:spAutoFit/>
          </a:bodyPr>
          <a:lstStyle/>
          <a:p>
            <a:pPr marL="285750" indent="-285750">
              <a:buFont typeface="Wingdings" charset="2"/>
              <a:buChar char="ü"/>
            </a:pPr>
            <a:r>
              <a:rPr lang="fr-FR" sz="2400" dirty="0" smtClean="0"/>
              <a:t>Maintenance et évolution du patrimoine</a:t>
            </a:r>
          </a:p>
          <a:p>
            <a:pPr marL="285750" indent="-285750">
              <a:buFont typeface="Wingdings" charset="2"/>
              <a:buChar char="ü"/>
            </a:pPr>
            <a:endParaRPr lang="fr-FR" sz="2400" dirty="0" smtClean="0"/>
          </a:p>
          <a:p>
            <a:pPr marL="285750" indent="-285750">
              <a:buFont typeface="Wingdings" charset="2"/>
              <a:buChar char="ü"/>
            </a:pPr>
            <a:r>
              <a:rPr lang="fr-FR" sz="2400" dirty="0" smtClean="0"/>
              <a:t>Je suis une diva !</a:t>
            </a:r>
          </a:p>
          <a:p>
            <a:pPr marL="285750" indent="-285750">
              <a:buFont typeface="Wingdings" charset="2"/>
              <a:buChar char="ü"/>
            </a:pPr>
            <a:endParaRPr lang="fr-FR" sz="2400" dirty="0" smtClean="0"/>
          </a:p>
          <a:p>
            <a:pPr marL="285750" indent="-285750">
              <a:buFont typeface="Wingdings" charset="2"/>
              <a:buChar char="ü"/>
            </a:pPr>
            <a:r>
              <a:rPr lang="fr-FR" sz="2400" dirty="0" smtClean="0"/>
              <a:t>Du virus au vaccin</a:t>
            </a:r>
          </a:p>
          <a:p>
            <a:pPr marL="285750" indent="-285750">
              <a:buFont typeface="Wingdings" charset="2"/>
              <a:buChar char="ü"/>
            </a:pPr>
            <a:endParaRPr lang="fr-FR" sz="2400" dirty="0" smtClean="0"/>
          </a:p>
          <a:p>
            <a:pPr marL="285750" indent="-285750">
              <a:buFont typeface="Wingdings" charset="2"/>
              <a:buChar char="ü"/>
            </a:pPr>
            <a:r>
              <a:rPr lang="fr-FR" sz="2400" dirty="0" smtClean="0"/>
              <a:t>Mettez-vous tous d’accord</a:t>
            </a:r>
          </a:p>
          <a:p>
            <a:pPr marL="285750" indent="-285750">
              <a:buFont typeface="Wingdings" charset="2"/>
              <a:buChar char="ü"/>
            </a:pPr>
            <a:endParaRPr lang="fr-FR" sz="2400" dirty="0"/>
          </a:p>
          <a:p>
            <a:pPr marL="285750" indent="-285750">
              <a:buFont typeface="Wingdings" charset="2"/>
              <a:buChar char="ü"/>
            </a:pPr>
            <a:r>
              <a:rPr lang="fr-FR" sz="2400" dirty="0" smtClean="0"/>
              <a:t>C’est mieux pour moi</a:t>
            </a:r>
          </a:p>
          <a:p>
            <a:pPr marL="285750" indent="-285750">
              <a:buFont typeface="Wingdings" charset="2"/>
              <a:buChar char="ü"/>
            </a:pPr>
            <a:endParaRPr lang="fr-FR" sz="2400" dirty="0" smtClean="0"/>
          </a:p>
          <a:p>
            <a:endParaRPr lang="fr-FR" dirty="0" smtClean="0"/>
          </a:p>
          <a:p>
            <a:endParaRPr lang="fr-FR" dirty="0" smtClean="0"/>
          </a:p>
          <a:p>
            <a:endParaRPr lang="fr-FR" dirty="0"/>
          </a:p>
        </p:txBody>
      </p:sp>
    </p:spTree>
    <p:extLst>
      <p:ext uri="{BB962C8B-B14F-4D97-AF65-F5344CB8AC3E}">
        <p14:creationId xmlns:p14="http://schemas.microsoft.com/office/powerpoint/2010/main" xmlns="" val="3750544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8211" y="481263"/>
            <a:ext cx="7392736" cy="769441"/>
          </a:xfrm>
          <a:prstGeom prst="rect">
            <a:avLst/>
          </a:prstGeom>
          <a:noFill/>
        </p:spPr>
        <p:txBody>
          <a:bodyPr wrap="square" rtlCol="0">
            <a:spAutoFit/>
          </a:bodyPr>
          <a:lstStyle/>
          <a:p>
            <a:r>
              <a:rPr lang="fr-FR" sz="4400" dirty="0" err="1" smtClean="0"/>
              <a:t>Ouch</a:t>
            </a:r>
            <a:r>
              <a:rPr lang="fr-FR" sz="4400" dirty="0" smtClean="0"/>
              <a:t>…ça fait mal</a:t>
            </a:r>
            <a:endParaRPr lang="fr-FR" sz="4400" dirty="0"/>
          </a:p>
        </p:txBody>
      </p:sp>
      <p:sp>
        <p:nvSpPr>
          <p:cNvPr id="3" name="ZoneTexte 2"/>
          <p:cNvSpPr txBox="1"/>
          <p:nvPr/>
        </p:nvSpPr>
        <p:spPr>
          <a:xfrm>
            <a:off x="740611" y="1970505"/>
            <a:ext cx="7392736" cy="3508653"/>
          </a:xfrm>
          <a:prstGeom prst="rect">
            <a:avLst/>
          </a:prstGeom>
          <a:noFill/>
        </p:spPr>
        <p:txBody>
          <a:bodyPr wrap="square" rtlCol="0">
            <a:spAutoFit/>
          </a:bodyPr>
          <a:lstStyle/>
          <a:p>
            <a:endParaRPr lang="fr-FR" sz="2400" dirty="0"/>
          </a:p>
          <a:p>
            <a:pPr marL="285750" indent="-285750">
              <a:buFont typeface="Wingdings" charset="2"/>
              <a:buChar char="ü"/>
            </a:pPr>
            <a:r>
              <a:rPr lang="fr-FR" sz="2400" dirty="0" smtClean="0"/>
              <a:t>La bureaucratie, c’est pas bien (voir tableau)</a:t>
            </a:r>
          </a:p>
          <a:p>
            <a:pPr marL="285750" indent="-285750">
              <a:buFont typeface="Wingdings" charset="2"/>
              <a:buChar char="ü"/>
            </a:pPr>
            <a:endParaRPr lang="fr-FR" sz="2400" dirty="0"/>
          </a:p>
          <a:p>
            <a:pPr marL="285750" indent="-285750">
              <a:buFont typeface="Wingdings" charset="2"/>
              <a:buChar char="ü"/>
            </a:pPr>
            <a:endParaRPr lang="fr-FR" sz="2400" dirty="0"/>
          </a:p>
          <a:p>
            <a:pPr marL="285750" indent="-285750">
              <a:buFont typeface="Wingdings" charset="2"/>
              <a:buChar char="ü"/>
            </a:pPr>
            <a:endParaRPr lang="fr-FR" sz="2400" dirty="0" smtClean="0"/>
          </a:p>
          <a:p>
            <a:pPr marL="285750" indent="-285750">
              <a:buFont typeface="Wingdings" charset="2"/>
              <a:buChar char="ü"/>
            </a:pPr>
            <a:endParaRPr lang="fr-FR" sz="2400" dirty="0" smtClean="0"/>
          </a:p>
          <a:p>
            <a:pPr marL="285750" indent="-285750">
              <a:buFont typeface="Wingdings" charset="2"/>
              <a:buChar char="ü"/>
            </a:pPr>
            <a:endParaRPr lang="fr-FR" sz="2400" dirty="0" smtClean="0"/>
          </a:p>
          <a:p>
            <a:endParaRPr lang="fr-FR" dirty="0" smtClean="0"/>
          </a:p>
          <a:p>
            <a:endParaRPr lang="fr-FR" dirty="0" smtClean="0"/>
          </a:p>
          <a:p>
            <a:endParaRPr lang="fr-FR" dirty="0"/>
          </a:p>
        </p:txBody>
      </p:sp>
      <p:pic>
        <p:nvPicPr>
          <p:cNvPr id="5" name="Image 4"/>
          <p:cNvPicPr>
            <a:picLocks noChangeAspect="1"/>
          </p:cNvPicPr>
          <p:nvPr/>
        </p:nvPicPr>
        <p:blipFill>
          <a:blip r:embed="rId2" cstate="screen"/>
          <a:stretch>
            <a:fillRect/>
          </a:stretch>
        </p:blipFill>
        <p:spPr>
          <a:xfrm>
            <a:off x="3064998" y="3409502"/>
            <a:ext cx="2531825" cy="2829314"/>
          </a:xfrm>
          <a:prstGeom prst="rect">
            <a:avLst/>
          </a:prstGeom>
        </p:spPr>
      </p:pic>
    </p:spTree>
    <p:extLst>
      <p:ext uri="{BB962C8B-B14F-4D97-AF65-F5344CB8AC3E}">
        <p14:creationId xmlns:p14="http://schemas.microsoft.com/office/powerpoint/2010/main" xmlns="" val="1764586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8211" y="481263"/>
            <a:ext cx="7392736" cy="769441"/>
          </a:xfrm>
          <a:prstGeom prst="rect">
            <a:avLst/>
          </a:prstGeom>
          <a:noFill/>
        </p:spPr>
        <p:txBody>
          <a:bodyPr wrap="square" rtlCol="0">
            <a:spAutoFit/>
          </a:bodyPr>
          <a:lstStyle/>
          <a:p>
            <a:r>
              <a:rPr lang="fr-FR" sz="4400" dirty="0" err="1" smtClean="0"/>
              <a:t>Ouch</a:t>
            </a:r>
            <a:r>
              <a:rPr lang="fr-FR" sz="4400" dirty="0" smtClean="0"/>
              <a:t>…ça fait mal</a:t>
            </a:r>
            <a:endParaRPr lang="fr-FR" sz="4400" dirty="0"/>
          </a:p>
        </p:txBody>
      </p:sp>
      <p:sp>
        <p:nvSpPr>
          <p:cNvPr id="3" name="ZoneTexte 2"/>
          <p:cNvSpPr txBox="1"/>
          <p:nvPr/>
        </p:nvSpPr>
        <p:spPr>
          <a:xfrm>
            <a:off x="740611" y="1970505"/>
            <a:ext cx="7392736" cy="3508653"/>
          </a:xfrm>
          <a:prstGeom prst="rect">
            <a:avLst/>
          </a:prstGeom>
          <a:noFill/>
        </p:spPr>
        <p:txBody>
          <a:bodyPr wrap="square" rtlCol="0">
            <a:spAutoFit/>
          </a:bodyPr>
          <a:lstStyle/>
          <a:p>
            <a:pPr marL="285750" indent="-285750">
              <a:buFont typeface="Wingdings" charset="2"/>
              <a:buChar char="ü"/>
            </a:pPr>
            <a:r>
              <a:rPr lang="fr-FR" sz="2400" dirty="0" smtClean="0"/>
              <a:t>The Babel </a:t>
            </a:r>
            <a:r>
              <a:rPr lang="fr-FR" sz="2400" dirty="0" err="1" smtClean="0"/>
              <a:t>effect</a:t>
            </a:r>
            <a:endParaRPr lang="fr-FR" sz="2400" dirty="0" smtClean="0"/>
          </a:p>
          <a:p>
            <a:endParaRPr lang="fr-FR" sz="2400" dirty="0"/>
          </a:p>
          <a:p>
            <a:pPr marL="285750" indent="-285750">
              <a:buFont typeface="Wingdings" charset="2"/>
              <a:buChar char="ü"/>
            </a:pPr>
            <a:r>
              <a:rPr lang="fr-FR" sz="2400" dirty="0" smtClean="0"/>
              <a:t>Au fait, ça sert à quoi pour le client ?</a:t>
            </a:r>
          </a:p>
          <a:p>
            <a:pPr marL="285750" indent="-285750">
              <a:buFont typeface="Wingdings" charset="2"/>
              <a:buChar char="ü"/>
            </a:pPr>
            <a:endParaRPr lang="fr-FR" sz="2400" dirty="0"/>
          </a:p>
          <a:p>
            <a:pPr marL="285750" indent="-285750">
              <a:buFont typeface="Wingdings" charset="2"/>
              <a:buChar char="ü"/>
            </a:pPr>
            <a:endParaRPr lang="fr-FR" sz="2400" dirty="0" smtClean="0"/>
          </a:p>
          <a:p>
            <a:pPr marL="285750" indent="-285750">
              <a:buFont typeface="Wingdings" charset="2"/>
              <a:buChar char="ü"/>
            </a:pPr>
            <a:endParaRPr lang="fr-FR" sz="2400" dirty="0" smtClean="0"/>
          </a:p>
          <a:p>
            <a:pPr marL="285750" indent="-285750">
              <a:buFont typeface="Wingdings" charset="2"/>
              <a:buChar char="ü"/>
            </a:pPr>
            <a:endParaRPr lang="fr-FR" sz="2400" dirty="0" smtClean="0"/>
          </a:p>
          <a:p>
            <a:endParaRPr lang="fr-FR" dirty="0" smtClean="0"/>
          </a:p>
          <a:p>
            <a:endParaRPr lang="fr-FR" dirty="0" smtClean="0"/>
          </a:p>
          <a:p>
            <a:endParaRPr lang="fr-FR" dirty="0"/>
          </a:p>
        </p:txBody>
      </p:sp>
    </p:spTree>
    <p:extLst>
      <p:ext uri="{BB962C8B-B14F-4D97-AF65-F5344CB8AC3E}">
        <p14:creationId xmlns:p14="http://schemas.microsoft.com/office/powerpoint/2010/main" xmlns="" val="1284925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8211" y="481263"/>
            <a:ext cx="7392736" cy="769441"/>
          </a:xfrm>
          <a:prstGeom prst="rect">
            <a:avLst/>
          </a:prstGeom>
          <a:noFill/>
        </p:spPr>
        <p:txBody>
          <a:bodyPr wrap="square" rtlCol="0">
            <a:spAutoFit/>
          </a:bodyPr>
          <a:lstStyle/>
          <a:p>
            <a:r>
              <a:rPr lang="fr-FR" sz="4400" dirty="0" smtClean="0"/>
              <a:t>C’est dans l’ère du cœur…</a:t>
            </a:r>
            <a:endParaRPr lang="fr-FR" sz="4400" dirty="0"/>
          </a:p>
        </p:txBody>
      </p:sp>
      <p:sp>
        <p:nvSpPr>
          <p:cNvPr id="3" name="ZoneTexte 2"/>
          <p:cNvSpPr txBox="1"/>
          <p:nvPr/>
        </p:nvSpPr>
        <p:spPr>
          <a:xfrm>
            <a:off x="740611" y="1368926"/>
            <a:ext cx="7392736" cy="7940633"/>
          </a:xfrm>
          <a:prstGeom prst="rect">
            <a:avLst/>
          </a:prstGeom>
          <a:noFill/>
        </p:spPr>
        <p:txBody>
          <a:bodyPr wrap="square" rtlCol="0">
            <a:spAutoFit/>
          </a:bodyPr>
          <a:lstStyle/>
          <a:p>
            <a:pPr marL="285750" indent="-285750">
              <a:buFont typeface="Wingdings" charset="2"/>
              <a:buChar char="ü"/>
            </a:pPr>
            <a:r>
              <a:rPr lang="fr-FR" sz="2400" dirty="0" smtClean="0"/>
              <a:t>Coworking</a:t>
            </a:r>
          </a:p>
          <a:p>
            <a:endParaRPr lang="fr-FR" sz="2400" dirty="0"/>
          </a:p>
          <a:p>
            <a:pPr marL="285750" indent="-285750">
              <a:buFont typeface="Wingdings" charset="2"/>
              <a:buChar char="ü"/>
            </a:pPr>
            <a:r>
              <a:rPr lang="fr-FR" sz="2400" dirty="0" smtClean="0"/>
              <a:t>Lean startup</a:t>
            </a:r>
          </a:p>
          <a:p>
            <a:pPr marL="285750" indent="-285750">
              <a:buFont typeface="Wingdings" charset="2"/>
              <a:buChar char="ü"/>
            </a:pPr>
            <a:endParaRPr lang="fr-FR" sz="2400" dirty="0"/>
          </a:p>
          <a:p>
            <a:pPr marL="285750" indent="-285750">
              <a:buFont typeface="Wingdings" charset="2"/>
              <a:buChar char="ü"/>
            </a:pPr>
            <a:r>
              <a:rPr lang="fr-FR" sz="2400" dirty="0" smtClean="0"/>
              <a:t>Nouvelles technologies</a:t>
            </a:r>
          </a:p>
          <a:p>
            <a:pPr marL="285750" indent="-285750">
              <a:buFont typeface="Wingdings" charset="2"/>
              <a:buChar char="ü"/>
            </a:pPr>
            <a:endParaRPr lang="fr-FR" sz="2400" dirty="0"/>
          </a:p>
          <a:p>
            <a:pPr marL="285750" indent="-285750">
              <a:buFont typeface="Wingdings" charset="2"/>
              <a:buChar char="ü"/>
            </a:pPr>
            <a:r>
              <a:rPr lang="fr-FR" sz="2400" dirty="0" err="1" smtClean="0"/>
              <a:t>Scrum</a:t>
            </a:r>
            <a:endParaRPr lang="fr-FR" sz="2400" dirty="0" smtClean="0"/>
          </a:p>
          <a:p>
            <a:pPr marL="285750" indent="-285750">
              <a:buFont typeface="Wingdings" charset="2"/>
              <a:buChar char="ü"/>
            </a:pPr>
            <a:endParaRPr lang="fr-FR" sz="2400" dirty="0"/>
          </a:p>
          <a:p>
            <a:pPr marL="285750" indent="-285750">
              <a:buFont typeface="Wingdings" charset="2"/>
              <a:buChar char="ü"/>
            </a:pPr>
            <a:r>
              <a:rPr lang="fr-FR" sz="2400" dirty="0" smtClean="0"/>
              <a:t>Partage de ressources excédentaires</a:t>
            </a:r>
          </a:p>
          <a:p>
            <a:pPr marL="285750" indent="-285750">
              <a:buFont typeface="Wingdings" charset="2"/>
              <a:buChar char="ü"/>
            </a:pPr>
            <a:endParaRPr lang="fr-FR" sz="2400" dirty="0"/>
          </a:p>
          <a:p>
            <a:pPr marL="285750" indent="-285750">
              <a:buFont typeface="Wingdings" charset="2"/>
              <a:buChar char="ü"/>
            </a:pPr>
            <a:r>
              <a:rPr lang="fr-FR" sz="2400" dirty="0" smtClean="0"/>
              <a:t>Ecoles</a:t>
            </a:r>
          </a:p>
          <a:p>
            <a:pPr marL="285750" indent="-285750">
              <a:buFont typeface="Wingdings" charset="2"/>
              <a:buChar char="ü"/>
            </a:pPr>
            <a:endParaRPr lang="fr-FR" sz="2400" dirty="0"/>
          </a:p>
          <a:p>
            <a:pPr marL="285750" indent="-285750">
              <a:buFont typeface="Wingdings" charset="2"/>
              <a:buChar char="ü"/>
            </a:pPr>
            <a:r>
              <a:rPr lang="fr-FR" sz="2400" dirty="0" smtClean="0"/>
              <a:t>Je m’en vais faire du fromage dans les </a:t>
            </a:r>
            <a:r>
              <a:rPr lang="fr-FR" sz="2400" dirty="0" err="1" smtClean="0"/>
              <a:t>ardennes</a:t>
            </a:r>
            <a:r>
              <a:rPr lang="fr-FR" sz="2400" dirty="0" smtClean="0"/>
              <a:t> ! </a:t>
            </a:r>
          </a:p>
          <a:p>
            <a:pPr marL="285750" indent="-285750">
              <a:buFont typeface="Wingdings" charset="2"/>
              <a:buChar char="ü"/>
            </a:pPr>
            <a:endParaRPr lang="fr-FR" sz="2400" dirty="0"/>
          </a:p>
          <a:p>
            <a:pPr marL="285750" indent="-285750">
              <a:buFont typeface="Wingdings" charset="2"/>
              <a:buChar char="ü"/>
            </a:pPr>
            <a:endParaRPr lang="fr-FR" sz="2400" dirty="0" smtClean="0"/>
          </a:p>
          <a:p>
            <a:pPr marL="285750" indent="-285750">
              <a:buFont typeface="Wingdings" charset="2"/>
              <a:buChar char="ü"/>
            </a:pPr>
            <a:endParaRPr lang="fr-FR" sz="2400" dirty="0"/>
          </a:p>
          <a:p>
            <a:pPr marL="285750" indent="-285750">
              <a:buFont typeface="Wingdings" charset="2"/>
              <a:buChar char="ü"/>
            </a:pPr>
            <a:endParaRPr lang="fr-FR" sz="2400" dirty="0" smtClean="0"/>
          </a:p>
          <a:p>
            <a:pPr marL="285750" indent="-285750">
              <a:buFont typeface="Wingdings" charset="2"/>
              <a:buChar char="ü"/>
            </a:pPr>
            <a:endParaRPr lang="fr-FR" sz="2400" dirty="0" smtClean="0"/>
          </a:p>
          <a:p>
            <a:pPr marL="285750" indent="-285750">
              <a:buFont typeface="Wingdings" charset="2"/>
              <a:buChar char="ü"/>
            </a:pPr>
            <a:endParaRPr lang="fr-FR" sz="2400" dirty="0" smtClean="0"/>
          </a:p>
          <a:p>
            <a:endParaRPr lang="fr-FR" dirty="0" smtClean="0"/>
          </a:p>
          <a:p>
            <a:endParaRPr lang="fr-FR" dirty="0" smtClean="0"/>
          </a:p>
          <a:p>
            <a:endParaRPr lang="fr-FR" dirty="0"/>
          </a:p>
        </p:txBody>
      </p:sp>
      <p:pic>
        <p:nvPicPr>
          <p:cNvPr id="5" name="Image 4" descr="logo-wallpaper-white-2560x1440.png"/>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6123576" y="3790225"/>
            <a:ext cx="2058305" cy="1157797"/>
          </a:xfrm>
          <a:prstGeom prst="rect">
            <a:avLst/>
          </a:prstGeom>
        </p:spPr>
      </p:pic>
    </p:spTree>
    <p:extLst>
      <p:ext uri="{BB962C8B-B14F-4D97-AF65-F5344CB8AC3E}">
        <p14:creationId xmlns:p14="http://schemas.microsoft.com/office/powerpoint/2010/main" xmlns="" val="4160325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8211" y="481263"/>
            <a:ext cx="7392736" cy="769441"/>
          </a:xfrm>
          <a:prstGeom prst="rect">
            <a:avLst/>
          </a:prstGeom>
          <a:noFill/>
        </p:spPr>
        <p:txBody>
          <a:bodyPr wrap="square" rtlCol="0">
            <a:spAutoFit/>
          </a:bodyPr>
          <a:lstStyle/>
          <a:p>
            <a:r>
              <a:rPr lang="fr-FR" sz="4400" dirty="0" smtClean="0"/>
              <a:t>Et donc ?</a:t>
            </a:r>
            <a:endParaRPr lang="fr-FR" sz="4400" dirty="0"/>
          </a:p>
        </p:txBody>
      </p:sp>
      <p:pic>
        <p:nvPicPr>
          <p:cNvPr id="4" name="Image 3"/>
          <p:cNvPicPr>
            <a:picLocks noChangeAspect="1"/>
          </p:cNvPicPr>
          <p:nvPr/>
        </p:nvPicPr>
        <p:blipFill>
          <a:blip r:embed="rId2" cstate="screen"/>
          <a:stretch>
            <a:fillRect/>
          </a:stretch>
        </p:blipFill>
        <p:spPr>
          <a:xfrm>
            <a:off x="2330785" y="1935034"/>
            <a:ext cx="4901532" cy="3627566"/>
          </a:xfrm>
          <a:prstGeom prst="rect">
            <a:avLst/>
          </a:prstGeom>
        </p:spPr>
      </p:pic>
    </p:spTree>
    <p:extLst>
      <p:ext uri="{BB962C8B-B14F-4D97-AF65-F5344CB8AC3E}">
        <p14:creationId xmlns:p14="http://schemas.microsoft.com/office/powerpoint/2010/main" xmlns="" val="2889505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8211" y="481263"/>
            <a:ext cx="7392736" cy="4524315"/>
          </a:xfrm>
          <a:prstGeom prst="rect">
            <a:avLst/>
          </a:prstGeom>
          <a:noFill/>
        </p:spPr>
        <p:txBody>
          <a:bodyPr wrap="square" rtlCol="0">
            <a:spAutoFit/>
          </a:bodyPr>
          <a:lstStyle/>
          <a:p>
            <a:pPr algn="ctr"/>
            <a:r>
              <a:rPr lang="fr-FR" sz="9600" dirty="0" smtClean="0"/>
              <a:t>Merci et à nous de jouer !</a:t>
            </a:r>
            <a:endParaRPr lang="fr-FR" sz="9600" dirty="0"/>
          </a:p>
        </p:txBody>
      </p:sp>
    </p:spTree>
    <p:extLst>
      <p:ext uri="{BB962C8B-B14F-4D97-AF65-F5344CB8AC3E}">
        <p14:creationId xmlns:p14="http://schemas.microsoft.com/office/powerpoint/2010/main" xmlns="" val="336154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875432" y="2352841"/>
            <a:ext cx="2652494" cy="2072774"/>
          </a:xfrm>
          <a:prstGeom prst="rect">
            <a:avLst/>
          </a:prstGeom>
        </p:spPr>
      </p:pic>
      <p:sp>
        <p:nvSpPr>
          <p:cNvPr id="3" name="Flèche vers la droite 2"/>
          <p:cNvSpPr/>
          <p:nvPr/>
        </p:nvSpPr>
        <p:spPr>
          <a:xfrm>
            <a:off x="3863474" y="2794000"/>
            <a:ext cx="1724527" cy="8823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3" cstate="screen"/>
          <a:stretch>
            <a:fillRect/>
          </a:stretch>
        </p:blipFill>
        <p:spPr>
          <a:xfrm>
            <a:off x="5781482" y="2279413"/>
            <a:ext cx="2734202" cy="2051953"/>
          </a:xfrm>
          <a:prstGeom prst="rect">
            <a:avLst/>
          </a:prstGeom>
        </p:spPr>
      </p:pic>
    </p:spTree>
    <p:extLst>
      <p:ext uri="{BB962C8B-B14F-4D97-AF65-F5344CB8AC3E}">
        <p14:creationId xmlns:p14="http://schemas.microsoft.com/office/powerpoint/2010/main" xmlns="" val="343850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2158703" y="989262"/>
            <a:ext cx="5234034" cy="4843919"/>
          </a:xfrm>
          <a:prstGeom prst="rect">
            <a:avLst/>
          </a:prstGeom>
        </p:spPr>
      </p:pic>
    </p:spTree>
    <p:extLst>
      <p:ext uri="{BB962C8B-B14F-4D97-AF65-F5344CB8AC3E}">
        <p14:creationId xmlns:p14="http://schemas.microsoft.com/office/powerpoint/2010/main" xmlns="" val="337109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2311400" y="317500"/>
            <a:ext cx="4508500" cy="6223000"/>
          </a:xfrm>
          <a:prstGeom prst="rect">
            <a:avLst/>
          </a:prstGeom>
        </p:spPr>
      </p:pic>
    </p:spTree>
    <p:extLst>
      <p:ext uri="{BB962C8B-B14F-4D97-AF65-F5344CB8AC3E}">
        <p14:creationId xmlns:p14="http://schemas.microsoft.com/office/powerpoint/2010/main" xmlns="" val="337109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2825423" y="968601"/>
            <a:ext cx="3274872" cy="4305850"/>
          </a:xfrm>
          <a:prstGeom prst="rect">
            <a:avLst/>
          </a:prstGeom>
        </p:spPr>
      </p:pic>
    </p:spTree>
    <p:extLst>
      <p:ext uri="{BB962C8B-B14F-4D97-AF65-F5344CB8AC3E}">
        <p14:creationId xmlns:p14="http://schemas.microsoft.com/office/powerpoint/2010/main" xmlns="" val="3371090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2235200" y="889000"/>
            <a:ext cx="4660900" cy="5080000"/>
          </a:xfrm>
          <a:prstGeom prst="rect">
            <a:avLst/>
          </a:prstGeom>
        </p:spPr>
      </p:pic>
    </p:spTree>
    <p:extLst>
      <p:ext uri="{BB962C8B-B14F-4D97-AF65-F5344CB8AC3E}">
        <p14:creationId xmlns:p14="http://schemas.microsoft.com/office/powerpoint/2010/main" xmlns="" val="337109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stretch>
            <a:fillRect/>
          </a:stretch>
        </p:blipFill>
        <p:spPr>
          <a:xfrm>
            <a:off x="2755900" y="1397000"/>
            <a:ext cx="3632200" cy="4064000"/>
          </a:xfrm>
          <a:prstGeom prst="rect">
            <a:avLst/>
          </a:prstGeom>
        </p:spPr>
      </p:pic>
    </p:spTree>
    <p:extLst>
      <p:ext uri="{BB962C8B-B14F-4D97-AF65-F5344CB8AC3E}">
        <p14:creationId xmlns:p14="http://schemas.microsoft.com/office/powerpoint/2010/main" xmlns="" val="33710909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istoire">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Histoire.thmx</Template>
  <TotalTime>1543</TotalTime>
  <Words>374</Words>
  <Application>Microsoft Office PowerPoint</Application>
  <PresentationFormat>On-screen Show (4:3)</PresentationFormat>
  <Paragraphs>103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Histoire</vt:lpstr>
      <vt:lpstr>Slide 1</vt:lpstr>
      <vt:lpstr>Slide 2</vt:lpstr>
      <vt:lpstr>Le point de départ…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Plusieurs configurations d’entreprise</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OCTO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Frederic Navarro</dc:creator>
  <cp:lastModifiedBy>Pierre-Emmanuel Dautreppe</cp:lastModifiedBy>
  <cp:revision>28</cp:revision>
  <dcterms:created xsi:type="dcterms:W3CDTF">2011-03-30T15:09:11Z</dcterms:created>
  <dcterms:modified xsi:type="dcterms:W3CDTF">2011-04-19T15:42:58Z</dcterms:modified>
</cp:coreProperties>
</file>