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261" r:id="rId3"/>
    <p:sldId id="273" r:id="rId4"/>
    <p:sldId id="274" r:id="rId5"/>
    <p:sldId id="257" r:id="rId6"/>
    <p:sldId id="334" r:id="rId7"/>
    <p:sldId id="258" r:id="rId8"/>
    <p:sldId id="264" r:id="rId9"/>
    <p:sldId id="265" r:id="rId10"/>
    <p:sldId id="262" r:id="rId11"/>
    <p:sldId id="266" r:id="rId12"/>
    <p:sldId id="267" r:id="rId13"/>
    <p:sldId id="263" r:id="rId14"/>
    <p:sldId id="268" r:id="rId15"/>
    <p:sldId id="269" r:id="rId16"/>
    <p:sldId id="271" r:id="rId17"/>
    <p:sldId id="270" r:id="rId18"/>
    <p:sldId id="336" r:id="rId19"/>
    <p:sldId id="260" r:id="rId20"/>
    <p:sldId id="329" r:id="rId21"/>
    <p:sldId id="275" r:id="rId22"/>
    <p:sldId id="276" r:id="rId23"/>
    <p:sldId id="337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27" r:id="rId46"/>
    <p:sldId id="302" r:id="rId47"/>
    <p:sldId id="298" r:id="rId48"/>
    <p:sldId id="299" r:id="rId49"/>
    <p:sldId id="300" r:id="rId50"/>
    <p:sldId id="301" r:id="rId51"/>
    <p:sldId id="303" r:id="rId52"/>
    <p:sldId id="304" r:id="rId53"/>
    <p:sldId id="306" r:id="rId54"/>
    <p:sldId id="305" r:id="rId55"/>
    <p:sldId id="307" r:id="rId56"/>
    <p:sldId id="309" r:id="rId57"/>
    <p:sldId id="310" r:id="rId58"/>
    <p:sldId id="311" r:id="rId59"/>
    <p:sldId id="308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8" r:id="rId74"/>
    <p:sldId id="325" r:id="rId75"/>
    <p:sldId id="326" r:id="rId76"/>
    <p:sldId id="330" r:id="rId77"/>
    <p:sldId id="331" r:id="rId78"/>
    <p:sldId id="332" r:id="rId79"/>
    <p:sldId id="333" r:id="rId80"/>
    <p:sldId id="338" r:id="rId81"/>
    <p:sldId id="272" r:id="rId82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00"/>
    <a:srgbClr val="67B7CE"/>
    <a:srgbClr val="336699"/>
    <a:srgbClr val="A50021"/>
    <a:srgbClr val="135B71"/>
    <a:srgbClr val="BEEAF7"/>
    <a:srgbClr val="5F3C1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432" autoAdjust="0"/>
  </p:normalViewPr>
  <p:slideViewPr>
    <p:cSldViewPr>
      <p:cViewPr>
        <p:scale>
          <a:sx n="70" d="100"/>
          <a:sy n="70" d="100"/>
        </p:scale>
        <p:origin x="-14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104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PDA%20-%20Articles\2010-09-21%20-%20PDA%20-%20VS%202010%20Testing%20Tools\R&#233;partition%20du%20nombre%20d'utilisateu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PDA%20-%20Articles\2010-09-21%20-%20PDA%20-%20VS%202010%20Testing%20Tools\R&#233;partition%20du%20nombre%20d'utilisateu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Evolution du </a:t>
            </a:r>
            <a:r>
              <a:rPr lang="en-US" sz="1400" dirty="0" err="1" smtClean="0"/>
              <a:t>nombre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d'u</a:t>
            </a:r>
            <a:r>
              <a:rPr lang="en-US" sz="1400" dirty="0" err="1" smtClean="0"/>
              <a:t>tilisateurs</a:t>
            </a:r>
            <a:endParaRPr lang="en-US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Nb Utilisateurs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Step 1</c:v>
                </c:pt>
                <c:pt idx="1">
                  <c:v>Step 2</c:v>
                </c:pt>
                <c:pt idx="2">
                  <c:v>Step 3</c:v>
                </c:pt>
                <c:pt idx="3">
                  <c:v>Step 4</c:v>
                </c:pt>
                <c:pt idx="4">
                  <c:v>Step 5</c:v>
                </c:pt>
                <c:pt idx="5">
                  <c:v>Step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515776"/>
        <c:axId val="73517312"/>
      </c:barChart>
      <c:catAx>
        <c:axId val="7351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73517312"/>
        <c:crosses val="autoZero"/>
        <c:auto val="1"/>
        <c:lblAlgn val="ctr"/>
        <c:lblOffset val="100"/>
        <c:noMultiLvlLbl val="0"/>
      </c:catAx>
      <c:valAx>
        <c:axId val="7351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5157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Evolution du nombre d'utilisateurs</a:t>
            </a:r>
            <a:endParaRPr lang="fr-BE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Nb Utilisateurs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Step 1</c:v>
                </c:pt>
                <c:pt idx="1">
                  <c:v>Step 2</c:v>
                </c:pt>
                <c:pt idx="2">
                  <c:v>Step 3</c:v>
                </c:pt>
                <c:pt idx="3">
                  <c:v>Step 4</c:v>
                </c:pt>
                <c:pt idx="4">
                  <c:v>Step 5</c:v>
                </c:pt>
                <c:pt idx="5">
                  <c:v>Step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25632"/>
        <c:axId val="78327168"/>
      </c:barChart>
      <c:catAx>
        <c:axId val="7832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78327168"/>
        <c:crosses val="autoZero"/>
        <c:auto val="1"/>
        <c:lblAlgn val="ctr"/>
        <c:lblOffset val="100"/>
        <c:noMultiLvlLbl val="0"/>
      </c:catAx>
      <c:valAx>
        <c:axId val="7832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783256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32779-48B0-417A-ABD2-2A50CE4AAA7C}" type="doc">
      <dgm:prSet loTypeId="urn:microsoft.com/office/officeart/2005/8/layout/venn1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E68A7BD8-8877-40ED-BDFD-393299A220F1}">
      <dgm:prSet phldrT="[Text]" custT="1"/>
      <dgm:spPr/>
      <dgm:t>
        <a:bodyPr/>
        <a:lstStyle/>
        <a:p>
          <a:r>
            <a:rPr lang="fr-BE" sz="2800" i="1" dirty="0" err="1" smtClean="0"/>
            <a:t>Scrum</a:t>
          </a:r>
          <a:endParaRPr lang="fr-BE" sz="2800" i="1" dirty="0" smtClean="0"/>
        </a:p>
      </dgm:t>
    </dgm:pt>
    <dgm:pt modelId="{B05A0683-4834-4CD1-AE14-8793156A0C52}" type="parTrans" cxnId="{2E3B43CD-DA28-4055-B85F-B047CB1D7577}">
      <dgm:prSet/>
      <dgm:spPr/>
      <dgm:t>
        <a:bodyPr/>
        <a:lstStyle/>
        <a:p>
          <a:endParaRPr lang="fr-BE" sz="6600" i="1"/>
        </a:p>
      </dgm:t>
    </dgm:pt>
    <dgm:pt modelId="{BACC13AF-7011-4F01-B607-9F166DEF4971}" type="sibTrans" cxnId="{2E3B43CD-DA28-4055-B85F-B047CB1D7577}">
      <dgm:prSet/>
      <dgm:spPr/>
      <dgm:t>
        <a:bodyPr/>
        <a:lstStyle/>
        <a:p>
          <a:endParaRPr lang="fr-BE" sz="6600" i="1"/>
        </a:p>
      </dgm:t>
    </dgm:pt>
    <dgm:pt modelId="{417C80C7-F9B5-4378-A4FE-1F8B6BDCDC33}">
      <dgm:prSet phldrT="[Text]" custT="1"/>
      <dgm:spPr/>
      <dgm:t>
        <a:bodyPr/>
        <a:lstStyle/>
        <a:p>
          <a:r>
            <a:rPr lang="fr-BE" sz="2800" i="1" dirty="0" smtClean="0"/>
            <a:t>Lean</a:t>
          </a:r>
          <a:endParaRPr lang="fr-BE" sz="2800" i="1" dirty="0"/>
        </a:p>
      </dgm:t>
    </dgm:pt>
    <dgm:pt modelId="{8A02FDAB-5991-49BD-BDA1-AF4AE1E3238B}" type="parTrans" cxnId="{55BB188B-EAC5-4F1D-B677-88D228AC2D27}">
      <dgm:prSet/>
      <dgm:spPr/>
      <dgm:t>
        <a:bodyPr/>
        <a:lstStyle/>
        <a:p>
          <a:endParaRPr lang="fr-BE" sz="6600" i="1"/>
        </a:p>
      </dgm:t>
    </dgm:pt>
    <dgm:pt modelId="{6DED42A7-67E1-4BFB-A472-511E81630CFD}" type="sibTrans" cxnId="{55BB188B-EAC5-4F1D-B677-88D228AC2D27}">
      <dgm:prSet/>
      <dgm:spPr/>
      <dgm:t>
        <a:bodyPr/>
        <a:lstStyle/>
        <a:p>
          <a:endParaRPr lang="fr-BE" sz="6600" i="1"/>
        </a:p>
      </dgm:t>
    </dgm:pt>
    <dgm:pt modelId="{07073513-A742-4CCB-8F52-83C316399965}">
      <dgm:prSet phldrT="[Text]" custT="1"/>
      <dgm:spPr/>
      <dgm:t>
        <a:bodyPr/>
        <a:lstStyle/>
        <a:p>
          <a:r>
            <a:rPr lang="fr-BE" sz="2800" i="1" dirty="0" smtClean="0"/>
            <a:t>XP</a:t>
          </a:r>
          <a:endParaRPr lang="fr-BE" sz="2800" i="1" dirty="0"/>
        </a:p>
      </dgm:t>
    </dgm:pt>
    <dgm:pt modelId="{D685EC5C-A958-4C18-BB83-C71BC9B73AAE}" type="parTrans" cxnId="{11A7778C-B588-4544-B1B1-3B62D022CC17}">
      <dgm:prSet/>
      <dgm:spPr/>
      <dgm:t>
        <a:bodyPr/>
        <a:lstStyle/>
        <a:p>
          <a:endParaRPr lang="fr-BE" sz="6600" i="1"/>
        </a:p>
      </dgm:t>
    </dgm:pt>
    <dgm:pt modelId="{DEE871F3-946B-47BC-882D-DE6642B18C88}" type="sibTrans" cxnId="{11A7778C-B588-4544-B1B1-3B62D022CC17}">
      <dgm:prSet/>
      <dgm:spPr/>
      <dgm:t>
        <a:bodyPr/>
        <a:lstStyle/>
        <a:p>
          <a:endParaRPr lang="fr-BE" sz="6600" i="1"/>
        </a:p>
      </dgm:t>
    </dgm:pt>
    <dgm:pt modelId="{1DBC7AA8-2677-4618-86D1-921B80592C71}" type="pres">
      <dgm:prSet presAssocID="{02432779-48B0-417A-ABD2-2A50CE4AAA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683CBFB-3E8B-4F78-8196-12DA53B93FBA}" type="pres">
      <dgm:prSet presAssocID="{E68A7BD8-8877-40ED-BDFD-393299A220F1}" presName="circ1" presStyleLbl="vennNode1" presStyleIdx="0" presStyleCnt="3"/>
      <dgm:spPr/>
      <dgm:t>
        <a:bodyPr/>
        <a:lstStyle/>
        <a:p>
          <a:endParaRPr lang="fr-BE"/>
        </a:p>
      </dgm:t>
    </dgm:pt>
    <dgm:pt modelId="{E0D60513-D87F-4741-9EF7-6C333E5B4D01}" type="pres">
      <dgm:prSet presAssocID="{E68A7BD8-8877-40ED-BDFD-393299A220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71DF261-E86D-4F27-85F3-244287ABA8C3}" type="pres">
      <dgm:prSet presAssocID="{417C80C7-F9B5-4378-A4FE-1F8B6BDCDC33}" presName="circ2" presStyleLbl="vennNode1" presStyleIdx="1" presStyleCnt="3"/>
      <dgm:spPr/>
      <dgm:t>
        <a:bodyPr/>
        <a:lstStyle/>
        <a:p>
          <a:endParaRPr lang="fr-BE"/>
        </a:p>
      </dgm:t>
    </dgm:pt>
    <dgm:pt modelId="{B9634C39-53BB-45A2-B516-2753F285C71F}" type="pres">
      <dgm:prSet presAssocID="{417C80C7-F9B5-4378-A4FE-1F8B6BDCDC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D25A758-73A9-4F85-A4AB-231F190FEEF8}" type="pres">
      <dgm:prSet presAssocID="{07073513-A742-4CCB-8F52-83C316399965}" presName="circ3" presStyleLbl="vennNode1" presStyleIdx="2" presStyleCnt="3"/>
      <dgm:spPr/>
      <dgm:t>
        <a:bodyPr/>
        <a:lstStyle/>
        <a:p>
          <a:endParaRPr lang="fr-BE"/>
        </a:p>
      </dgm:t>
    </dgm:pt>
    <dgm:pt modelId="{558399A1-CF09-4DB9-A25D-CE0F647842DB}" type="pres">
      <dgm:prSet presAssocID="{07073513-A742-4CCB-8F52-83C3163999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5EA6C9E8-BB83-46E3-9282-1EF3D341C462}" type="presOf" srcId="{417C80C7-F9B5-4378-A4FE-1F8B6BDCDC33}" destId="{B9634C39-53BB-45A2-B516-2753F285C71F}" srcOrd="1" destOrd="0" presId="urn:microsoft.com/office/officeart/2005/8/layout/venn1"/>
    <dgm:cxn modelId="{11A7778C-B588-4544-B1B1-3B62D022CC17}" srcId="{02432779-48B0-417A-ABD2-2A50CE4AAA7C}" destId="{07073513-A742-4CCB-8F52-83C316399965}" srcOrd="2" destOrd="0" parTransId="{D685EC5C-A958-4C18-BB83-C71BC9B73AAE}" sibTransId="{DEE871F3-946B-47BC-882D-DE6642B18C88}"/>
    <dgm:cxn modelId="{28262CAF-F801-42BD-91C2-D77889798DB2}" type="presOf" srcId="{417C80C7-F9B5-4378-A4FE-1F8B6BDCDC33}" destId="{B71DF261-E86D-4F27-85F3-244287ABA8C3}" srcOrd="0" destOrd="0" presId="urn:microsoft.com/office/officeart/2005/8/layout/venn1"/>
    <dgm:cxn modelId="{9377C0E6-5656-4912-BA09-6F3269139513}" type="presOf" srcId="{07073513-A742-4CCB-8F52-83C316399965}" destId="{FD25A758-73A9-4F85-A4AB-231F190FEEF8}" srcOrd="0" destOrd="0" presId="urn:microsoft.com/office/officeart/2005/8/layout/venn1"/>
    <dgm:cxn modelId="{6567963B-952B-4135-9165-B8568B73F070}" type="presOf" srcId="{E68A7BD8-8877-40ED-BDFD-393299A220F1}" destId="{E0D60513-D87F-4741-9EF7-6C333E5B4D01}" srcOrd="1" destOrd="0" presId="urn:microsoft.com/office/officeart/2005/8/layout/venn1"/>
    <dgm:cxn modelId="{235B36A5-DA4A-48DD-927F-F1872E258321}" type="presOf" srcId="{07073513-A742-4CCB-8F52-83C316399965}" destId="{558399A1-CF09-4DB9-A25D-CE0F647842DB}" srcOrd="1" destOrd="0" presId="urn:microsoft.com/office/officeart/2005/8/layout/venn1"/>
    <dgm:cxn modelId="{9C9B182E-6A7E-44E7-B903-2DCA3F0FBE78}" type="presOf" srcId="{E68A7BD8-8877-40ED-BDFD-393299A220F1}" destId="{A683CBFB-3E8B-4F78-8196-12DA53B93FBA}" srcOrd="0" destOrd="0" presId="urn:microsoft.com/office/officeart/2005/8/layout/venn1"/>
    <dgm:cxn modelId="{2E3B43CD-DA28-4055-B85F-B047CB1D7577}" srcId="{02432779-48B0-417A-ABD2-2A50CE4AAA7C}" destId="{E68A7BD8-8877-40ED-BDFD-393299A220F1}" srcOrd="0" destOrd="0" parTransId="{B05A0683-4834-4CD1-AE14-8793156A0C52}" sibTransId="{BACC13AF-7011-4F01-B607-9F166DEF4971}"/>
    <dgm:cxn modelId="{D72D0D81-188F-4F91-9BE3-A93954078D11}" type="presOf" srcId="{02432779-48B0-417A-ABD2-2A50CE4AAA7C}" destId="{1DBC7AA8-2677-4618-86D1-921B80592C71}" srcOrd="0" destOrd="0" presId="urn:microsoft.com/office/officeart/2005/8/layout/venn1"/>
    <dgm:cxn modelId="{55BB188B-EAC5-4F1D-B677-88D228AC2D27}" srcId="{02432779-48B0-417A-ABD2-2A50CE4AAA7C}" destId="{417C80C7-F9B5-4378-A4FE-1F8B6BDCDC33}" srcOrd="1" destOrd="0" parTransId="{8A02FDAB-5991-49BD-BDA1-AF4AE1E3238B}" sibTransId="{6DED42A7-67E1-4BFB-A472-511E81630CFD}"/>
    <dgm:cxn modelId="{E0343568-B8C5-4420-8685-BC81EDCBEB05}" type="presParOf" srcId="{1DBC7AA8-2677-4618-86D1-921B80592C71}" destId="{A683CBFB-3E8B-4F78-8196-12DA53B93FBA}" srcOrd="0" destOrd="0" presId="urn:microsoft.com/office/officeart/2005/8/layout/venn1"/>
    <dgm:cxn modelId="{FD778E8E-ADF1-4B5A-B6A5-0ECBC4FA304D}" type="presParOf" srcId="{1DBC7AA8-2677-4618-86D1-921B80592C71}" destId="{E0D60513-D87F-4741-9EF7-6C333E5B4D01}" srcOrd="1" destOrd="0" presId="urn:microsoft.com/office/officeart/2005/8/layout/venn1"/>
    <dgm:cxn modelId="{6161A56A-5BE0-4010-BE7C-0E74ABCD6E5E}" type="presParOf" srcId="{1DBC7AA8-2677-4618-86D1-921B80592C71}" destId="{B71DF261-E86D-4F27-85F3-244287ABA8C3}" srcOrd="2" destOrd="0" presId="urn:microsoft.com/office/officeart/2005/8/layout/venn1"/>
    <dgm:cxn modelId="{AD86849B-4E2F-45BE-B5C8-954465534C55}" type="presParOf" srcId="{1DBC7AA8-2677-4618-86D1-921B80592C71}" destId="{B9634C39-53BB-45A2-B516-2753F285C71F}" srcOrd="3" destOrd="0" presId="urn:microsoft.com/office/officeart/2005/8/layout/venn1"/>
    <dgm:cxn modelId="{1FDC8251-B2EF-4028-BDC8-174CE77D8D93}" type="presParOf" srcId="{1DBC7AA8-2677-4618-86D1-921B80592C71}" destId="{FD25A758-73A9-4F85-A4AB-231F190FEEF8}" srcOrd="4" destOrd="0" presId="urn:microsoft.com/office/officeart/2005/8/layout/venn1"/>
    <dgm:cxn modelId="{0879A5AD-34FD-4C71-A948-352B4F9DE0B6}" type="presParOf" srcId="{1DBC7AA8-2677-4618-86D1-921B80592C71}" destId="{558399A1-CF09-4DB9-A25D-CE0F647842D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3CBFB-3E8B-4F78-8196-12DA53B93FBA}">
      <dsp:nvSpPr>
        <dsp:cNvPr id="0" name=""/>
        <dsp:cNvSpPr/>
      </dsp:nvSpPr>
      <dsp:spPr>
        <a:xfrm>
          <a:off x="2152937" y="48802"/>
          <a:ext cx="2342524" cy="23425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i="1" kern="1200" dirty="0" err="1" smtClean="0"/>
            <a:t>Scrum</a:t>
          </a:r>
          <a:endParaRPr lang="fr-BE" sz="2800" i="1" kern="1200" dirty="0" smtClean="0"/>
        </a:p>
      </dsp:txBody>
      <dsp:txXfrm>
        <a:off x="2465274" y="458744"/>
        <a:ext cx="1717851" cy="1054136"/>
      </dsp:txXfrm>
    </dsp:sp>
    <dsp:sp modelId="{B71DF261-E86D-4F27-85F3-244287ABA8C3}">
      <dsp:nvSpPr>
        <dsp:cNvPr id="0" name=""/>
        <dsp:cNvSpPr/>
      </dsp:nvSpPr>
      <dsp:spPr>
        <a:xfrm>
          <a:off x="2998198" y="1512880"/>
          <a:ext cx="2342524" cy="2342524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i="1" kern="1200" dirty="0" smtClean="0"/>
            <a:t>Lean</a:t>
          </a:r>
          <a:endParaRPr lang="fr-BE" sz="2800" i="1" kern="1200" dirty="0"/>
        </a:p>
      </dsp:txBody>
      <dsp:txXfrm>
        <a:off x="3714620" y="2118032"/>
        <a:ext cx="1405514" cy="1288388"/>
      </dsp:txXfrm>
    </dsp:sp>
    <dsp:sp modelId="{FD25A758-73A9-4F85-A4AB-231F190FEEF8}">
      <dsp:nvSpPr>
        <dsp:cNvPr id="0" name=""/>
        <dsp:cNvSpPr/>
      </dsp:nvSpPr>
      <dsp:spPr>
        <a:xfrm>
          <a:off x="1307676" y="1512880"/>
          <a:ext cx="2342524" cy="234252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i="1" kern="1200" dirty="0" smtClean="0"/>
            <a:t>XP</a:t>
          </a:r>
          <a:endParaRPr lang="fr-BE" sz="2800" i="1" kern="1200" dirty="0"/>
        </a:p>
      </dsp:txBody>
      <dsp:txXfrm>
        <a:off x="1528264" y="2118032"/>
        <a:ext cx="1405514" cy="1288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162-D574-45B7-81B6-26C50E2861BB}" type="datetimeFigureOut">
              <a:rPr lang="fr-BE" smtClean="0"/>
              <a:t>23/09/2010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4A57-A133-4844-8B64-BA812ADF1C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1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70F9-0089-4C6B-AD81-83E76750B5D6}" type="datetimeFigureOut">
              <a:rPr lang="fr-BE" smtClean="0"/>
              <a:t>23/09/2010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07752-9B32-4BA7-8862-149D01DE5CC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937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351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smtClean="0">
                <a:sym typeface="Wingdings" pitchFamily="2" charset="2"/>
              </a:rPr>
              <a:t>Vérification</a:t>
            </a:r>
            <a:r>
              <a:rPr lang="fr-BE" baseline="0" dirty="0" smtClean="0">
                <a:sym typeface="Wingdings" pitchFamily="2" charset="2"/>
              </a:rPr>
              <a:t> du fonctionnement du code par rapport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dirty="0" smtClean="0">
                <a:sym typeface="Wingdings" pitchFamily="2" charset="2"/>
              </a:rPr>
              <a:t>Aux attentes du développeurs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dirty="0" smtClean="0">
                <a:sym typeface="Wingdings" pitchFamily="2" charset="2"/>
              </a:rPr>
              <a:t>Aux attentes du client</a:t>
            </a:r>
            <a:endParaRPr lang="fr-BE" dirty="0" smtClean="0"/>
          </a:p>
          <a:p>
            <a:pPr marL="171450" indent="-171450">
              <a:buFontTx/>
              <a:buChar char="-"/>
            </a:pPr>
            <a:r>
              <a:rPr lang="fr-BE" dirty="0" smtClean="0"/>
              <a:t>Filet de sécurité </a:t>
            </a:r>
            <a:r>
              <a:rPr lang="fr-BE" dirty="0" smtClean="0">
                <a:sym typeface="Wingdings" pitchFamily="2" charset="2"/>
              </a:rPr>
              <a:t> anti-régression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680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Les tests nous donnent</a:t>
            </a:r>
            <a:r>
              <a:rPr lang="fr-BE" baseline="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Des exemples d’utilisation du code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Les spécifications du code (cas aux limites, cas d’exemples, …)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Les spécifications client (comment une fonctionnalité est censée être utilisée)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1406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BE" baseline="0" dirty="0" smtClean="0"/>
              <a:t>On se place comme premier utilisateur de notre code</a:t>
            </a:r>
          </a:p>
          <a:p>
            <a:pPr marL="628650" lvl="1" indent="-171450">
              <a:buFont typeface="Wingdings"/>
              <a:buChar char="à"/>
            </a:pPr>
            <a:r>
              <a:rPr lang="fr-BE" baseline="0" dirty="0" smtClean="0">
                <a:sym typeface="Wingdings" pitchFamily="2" charset="2"/>
              </a:rPr>
              <a:t>Permet d’avoir du code plus simple</a:t>
            </a:r>
          </a:p>
          <a:p>
            <a:pPr marL="628650" lvl="1" indent="-171450">
              <a:buFont typeface="Wingdings"/>
              <a:buChar char="à"/>
            </a:pPr>
            <a:r>
              <a:rPr lang="fr-BE" baseline="0" dirty="0" smtClean="0">
                <a:sym typeface="Wingdings" pitchFamily="2" charset="2"/>
              </a:rPr>
              <a:t>Permet de définir des APIs plus simples à utiliser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5601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fr-BE" dirty="0" smtClean="0"/>
              <a:t>Le TDD apporte</a:t>
            </a:r>
          </a:p>
          <a:p>
            <a:pPr marL="628650" lvl="1" indent="-171450">
              <a:buFontTx/>
              <a:buChar char="-"/>
            </a:pPr>
            <a:r>
              <a:rPr lang="fr-BE" dirty="0" smtClean="0"/>
              <a:t>Un vrai rôle d’outil</a:t>
            </a:r>
            <a:r>
              <a:rPr lang="fr-BE" baseline="0" dirty="0" smtClean="0"/>
              <a:t> de design pour les tests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Pousse à la simplification du code écrit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BE" baseline="0" dirty="0" smtClean="0"/>
              <a:t>Attention au « False Positive 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BE" baseline="0" dirty="0" smtClean="0"/>
              <a:t>Cycle de </a:t>
            </a:r>
            <a:r>
              <a:rPr lang="fr-BE" baseline="0" dirty="0" err="1" smtClean="0"/>
              <a:t>refactoring</a:t>
            </a:r>
            <a:r>
              <a:rPr lang="fr-BE" baseline="0" dirty="0" smtClean="0"/>
              <a:t> : ne pas </a:t>
            </a:r>
            <a:r>
              <a:rPr lang="fr-BE" baseline="0" dirty="0" err="1" smtClean="0"/>
              <a:t>refactorer</a:t>
            </a:r>
            <a:r>
              <a:rPr lang="fr-BE" baseline="0" dirty="0" smtClean="0"/>
              <a:t> « code et test » en même temps </a:t>
            </a:r>
            <a:r>
              <a:rPr lang="fr-BE" baseline="0" dirty="0" smtClean="0">
                <a:sym typeface="Wingdings" pitchFamily="2" charset="2"/>
              </a:rPr>
              <a:t> chacun est un filet de sécurité pour l’autre</a:t>
            </a:r>
            <a:endParaRPr lang="fr-BE" baseline="0" dirty="0" smtClean="0"/>
          </a:p>
          <a:p>
            <a:pPr marL="0" indent="0">
              <a:buFontTx/>
              <a:buNone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1060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fr-BE" dirty="0" smtClean="0"/>
              <a:t>Pas de métrique mais quelques éléments de réflexion et de réponse</a:t>
            </a:r>
          </a:p>
          <a:p>
            <a:pPr marL="171450" indent="-171450">
              <a:buFont typeface="Arial" charset="0"/>
              <a:buChar char="•"/>
            </a:pPr>
            <a:r>
              <a:rPr lang="fr-BE" dirty="0" smtClean="0"/>
              <a:t>A priori</a:t>
            </a:r>
          </a:p>
          <a:p>
            <a:pPr marL="628650" lvl="1" indent="-171450">
              <a:buFontTx/>
              <a:buChar char="-"/>
            </a:pPr>
            <a:r>
              <a:rPr lang="fr-BE" dirty="0" smtClean="0"/>
              <a:t>On</a:t>
            </a:r>
            <a:r>
              <a:rPr lang="fr-BE" baseline="0" dirty="0" smtClean="0"/>
              <a:t> écrit du code en plus </a:t>
            </a:r>
            <a:r>
              <a:rPr lang="fr-BE" baseline="0" dirty="0" smtClean="0">
                <a:sym typeface="Wingdings" pitchFamily="2" charset="2"/>
              </a:rPr>
              <a:t> ça prend du temps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>
                <a:sym typeface="Wingdings" pitchFamily="2" charset="2"/>
              </a:rPr>
              <a:t>On a du code en plus à maintenir  ça prend du temps</a:t>
            </a:r>
            <a:endParaRPr lang="fr-BE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fr-BE" dirty="0" smtClean="0"/>
              <a:t>A posteriori</a:t>
            </a:r>
          </a:p>
          <a:p>
            <a:pPr marL="628650" lvl="1" indent="-171450">
              <a:buFontTx/>
              <a:buChar char="-"/>
            </a:pPr>
            <a:r>
              <a:rPr lang="fr-BE" dirty="0" smtClean="0"/>
              <a:t>Fourni</a:t>
            </a:r>
            <a:r>
              <a:rPr lang="fr-BE" baseline="0" dirty="0" smtClean="0"/>
              <a:t> un filet de sécurité</a:t>
            </a:r>
          </a:p>
          <a:p>
            <a:pPr marL="1085850" lvl="2" indent="-171450">
              <a:buFontTx/>
              <a:buChar char="-"/>
            </a:pPr>
            <a:r>
              <a:rPr lang="fr-BE" baseline="0" dirty="0" smtClean="0"/>
              <a:t>Bugs détectés plus tôt</a:t>
            </a:r>
          </a:p>
          <a:p>
            <a:pPr marL="1085850" lvl="2" indent="-171450">
              <a:buFontTx/>
              <a:buChar char="-"/>
            </a:pPr>
            <a:r>
              <a:rPr lang="fr-BE" dirty="0" smtClean="0"/>
              <a:t>Théoriquement</a:t>
            </a:r>
            <a:r>
              <a:rPr lang="fr-BE" baseline="0" dirty="0" smtClean="0"/>
              <a:t>, moins de bugs en production</a:t>
            </a:r>
          </a:p>
          <a:p>
            <a:pPr marL="1085850" lvl="2" indent="-171450">
              <a:buFontTx/>
              <a:buChar char="-"/>
            </a:pPr>
            <a:r>
              <a:rPr lang="fr-BE" baseline="0" dirty="0" smtClean="0"/>
              <a:t>Temps gagné pendant la phase de développement, de test, puis de maintenance</a:t>
            </a:r>
          </a:p>
          <a:p>
            <a:pPr marL="628650" lvl="1" indent="-171450">
              <a:buFontTx/>
              <a:buChar char="-"/>
            </a:pPr>
            <a:r>
              <a:rPr lang="fr-BE" dirty="0" smtClean="0"/>
              <a:t>Si on s’en sert comme d’un outil de design</a:t>
            </a:r>
          </a:p>
          <a:p>
            <a:pPr marL="1085850" lvl="2" indent="-171450">
              <a:buFontTx/>
              <a:buChar char="-"/>
            </a:pPr>
            <a:r>
              <a:rPr lang="fr-BE" dirty="0" smtClean="0"/>
              <a:t>Le code est plus simple, et plus</a:t>
            </a:r>
            <a:r>
              <a:rPr lang="fr-BE" baseline="0" dirty="0" smtClean="0"/>
              <a:t> évolutif, moins de temps pour l’écrire ou pour le maintenir</a:t>
            </a:r>
          </a:p>
          <a:p>
            <a:pPr marL="1085850" lvl="2" indent="-171450">
              <a:buFontTx/>
              <a:buChar char="-"/>
            </a:pPr>
            <a:r>
              <a:rPr lang="fr-BE" baseline="0" dirty="0" smtClean="0"/>
              <a:t>Doit permettre de réduire au minimum la « dette technique »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1633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BE" dirty="0" smtClean="0"/>
              <a:t>Complexité : </a:t>
            </a:r>
          </a:p>
          <a:p>
            <a:pPr marL="628650" lvl="1" indent="-171450">
              <a:buFontTx/>
              <a:buChar char="-"/>
            </a:pPr>
            <a:r>
              <a:rPr lang="fr-BE" dirty="0" smtClean="0"/>
              <a:t>Nb de chemins</a:t>
            </a:r>
            <a:r>
              <a:rPr lang="fr-BE" baseline="0" dirty="0" smtClean="0"/>
              <a:t> possible dans un code (par défaut 1)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« Equivaut » au nombre de tests nécessaire pour « couvrir une méthode »</a:t>
            </a:r>
          </a:p>
          <a:p>
            <a:pPr marL="171450" lvl="0" indent="-171450">
              <a:buFontTx/>
              <a:buChar char="-"/>
            </a:pPr>
            <a:r>
              <a:rPr lang="fr-BE" baseline="0" dirty="0" smtClean="0"/>
              <a:t>Couverture de code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Pourcentage de code par lequel </a:t>
            </a:r>
            <a:r>
              <a:rPr lang="fr-BE" b="1" baseline="0" dirty="0" smtClean="0"/>
              <a:t>passe</a:t>
            </a:r>
            <a:r>
              <a:rPr lang="fr-BE" baseline="0" dirty="0" smtClean="0"/>
              <a:t> au moins un test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9854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Quel ratio viser ?</a:t>
            </a:r>
          </a:p>
          <a:p>
            <a:pPr marL="171450" indent="-171450">
              <a:buFontTx/>
              <a:buChar char="-"/>
            </a:pPr>
            <a:r>
              <a:rPr lang="fr-BE" dirty="0" smtClean="0"/>
              <a:t>Pour Microsoft, 80% est un</a:t>
            </a:r>
            <a:r>
              <a:rPr lang="fr-BE" baseline="0" dirty="0" smtClean="0"/>
              <a:t> bon objectif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Dans la communauté agile, le consensus : « Si le ratio est faible, c’est mauvais signe. S’il est élevé, … on ne peut rien en dire… »</a:t>
            </a:r>
          </a:p>
          <a:p>
            <a:pPr marL="171450" indent="-171450">
              <a:buFontTx/>
              <a:buChar char="-"/>
            </a:pPr>
            <a:endParaRPr lang="fr-BE" baseline="0" dirty="0" smtClean="0"/>
          </a:p>
          <a:p>
            <a:pPr marL="0" indent="0">
              <a:buFontTx/>
              <a:buNone/>
            </a:pPr>
            <a:r>
              <a:rPr lang="fr-BE" baseline="0" dirty="0" smtClean="0"/>
              <a:t>Eléments à prendre en compte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Pourquoi moins de 100%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dirty="0" smtClean="0"/>
              <a:t>Il y a du code généré « inutile » par VS ou d’autres outils</a:t>
            </a:r>
          </a:p>
          <a:p>
            <a:pPr marL="171450" lvl="0" indent="-171450">
              <a:buFontTx/>
              <a:buChar char="-"/>
            </a:pPr>
            <a:r>
              <a:rPr lang="fr-BE" baseline="0" dirty="0" smtClean="0"/>
              <a:t>Pourquoi plus de 100%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C’est le pourcentage de code par lequel passe au moins un test. On ne parle pas d’assertion !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La couverture de code ne doit pas être un objectif en soi, cela ne couvre pas que le code implémente la totalité des </a:t>
            </a:r>
            <a:r>
              <a:rPr lang="fr-BE" baseline="0" dirty="0" err="1" smtClean="0"/>
              <a:t>features</a:t>
            </a:r>
            <a:r>
              <a:rPr lang="fr-BE" baseline="0" dirty="0" smtClean="0"/>
              <a:t> souhaitées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9523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32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018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7752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5691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0208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4544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1545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5903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1905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477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7612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Extraction</a:t>
            </a:r>
            <a:r>
              <a:rPr lang="fr-BE" baseline="0" dirty="0" smtClean="0"/>
              <a:t> d’une public </a:t>
            </a:r>
            <a:r>
              <a:rPr lang="fr-BE" baseline="0" dirty="0" err="1" smtClean="0"/>
              <a:t>key</a:t>
            </a:r>
            <a:r>
              <a:rPr lang="fr-BE" baseline="0" dirty="0" smtClean="0"/>
              <a:t> : en utilisant l’outil SN.exe qui se trouve dans « </a:t>
            </a:r>
            <a:r>
              <a:rPr lang="en-US" baseline="0" dirty="0" smtClean="0"/>
              <a:t>C:\Program Files\Microsoft SDKs\Windows\v7.0A\bin\NETFX 4.0 Tools”</a:t>
            </a:r>
          </a:p>
          <a:p>
            <a:r>
              <a:rPr lang="en-US" baseline="0" dirty="0" err="1" smtClean="0"/>
              <a:t>Sn</a:t>
            </a:r>
            <a:r>
              <a:rPr lang="en-US" baseline="0" dirty="0" smtClean="0"/>
              <a:t> _</a:t>
            </a:r>
            <a:r>
              <a:rPr lang="en-US" baseline="0" dirty="0" err="1" smtClean="0"/>
              <a:t>Tp</a:t>
            </a:r>
            <a:r>
              <a:rPr lang="en-US" baseline="0" dirty="0" smtClean="0"/>
              <a:t> testassembly.dll</a:t>
            </a:r>
          </a:p>
          <a:p>
            <a:r>
              <a:rPr lang="en-US" baseline="0" dirty="0" smtClean="0"/>
              <a:t>On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alors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mettre</a:t>
            </a:r>
            <a:r>
              <a:rPr lang="en-US" baseline="0" dirty="0" smtClean="0"/>
              <a:t> à jour </a:t>
            </a:r>
            <a:r>
              <a:rPr lang="en-US" baseline="0" dirty="0" err="1" smtClean="0"/>
              <a:t>l’attribut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</a:t>
            </a:r>
            <a:r>
              <a:rPr lang="en-US" baseline="0" dirty="0" smtClean="0"/>
              <a:t> 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fr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assembly</a:t>
            </a:r>
            <a:r>
              <a: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InternalsVisibleTo</a:t>
            </a:r>
            <a:r>
              <a: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fr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Test.Demo.Framework</a:t>
            </a:r>
            <a:r>
              <a: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PublicKey</a:t>
            </a:r>
            <a:r>
              <a: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=002400000…………………..85dcb0")]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7077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Il est important d’être dans un</a:t>
            </a:r>
            <a:r>
              <a:rPr lang="fr-BE" baseline="0" dirty="0" smtClean="0"/>
              <a:t> environnement contrôlé de façon à : 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Avoir des tests indépendants les uns des autres (on ne sait pas dans quel ordre ils sont lancés)</a:t>
            </a:r>
          </a:p>
          <a:p>
            <a:pPr marL="171450" indent="-171450">
              <a:buFontTx/>
              <a:buChar char="-"/>
            </a:pPr>
            <a:r>
              <a:rPr lang="fr-BE" dirty="0" smtClean="0"/>
              <a:t>Pouvoir</a:t>
            </a:r>
            <a:r>
              <a:rPr lang="fr-BE" baseline="0" dirty="0" smtClean="0"/>
              <a:t> rejouer les tests autant de fois que l’on veut (et aussi souvent que l’on veut)</a:t>
            </a:r>
          </a:p>
          <a:p>
            <a:pPr marL="171450" indent="-171450">
              <a:buFontTx/>
              <a:buChar char="-"/>
            </a:pPr>
            <a:r>
              <a:rPr lang="fr-BE" dirty="0" smtClean="0"/>
              <a:t>Etre le plus indépendant possible de la configuration</a:t>
            </a:r>
            <a:r>
              <a:rPr lang="fr-BE" baseline="0" dirty="0" smtClean="0"/>
              <a:t> de la machine sur laquelle on lance les tests</a:t>
            </a:r>
          </a:p>
          <a:p>
            <a:pPr marL="0" indent="0">
              <a:buFontTx/>
              <a:buNone/>
            </a:pPr>
            <a:endParaRPr lang="fr-BE" baseline="0" dirty="0" smtClean="0"/>
          </a:p>
          <a:p>
            <a:pPr marL="0" indent="0">
              <a:buFontTx/>
              <a:buNone/>
            </a:pPr>
            <a:r>
              <a:rPr lang="fr-BE" baseline="0" dirty="0" smtClean="0"/>
              <a:t>Attention donc quand on utilise des ressources externes (DB, fichiers, …):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On devient dépendant d’autres paramètres comme </a:t>
            </a:r>
            <a:r>
              <a:rPr lang="fr-BE" baseline="0" dirty="0" err="1" smtClean="0"/>
              <a:t>eg</a:t>
            </a:r>
            <a:r>
              <a:rPr lang="fr-BE" baseline="0" dirty="0" smtClean="0"/>
              <a:t> les d</a:t>
            </a:r>
            <a:r>
              <a:rPr lang="fr-BE" dirty="0" smtClean="0"/>
              <a:t>roits d’accès sur la machine</a:t>
            </a:r>
          </a:p>
          <a:p>
            <a:pPr marL="171450" indent="-171450">
              <a:buFontTx/>
              <a:buChar char="-"/>
            </a:pPr>
            <a:r>
              <a:rPr lang="fr-BE" dirty="0" smtClean="0"/>
              <a:t>Les</a:t>
            </a:r>
            <a:r>
              <a:rPr lang="fr-BE" baseline="0" dirty="0" smtClean="0"/>
              <a:t> tests ne sont plus </a:t>
            </a:r>
            <a:r>
              <a:rPr lang="fr-BE" baseline="0" dirty="0" err="1" smtClean="0"/>
              <a:t>parallélisables</a:t>
            </a:r>
            <a:r>
              <a:rPr lang="fr-BE" baseline="0" dirty="0" smtClean="0"/>
              <a:t> (ou plus difficilement)</a:t>
            </a:r>
          </a:p>
          <a:p>
            <a:pPr marL="171450" indent="-171450">
              <a:buFontTx/>
              <a:buChar char="-"/>
            </a:pPr>
            <a:endParaRPr lang="fr-BE" baseline="0" dirty="0" smtClean="0"/>
          </a:p>
          <a:p>
            <a:pPr marL="0" indent="0">
              <a:buFontTx/>
              <a:buNone/>
            </a:pPr>
            <a:r>
              <a:rPr lang="fr-BE" baseline="0" dirty="0" smtClean="0"/>
              <a:t>Attention, les fichiers déployés peuvent s’écraser les uns les autres en cas d’</a:t>
            </a:r>
            <a:r>
              <a:rPr lang="fr-BE" baseline="0" dirty="0" err="1" smtClean="0"/>
              <a:t>ambiguité</a:t>
            </a:r>
            <a:r>
              <a:rPr lang="fr-BE" baseline="0" dirty="0" smtClean="0"/>
              <a:t> de nom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365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874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1563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Objectif : pouvoir</a:t>
            </a:r>
            <a:r>
              <a:rPr lang="fr-BE" baseline="0" dirty="0" smtClean="0"/>
              <a:t> jouer plusieurs fois le même test avec un jeu d’inputs </a:t>
            </a:r>
            <a:r>
              <a:rPr lang="fr-BE" baseline="0" smtClean="0"/>
              <a:t>et d’outputs </a:t>
            </a:r>
            <a:r>
              <a:rPr lang="fr-BE" baseline="0" dirty="0" smtClean="0"/>
              <a:t>différents (grands)</a:t>
            </a:r>
          </a:p>
          <a:p>
            <a:r>
              <a:rPr lang="fr-BE" baseline="0" dirty="0" smtClean="0"/>
              <a:t>Sources de données supportées : 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Via des fichiers Excel et Access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Base de données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615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072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Dépendant d’un contexte web</a:t>
            </a:r>
            <a:r>
              <a:rPr lang="fr-BE" baseline="0" dirty="0" smtClean="0"/>
              <a:t> : utilisant la session, les variables </a:t>
            </a:r>
            <a:r>
              <a:rPr lang="fr-BE" baseline="0" dirty="0" err="1" smtClean="0"/>
              <a:t>Request</a:t>
            </a:r>
            <a:r>
              <a:rPr lang="fr-BE" baseline="0" dirty="0" smtClean="0"/>
              <a:t>, Cache, …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7925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49155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5620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Test List : tout regroupement logique, par exemple</a:t>
            </a:r>
          </a:p>
          <a:p>
            <a:pPr marL="171450" indent="-171450">
              <a:buFontTx/>
              <a:buChar char="-"/>
            </a:pPr>
            <a:r>
              <a:rPr lang="fr-BE" dirty="0" smtClean="0"/>
              <a:t>Une itération</a:t>
            </a:r>
            <a:r>
              <a:rPr lang="fr-BE" baseline="0" dirty="0" smtClean="0"/>
              <a:t> ou une livraison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Un package fonctionnel</a:t>
            </a:r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83644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7662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Pour</a:t>
            </a:r>
            <a:r>
              <a:rPr lang="fr-BE" baseline="0" dirty="0" smtClean="0"/>
              <a:t> donner un maximum de visibilité au client, on fait des livraisons plus proches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Agile : 2 semaines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Conséquence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Plus de travail pour les testeurs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Doivent rejouer « en permanence » le plan de test</a:t>
            </a:r>
          </a:p>
          <a:p>
            <a:pPr marL="0" lvl="0" indent="0">
              <a:buFontTx/>
              <a:buNone/>
            </a:pPr>
            <a:r>
              <a:rPr lang="fr-BE" baseline="0" dirty="0" smtClean="0">
                <a:sym typeface="Wingdings" pitchFamily="2" charset="2"/>
              </a:rPr>
              <a:t> On va chercher à l’automatiser</a:t>
            </a: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42168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« Métrique » introduit</a:t>
            </a:r>
            <a:r>
              <a:rPr lang="fr-BE" baseline="0" dirty="0" smtClean="0"/>
              <a:t> par Paul Julius (OIF)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Quel retour d’information pouvez-vous avoir le temps d’une tasse de café ?</a:t>
            </a:r>
          </a:p>
          <a:p>
            <a:pPr marL="171450" indent="-171450">
              <a:buFontTx/>
              <a:buChar char="-"/>
            </a:pPr>
            <a:endParaRPr lang="fr-BE" baseline="0" dirty="0" smtClean="0"/>
          </a:p>
          <a:p>
            <a:pPr marL="0" indent="0">
              <a:buFontTx/>
              <a:buNone/>
            </a:pPr>
            <a:r>
              <a:rPr lang="fr-BE" baseline="0" dirty="0" smtClean="0"/>
              <a:t>Attention à la durée des tests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834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19394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8310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Notez que </a:t>
            </a:r>
            <a:r>
              <a:rPr lang="fr-BE" baseline="0" dirty="0" smtClean="0"/>
              <a:t>la classe générée </a:t>
            </a:r>
            <a:r>
              <a:rPr lang="fr-BE" baseline="0" dirty="0" err="1" smtClean="0"/>
              <a:t>UIMap</a:t>
            </a:r>
            <a:r>
              <a:rPr lang="fr-BE" baseline="0" dirty="0" smtClean="0"/>
              <a:t> est une « partial class ». On peut donc ajouter du code supplémentaire si on le désire dans le fichier « .</a:t>
            </a:r>
            <a:r>
              <a:rPr lang="fr-BE" baseline="0" dirty="0" err="1" smtClean="0"/>
              <a:t>cs</a:t>
            </a:r>
            <a:r>
              <a:rPr lang="fr-BE" baseline="0" dirty="0" smtClean="0"/>
              <a:t> »</a:t>
            </a:r>
          </a:p>
          <a:p>
            <a:r>
              <a:rPr lang="fr-BE" baseline="0" dirty="0" smtClean="0"/>
              <a:t>Attention le fichier « </a:t>
            </a:r>
            <a:r>
              <a:rPr lang="fr-BE" baseline="0" dirty="0" err="1" smtClean="0"/>
              <a:t>UIMap.designer.cs</a:t>
            </a:r>
            <a:r>
              <a:rPr lang="fr-BE" baseline="0" dirty="0" smtClean="0"/>
              <a:t> » est totalement généré et ne peut pas être modifié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42650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Possibilité</a:t>
            </a:r>
            <a:r>
              <a:rPr lang="fr-BE" baseline="0" dirty="0" smtClean="0"/>
              <a:t> de combiner un « </a:t>
            </a:r>
            <a:r>
              <a:rPr lang="fr-BE" baseline="0" dirty="0" err="1" smtClean="0"/>
              <a:t>Coded</a:t>
            </a:r>
            <a:r>
              <a:rPr lang="fr-BE" baseline="0" dirty="0" smtClean="0"/>
              <a:t> UI Test » avec un « Data Test » de façon à le lancer plusieurs fois</a:t>
            </a:r>
          </a:p>
          <a:p>
            <a:r>
              <a:rPr lang="fr-BE" baseline="0" dirty="0" smtClean="0">
                <a:sym typeface="Wingdings" pitchFamily="2" charset="2"/>
              </a:rPr>
              <a:t> Même principe que pour les tests unitaires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8321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6703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647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1781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41337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4</a:t>
            </a:r>
            <a:r>
              <a:rPr lang="fr-BE" baseline="0" dirty="0" smtClean="0"/>
              <a:t> types de tests de performance : 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Test de charge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Soumettre l’application à la charge attendue, dans un but de dimensionnement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Tests de Performance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Quel est le temps de réponse de l’application pour une charge donnée (attendue) ?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Pas une recherche de dimensionnement (des serveurs, de la bande passante, … - cas des tests de charge) mais bien de mesure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Tests de Stress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Simulation de la charge maximale pendant une longue période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Peut également chercher à provoquer des pannes pour voir comment le système réagit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Tests de Capacité</a:t>
            </a:r>
          </a:p>
          <a:p>
            <a:pPr marL="628650" lvl="1" indent="-171450">
              <a:buFontTx/>
              <a:buChar char="-"/>
            </a:pPr>
            <a:r>
              <a:rPr lang="fr-BE" baseline="0" dirty="0" smtClean="0"/>
              <a:t>Faire tourner l’application avec un nombre toujours croissant d’utilisateur afin de trouver la charge limite du système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2087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44170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453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06095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La règle</a:t>
            </a:r>
            <a:r>
              <a:rPr lang="fr-BE" baseline="0" dirty="0" smtClean="0"/>
              <a:t> doit se trouver dans une DLL accessible (référencée) par le projet de test. Pas d’installation requise</a:t>
            </a:r>
            <a:endParaRPr lang="fr-BE" dirty="0" smtClean="0"/>
          </a:p>
          <a:p>
            <a:r>
              <a:rPr lang="fr-BE" dirty="0" smtClean="0"/>
              <a:t>Possible de</a:t>
            </a:r>
            <a:r>
              <a:rPr lang="fr-BE" baseline="0" dirty="0" smtClean="0"/>
              <a:t> créer une </a:t>
            </a:r>
            <a:r>
              <a:rPr lang="fr-BE" baseline="0" dirty="0" err="1" smtClean="0"/>
              <a:t>ValidationRule</a:t>
            </a:r>
            <a:r>
              <a:rPr lang="fr-BE" baseline="0" dirty="0" smtClean="0"/>
              <a:t> validant (ou travaillant sur) une valeur extraite par une </a:t>
            </a:r>
            <a:r>
              <a:rPr lang="fr-BE" baseline="0" dirty="0" err="1" smtClean="0"/>
              <a:t>ExtractionRule</a:t>
            </a:r>
            <a:r>
              <a:rPr lang="fr-BE" baseline="0" dirty="0" smtClean="0"/>
              <a:t> (et donc stockée dans le contexte) : </a:t>
            </a:r>
          </a:p>
          <a:p>
            <a:r>
              <a:rPr lang="fr-BE" baseline="0" dirty="0" smtClean="0"/>
              <a:t>	</a:t>
            </a:r>
            <a:r>
              <a:rPr lang="fr-BE" baseline="0" dirty="0" err="1" smtClean="0"/>
              <a:t>e.WebTest.Context</a:t>
            </a:r>
            <a:r>
              <a:rPr lang="fr-BE" baseline="0" dirty="0" smtClean="0"/>
              <a:t>["clé indiqué dans l’</a:t>
            </a:r>
            <a:r>
              <a:rPr lang="fr-BE" baseline="0" dirty="0" err="1" smtClean="0"/>
              <a:t>ExtractionRule</a:t>
            </a:r>
            <a:r>
              <a:rPr lang="fr-BE" baseline="0" dirty="0" smtClean="0"/>
              <a:t>"]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07205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28474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40104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Un « </a:t>
            </a:r>
            <a:r>
              <a:rPr lang="fr-BE" dirty="0" err="1" smtClean="0"/>
              <a:t>Coded</a:t>
            </a:r>
            <a:r>
              <a:rPr lang="fr-BE" dirty="0" smtClean="0"/>
              <a:t> UI Test » utilise la souris et le clavier. Par conséquent,</a:t>
            </a:r>
            <a:r>
              <a:rPr lang="fr-BE" baseline="0" dirty="0" smtClean="0"/>
              <a:t> il ne peut s’exécuter en parallèle</a:t>
            </a:r>
          </a:p>
          <a:p>
            <a:r>
              <a:rPr lang="fr-BE" baseline="0" dirty="0" smtClean="0"/>
              <a:t>Il est conseillé de le lancer dans un </a:t>
            </a:r>
            <a:r>
              <a:rPr lang="fr-BE" baseline="0" dirty="0" err="1" smtClean="0"/>
              <a:t>LoadTest</a:t>
            </a:r>
            <a:r>
              <a:rPr lang="fr-BE" baseline="0" dirty="0" smtClean="0"/>
              <a:t> spécifique avec un nombre d’utilisateur de « 1 »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1655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Par défaut, les résultats</a:t>
            </a:r>
            <a:r>
              <a:rPr lang="fr-BE" baseline="0" dirty="0" smtClean="0"/>
              <a:t> des « </a:t>
            </a:r>
            <a:r>
              <a:rPr lang="fr-BE" baseline="0" dirty="0" err="1" smtClean="0"/>
              <a:t>LoadTests</a:t>
            </a:r>
            <a:r>
              <a:rPr lang="fr-BE" baseline="0" dirty="0" smtClean="0"/>
              <a:t> » sont stockés en DB.</a:t>
            </a:r>
          </a:p>
          <a:p>
            <a:r>
              <a:rPr lang="fr-BE" baseline="0" dirty="0" smtClean="0"/>
              <a:t>Pour ne pas les stocker (ou gérer ceux déjà stockés) : « Open and Manage </a:t>
            </a:r>
            <a:r>
              <a:rPr lang="fr-BE" baseline="0" dirty="0" err="1" smtClean="0"/>
              <a:t>results</a:t>
            </a:r>
            <a:r>
              <a:rPr lang="fr-BE" baseline="0" dirty="0" smtClean="0"/>
              <a:t> » dans le fenêtre du « </a:t>
            </a:r>
            <a:r>
              <a:rPr lang="fr-BE" baseline="0" dirty="0" err="1" smtClean="0"/>
              <a:t>LoadTest</a:t>
            </a:r>
            <a:r>
              <a:rPr lang="fr-BE" baseline="0" dirty="0" smtClean="0"/>
              <a:t> »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31171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10790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84260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68803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35781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59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241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17668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Projet réel : </a:t>
            </a:r>
          </a:p>
          <a:p>
            <a:r>
              <a:rPr lang="fr-BE" dirty="0" smtClean="0"/>
              <a:t>- Plusieurs</a:t>
            </a:r>
            <a:r>
              <a:rPr lang="fr-BE" baseline="0" dirty="0" smtClean="0"/>
              <a:t> centaines voire milliers de tests </a:t>
            </a:r>
            <a:r>
              <a:rPr lang="fr-BE" baseline="0" dirty="0" smtClean="0">
                <a:sym typeface="Wingdings" pitchFamily="2" charset="2"/>
              </a:rPr>
              <a:t> Difficile de déterminer tous les tests potentiellement impactés par le code</a:t>
            </a:r>
            <a:endParaRPr lang="fr-BE" dirty="0" smtClean="0"/>
          </a:p>
          <a:p>
            <a:r>
              <a:rPr lang="fr-BE" dirty="0" smtClean="0"/>
              <a:t>- Durée des </a:t>
            </a:r>
            <a:r>
              <a:rPr lang="fr-BE" dirty="0" err="1" smtClean="0"/>
              <a:t>builds</a:t>
            </a:r>
            <a:r>
              <a:rPr lang="fr-BE" smtClean="0"/>
              <a:t> : plusieurs</a:t>
            </a:r>
            <a:r>
              <a:rPr lang="fr-BE" baseline="0" smtClean="0"/>
              <a:t> </a:t>
            </a:r>
            <a:r>
              <a:rPr lang="fr-BE" baseline="0" dirty="0" smtClean="0"/>
              <a:t>heures pour lancer intégralement </a:t>
            </a:r>
            <a:r>
              <a:rPr lang="fr-BE" baseline="0" smtClean="0"/>
              <a:t>les tests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66363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6805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0133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93009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02069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00118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77057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31128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96770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69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178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80483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7773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30465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60464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31203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66475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10418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85909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9308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4389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79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670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Qu’est</a:t>
            </a:r>
            <a:r>
              <a:rPr lang="fr-BE" baseline="0" dirty="0" smtClean="0"/>
              <a:t> ce qui est vraiment trivial ?</a:t>
            </a:r>
          </a:p>
          <a:p>
            <a:r>
              <a:rPr lang="fr-BE" baseline="0" dirty="0" smtClean="0"/>
              <a:t>Trivial pour qui et pendant combien de temps 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8823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80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94387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81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920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Déjà travaillé</a:t>
            </a:r>
            <a:r>
              <a:rPr lang="fr-BE" baseline="0" dirty="0" smtClean="0"/>
              <a:t> dans un projet de maintenance ? (dont on n’a pas écrit le code ?)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On ne connait pas toute la fonctionnalité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On ne connait pas le code</a:t>
            </a:r>
          </a:p>
          <a:p>
            <a:pPr marL="171450" indent="-171450">
              <a:buFont typeface="Wingdings"/>
              <a:buChar char="à"/>
            </a:pPr>
            <a:r>
              <a:rPr lang="fr-BE" baseline="0" dirty="0" smtClean="0">
                <a:sym typeface="Wingdings" pitchFamily="2" charset="2"/>
              </a:rPr>
              <a:t>On abuse du copier / coller par peur de casser</a:t>
            </a:r>
          </a:p>
          <a:p>
            <a:pPr marL="171450" indent="-171450">
              <a:buFont typeface="Wingdings"/>
              <a:buChar char="à"/>
            </a:pPr>
            <a:r>
              <a:rPr lang="fr-BE" dirty="0" smtClean="0"/>
              <a:t>Si on casse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qq</a:t>
            </a:r>
            <a:r>
              <a:rPr lang="fr-BE" baseline="0" dirty="0" smtClean="0"/>
              <a:t> chose, après combien de temps s’en rend-on compte 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447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3810001" cy="1009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  <a:p>
            <a:pPr marL="57150" lvl="0">
              <a:spcBef>
                <a:spcPct val="0"/>
              </a:spcBef>
            </a:pPr>
            <a:r>
              <a:rPr lang="en-US" dirty="0" smtClean="0"/>
              <a:t>Second level</a:t>
            </a:r>
          </a:p>
          <a:p>
            <a:pPr marL="457200" lvl="1">
              <a:spcBef>
                <a:spcPct val="0"/>
              </a:spcBef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00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44624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dirty="0" err="1" smtClean="0"/>
              <a:t>Cliquez</a:t>
            </a:r>
            <a:r>
              <a:rPr lang="es-PE" noProof="0" dirty="0" smtClean="0"/>
              <a:t> et </a:t>
            </a:r>
            <a:r>
              <a:rPr lang="es-PE" noProof="0" dirty="0" err="1" smtClean="0"/>
              <a:t>modifiez</a:t>
            </a:r>
            <a:r>
              <a:rPr lang="es-PE" noProof="0" dirty="0" smtClean="0"/>
              <a:t> le </a:t>
            </a:r>
            <a:r>
              <a:rPr lang="es-PE" noProof="0" dirty="0" err="1" smtClean="0"/>
              <a:t>titre</a:t>
            </a:r>
            <a:endParaRPr lang="es-PE" noProof="0" dirty="0" smtClean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7958"/>
            <a:ext cx="3169626" cy="5000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6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tnethub.be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pedautreppe.com/" TargetMode="External"/><Relationship Id="rId10" Type="http://schemas.microsoft.com/office/2007/relationships/hdphoto" Target="../media/hdphoto2.wdp"/><Relationship Id="rId4" Type="http://schemas.openxmlformats.org/officeDocument/2006/relationships/hyperlink" Target="mailto:pierre@dotnethub.be" TargetMode="Externa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hyperlink" Target="http://www.dotnethub.b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www.journeeagile.be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mailto:pierre@dotnethub.be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hyperlink" Target="http://www.dotnethub.be/" TargetMode="External"/><Relationship Id="rId10" Type="http://schemas.openxmlformats.org/officeDocument/2006/relationships/image" Target="../media/image67.png"/><Relationship Id="rId4" Type="http://schemas.openxmlformats.org/officeDocument/2006/relationships/hyperlink" Target="http://www.pedautreppe.com/" TargetMode="Externa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BE" dirty="0" smtClean="0"/>
              <a:t>VS 2010 </a:t>
            </a:r>
            <a:r>
              <a:rPr lang="fr-BE" dirty="0" err="1" smtClean="0"/>
              <a:t>Testing</a:t>
            </a:r>
            <a:r>
              <a:rPr lang="fr-BE" dirty="0" smtClean="0"/>
              <a:t> Tools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284984"/>
            <a:ext cx="6329362" cy="1224951"/>
          </a:xfrm>
        </p:spPr>
        <p:txBody>
          <a:bodyPr/>
          <a:lstStyle/>
          <a:p>
            <a:r>
              <a:rPr lang="fr-BE" dirty="0" smtClean="0"/>
              <a:t>Pourquoi tester ? </a:t>
            </a:r>
          </a:p>
          <a:p>
            <a:r>
              <a:rPr lang="fr-BE" dirty="0" smtClean="0"/>
              <a:t>Qu’est ce que cela apporte ?</a:t>
            </a:r>
          </a:p>
          <a:p>
            <a:r>
              <a:rPr lang="fr-BE" dirty="0" smtClean="0"/>
              <a:t>Quels outils avons-nous à notre disposition avec </a:t>
            </a:r>
          </a:p>
          <a:p>
            <a:r>
              <a:rPr lang="fr-BE" dirty="0" smtClean="0"/>
              <a:t>VS 2010 ? Unit Tests, UI Tests, …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57290" y="2714620"/>
            <a:ext cx="6357982" cy="338554"/>
          </a:xfrm>
        </p:spPr>
        <p:txBody>
          <a:bodyPr/>
          <a:lstStyle/>
          <a:p>
            <a:r>
              <a:rPr lang="fr-BE" dirty="0" smtClean="0"/>
              <a:t>Pierre-Emmanuel DAUTREPPE – 21 Septembre 2010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34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Notre vie au quotidien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61665"/>
          </a:xfrm>
        </p:spPr>
        <p:txBody>
          <a:bodyPr/>
          <a:lstStyle/>
          <a:p>
            <a:r>
              <a:rPr lang="fr-BE" dirty="0" smtClean="0"/>
              <a:t>Offrez-vous un filet de sécurité !</a:t>
            </a:r>
            <a:endParaRPr lang="fr-BE" dirty="0"/>
          </a:p>
        </p:txBody>
      </p:sp>
      <p:pic>
        <p:nvPicPr>
          <p:cNvPr id="1029" name="Picture 5" descr="C:\Users\pda.DEVDH2\Desktop\vol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36" y="1268760"/>
            <a:ext cx="7592928" cy="50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5939988"/>
            <a:ext cx="329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solidFill>
                  <a:schemeClr val="bg1"/>
                </a:solidFill>
              </a:rPr>
              <a:t>Cirque </a:t>
            </a:r>
            <a:r>
              <a:rPr lang="fr-BE" dirty="0" err="1" smtClean="0">
                <a:solidFill>
                  <a:schemeClr val="bg1"/>
                </a:solidFill>
              </a:rPr>
              <a:t>Pinder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tests </a:t>
            </a:r>
            <a:r>
              <a:rPr lang="fr-BE" dirty="0" smtClean="0"/>
              <a:t>sont un </a:t>
            </a:r>
            <a:r>
              <a:rPr lang="fr-BE" dirty="0"/>
              <a:t>outil de </a:t>
            </a:r>
            <a:r>
              <a:rPr lang="fr-BE" dirty="0" smtClean="0"/>
              <a:t>vérification…</a:t>
            </a:r>
            <a:endParaRPr lang="fr-BE" dirty="0"/>
          </a:p>
        </p:txBody>
      </p:sp>
      <p:pic>
        <p:nvPicPr>
          <p:cNvPr id="3074" name="Picture 2" descr="D:\Projects\PDA - Articles\2010-09-21 - PDA - VS 2010 Testing Tools\Images\Refactoring cycle - Part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"/>
          <a:stretch/>
        </p:blipFill>
        <p:spPr bwMode="auto">
          <a:xfrm>
            <a:off x="179512" y="1047790"/>
            <a:ext cx="5033827" cy="48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jects\PDA - Articles\2010-09-21 - PDA - VS 2010 Testing Tools\Images\Refactoring cycle - Part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1"/>
          <a:stretch/>
        </p:blipFill>
        <p:spPr bwMode="auto">
          <a:xfrm>
            <a:off x="5400488" y="1047790"/>
            <a:ext cx="3564000" cy="483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…mais aussi un outil de documentation…</a:t>
            </a:r>
            <a:endParaRPr lang="fr-BE" dirty="0"/>
          </a:p>
        </p:txBody>
      </p:sp>
      <p:pic>
        <p:nvPicPr>
          <p:cNvPr id="4098" name="Picture 2" descr="D:\Projects\PDA - Articles\2010-09-21 - PDA - VS 2010 Testing Tools\Images\mode-demplo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554" y="647480"/>
            <a:ext cx="5510892" cy="56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…et un outil de design</a:t>
            </a:r>
            <a:endParaRPr lang="fr-BE" dirty="0"/>
          </a:p>
        </p:txBody>
      </p:sp>
      <p:pic>
        <p:nvPicPr>
          <p:cNvPr id="2054" name="Picture 6" descr="D:\Projects\PDA - Articles\2010-09-21 - PDA - VS 2010 Testing Tools\Images\lightweight framework - v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043" y="660444"/>
            <a:ext cx="7167915" cy="56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développement piloté par les tests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457200" y="795338"/>
            <a:ext cx="8229600" cy="5297958"/>
          </a:xfrm>
          <a:prstGeom prst="rect">
            <a:avLst/>
          </a:prstGeom>
          <a:ln w="28575"/>
        </p:spPr>
      </p:sp>
      <p:sp>
        <p:nvSpPr>
          <p:cNvPr id="23" name="Freeform 22"/>
          <p:cNvSpPr/>
          <p:nvPr/>
        </p:nvSpPr>
        <p:spPr>
          <a:xfrm>
            <a:off x="1820624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05091" y="357241"/>
                </a:moveTo>
                <a:arcTo wR="2350909" hR="2350909" stAng="14279956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factoring"/>
          <p:cNvSpPr/>
          <p:nvPr/>
        </p:nvSpPr>
        <p:spPr>
          <a:xfrm>
            <a:off x="138565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err="1" smtClean="0"/>
              <a:t>Refactoring</a:t>
            </a:r>
            <a:endParaRPr lang="fr-BE" sz="2400" kern="1200" dirty="0" smtClean="0"/>
          </a:p>
        </p:txBody>
      </p:sp>
      <p:sp>
        <p:nvSpPr>
          <p:cNvPr id="21" name="Freeform 20"/>
          <p:cNvSpPr/>
          <p:nvPr/>
        </p:nvSpPr>
        <p:spPr>
          <a:xfrm>
            <a:off x="1913476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7870" y="1750852"/>
                </a:moveTo>
                <a:arcTo wR="2350909" hR="2350909" stAng="11687285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st OK"/>
          <p:cNvSpPr/>
          <p:nvPr/>
        </p:nvSpPr>
        <p:spPr>
          <a:xfrm>
            <a:off x="565228" y="3573017"/>
            <a:ext cx="2836647" cy="824065"/>
          </a:xfrm>
          <a:custGeom>
            <a:avLst/>
            <a:gdLst>
              <a:gd name="connsiteX0" fmla="*/ 0 w 2836647"/>
              <a:gd name="connsiteY0" fmla="*/ 137347 h 824065"/>
              <a:gd name="connsiteX1" fmla="*/ 137347 w 2836647"/>
              <a:gd name="connsiteY1" fmla="*/ 0 h 824065"/>
              <a:gd name="connsiteX2" fmla="*/ 2699300 w 2836647"/>
              <a:gd name="connsiteY2" fmla="*/ 0 h 824065"/>
              <a:gd name="connsiteX3" fmla="*/ 2836647 w 2836647"/>
              <a:gd name="connsiteY3" fmla="*/ 137347 h 824065"/>
              <a:gd name="connsiteX4" fmla="*/ 2836647 w 2836647"/>
              <a:gd name="connsiteY4" fmla="*/ 686718 h 824065"/>
              <a:gd name="connsiteX5" fmla="*/ 2699300 w 2836647"/>
              <a:gd name="connsiteY5" fmla="*/ 824065 h 824065"/>
              <a:gd name="connsiteX6" fmla="*/ 137347 w 2836647"/>
              <a:gd name="connsiteY6" fmla="*/ 824065 h 824065"/>
              <a:gd name="connsiteX7" fmla="*/ 0 w 2836647"/>
              <a:gd name="connsiteY7" fmla="*/ 686718 h 824065"/>
              <a:gd name="connsiteX8" fmla="*/ 0 w 2836647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6647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99300" y="0"/>
                </a:lnTo>
                <a:cubicBezTo>
                  <a:pt x="2775155" y="0"/>
                  <a:pt x="2836647" y="61492"/>
                  <a:pt x="2836647" y="137347"/>
                </a:cubicBezTo>
                <a:lnTo>
                  <a:pt x="2836647" y="686718"/>
                </a:lnTo>
                <a:cubicBezTo>
                  <a:pt x="2836647" y="762573"/>
                  <a:pt x="2775155" y="824065"/>
                  <a:pt x="2699300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passe</a:t>
            </a:r>
          </a:p>
        </p:txBody>
      </p:sp>
      <p:sp>
        <p:nvSpPr>
          <p:cNvPr id="19" name="Freeform 18"/>
          <p:cNvSpPr/>
          <p:nvPr/>
        </p:nvSpPr>
        <p:spPr>
          <a:xfrm>
            <a:off x="1996146" y="142513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5369" y="3685249"/>
                </a:moveTo>
                <a:arcTo wR="2350909" hR="2350909" stAng="8725083" swAng="86953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Implémentation"/>
          <p:cNvSpPr/>
          <p:nvPr/>
        </p:nvSpPr>
        <p:spPr>
          <a:xfrm>
            <a:off x="1540924" y="5266779"/>
            <a:ext cx="2761048" cy="824065"/>
          </a:xfrm>
          <a:custGeom>
            <a:avLst/>
            <a:gdLst>
              <a:gd name="connsiteX0" fmla="*/ 0 w 2761048"/>
              <a:gd name="connsiteY0" fmla="*/ 137347 h 824065"/>
              <a:gd name="connsiteX1" fmla="*/ 137347 w 2761048"/>
              <a:gd name="connsiteY1" fmla="*/ 0 h 824065"/>
              <a:gd name="connsiteX2" fmla="*/ 2623701 w 2761048"/>
              <a:gd name="connsiteY2" fmla="*/ 0 h 824065"/>
              <a:gd name="connsiteX3" fmla="*/ 2761048 w 2761048"/>
              <a:gd name="connsiteY3" fmla="*/ 137347 h 824065"/>
              <a:gd name="connsiteX4" fmla="*/ 2761048 w 2761048"/>
              <a:gd name="connsiteY4" fmla="*/ 686718 h 824065"/>
              <a:gd name="connsiteX5" fmla="*/ 2623701 w 2761048"/>
              <a:gd name="connsiteY5" fmla="*/ 824065 h 824065"/>
              <a:gd name="connsiteX6" fmla="*/ 137347 w 2761048"/>
              <a:gd name="connsiteY6" fmla="*/ 824065 h 824065"/>
              <a:gd name="connsiteX7" fmla="*/ 0 w 2761048"/>
              <a:gd name="connsiteY7" fmla="*/ 686718 h 824065"/>
              <a:gd name="connsiteX8" fmla="*/ 0 w 2761048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048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23701" y="0"/>
                </a:lnTo>
                <a:cubicBezTo>
                  <a:pt x="2699556" y="0"/>
                  <a:pt x="2761048" y="61492"/>
                  <a:pt x="2761048" y="137347"/>
                </a:cubicBezTo>
                <a:lnTo>
                  <a:pt x="2761048" y="686718"/>
                </a:lnTo>
                <a:cubicBezTo>
                  <a:pt x="2761048" y="762573"/>
                  <a:pt x="2699556" y="824065"/>
                  <a:pt x="2623701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Implémentation</a:t>
            </a:r>
          </a:p>
        </p:txBody>
      </p:sp>
      <p:sp>
        <p:nvSpPr>
          <p:cNvPr id="17" name="Freeform 16"/>
          <p:cNvSpPr/>
          <p:nvPr/>
        </p:nvSpPr>
        <p:spPr>
          <a:xfrm>
            <a:off x="2327146" y="1670040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55311" y="4593808"/>
                </a:moveTo>
                <a:arcTo wR="2350909" hR="2350909" stAng="4353879" swAng="2092266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st Echoue"/>
          <p:cNvSpPr/>
          <p:nvPr/>
        </p:nvSpPr>
        <p:spPr>
          <a:xfrm>
            <a:off x="5050424" y="5266786"/>
            <a:ext cx="2851949" cy="824065"/>
          </a:xfrm>
          <a:custGeom>
            <a:avLst/>
            <a:gdLst>
              <a:gd name="connsiteX0" fmla="*/ 0 w 2851949"/>
              <a:gd name="connsiteY0" fmla="*/ 137347 h 824065"/>
              <a:gd name="connsiteX1" fmla="*/ 137347 w 2851949"/>
              <a:gd name="connsiteY1" fmla="*/ 0 h 824065"/>
              <a:gd name="connsiteX2" fmla="*/ 2714602 w 2851949"/>
              <a:gd name="connsiteY2" fmla="*/ 0 h 824065"/>
              <a:gd name="connsiteX3" fmla="*/ 2851949 w 2851949"/>
              <a:gd name="connsiteY3" fmla="*/ 137347 h 824065"/>
              <a:gd name="connsiteX4" fmla="*/ 2851949 w 2851949"/>
              <a:gd name="connsiteY4" fmla="*/ 686718 h 824065"/>
              <a:gd name="connsiteX5" fmla="*/ 2714602 w 2851949"/>
              <a:gd name="connsiteY5" fmla="*/ 824065 h 824065"/>
              <a:gd name="connsiteX6" fmla="*/ 137347 w 2851949"/>
              <a:gd name="connsiteY6" fmla="*/ 824065 h 824065"/>
              <a:gd name="connsiteX7" fmla="*/ 0 w 2851949"/>
              <a:gd name="connsiteY7" fmla="*/ 686718 h 824065"/>
              <a:gd name="connsiteX8" fmla="*/ 0 w 2851949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949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714602" y="0"/>
                </a:lnTo>
                <a:cubicBezTo>
                  <a:pt x="2790457" y="0"/>
                  <a:pt x="2851949" y="61492"/>
                  <a:pt x="2851949" y="137347"/>
                </a:cubicBezTo>
                <a:lnTo>
                  <a:pt x="2851949" y="686718"/>
                </a:lnTo>
                <a:cubicBezTo>
                  <a:pt x="2851949" y="762573"/>
                  <a:pt x="2790457" y="824065"/>
                  <a:pt x="2714602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compile, mais échoue</a:t>
            </a:r>
            <a:endParaRPr lang="fr-BE" sz="2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2800020" y="1324653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18446" y="3261163"/>
                </a:moveTo>
                <a:arcTo wR="2350909" hR="2350909" stAng="1366793" swAng="894700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criture API"/>
          <p:cNvSpPr/>
          <p:nvPr/>
        </p:nvSpPr>
        <p:spPr>
          <a:xfrm>
            <a:off x="6390206" y="3573017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Ecriture de l’API</a:t>
            </a:r>
            <a:endParaRPr lang="fr-BE" sz="2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852744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16261" y="1227922"/>
                </a:moveTo>
                <a:arcTo wR="2350909" hR="2350909" stAng="19887953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Ne Compile Pas"/>
          <p:cNvSpPr/>
          <p:nvPr/>
        </p:nvSpPr>
        <p:spPr>
          <a:xfrm>
            <a:off x="589382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ne compile pas</a:t>
            </a:r>
            <a:endParaRPr lang="fr-BE" sz="2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945596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68163" y="112087"/>
                </a:moveTo>
                <a:arcTo wR="2350909" hR="2350909" stAng="17265837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criture Test"/>
          <p:cNvSpPr/>
          <p:nvPr/>
        </p:nvSpPr>
        <p:spPr>
          <a:xfrm>
            <a:off x="3639738" y="797781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Ecriture d’un test</a:t>
            </a:r>
            <a:endParaRPr lang="fr-BE" sz="2400" kern="1200" dirty="0"/>
          </a:p>
        </p:txBody>
      </p:sp>
      <p:pic>
        <p:nvPicPr>
          <p:cNvPr id="5122" name="Red" descr="D:\Downloads\Icones\IconExperience\48x48\shadow\bullet_ball_glass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838" y="5373216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Green" descr="D:\Downloads\Icones\IconExperience\48x48\shadow\bullet_ball_glass_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342" y="3675559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 rot="18777451">
            <a:off x="1418350" y="1265028"/>
            <a:ext cx="2243073" cy="2197168"/>
            <a:chOff x="641368" y="812233"/>
            <a:chExt cx="2367918" cy="2367918"/>
          </a:xfrm>
        </p:grpSpPr>
        <p:sp>
          <p:nvSpPr>
            <p:cNvPr id="25" name="Circular Arrow 24"/>
            <p:cNvSpPr/>
            <p:nvPr/>
          </p:nvSpPr>
          <p:spPr>
            <a:xfrm>
              <a:off x="641368" y="812233"/>
              <a:ext cx="2367918" cy="2367918"/>
            </a:xfrm>
            <a:prstGeom prst="circularArrow">
              <a:avLst>
                <a:gd name="adj1" fmla="val 5310"/>
                <a:gd name="adj2" fmla="val 343918"/>
                <a:gd name="adj3" fmla="val 12695751"/>
                <a:gd name="adj4" fmla="val 18075192"/>
                <a:gd name="adj5" fmla="val 6195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1041961" y="90872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des tests</a:t>
              </a:r>
              <a:endParaRPr lang="fr-BE" kern="12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41961" y="230137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du code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6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0" grpId="0" animBg="1"/>
      <p:bldP spid="18" grpId="0" animBg="1"/>
      <p:bldP spid="16" grpId="0" animBg="1"/>
      <p:bldP spid="1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tests, combien ça coûte ?</a:t>
            </a:r>
            <a:endParaRPr lang="fr-BE" dirty="0"/>
          </a:p>
        </p:txBody>
      </p:sp>
      <p:pic>
        <p:nvPicPr>
          <p:cNvPr id="11" name="Picture 7" descr="D:\Downloads\Microsoft Clip Organizer\j0078714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01" y="2339661"/>
            <a:ext cx="1711511" cy="3217488"/>
          </a:xfrm>
          <a:prstGeom prst="rect">
            <a:avLst/>
          </a:prstGeom>
          <a:noFill/>
        </p:spPr>
      </p:pic>
      <p:sp>
        <p:nvSpPr>
          <p:cNvPr id="13" name="Cloud Callout 12"/>
          <p:cNvSpPr/>
          <p:nvPr/>
        </p:nvSpPr>
        <p:spPr>
          <a:xfrm>
            <a:off x="2267744" y="1916832"/>
            <a:ext cx="2184468" cy="1449155"/>
          </a:xfrm>
          <a:prstGeom prst="cloudCallout">
            <a:avLst>
              <a:gd name="adj1" fmla="val -71563"/>
              <a:gd name="adj2" fmla="val 207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Picture 8" descr="D:\Projects\PDA - Articles\2010-04-21 - NDS-PDA - Introduction à l'agilité\Images\Cartes-Bleues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393228">
            <a:off x="2510054" y="2035777"/>
            <a:ext cx="1320032" cy="1180918"/>
          </a:xfrm>
          <a:prstGeom prst="rect">
            <a:avLst/>
          </a:prstGeom>
          <a:noFill/>
        </p:spPr>
      </p:pic>
      <p:pic>
        <p:nvPicPr>
          <p:cNvPr id="17" name="Picture 4" descr="http://www.supplychain.cn/attachments/wysiwyg/4/Image/cutdollarbi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990838" cy="2486096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4572000" y="764704"/>
            <a:ext cx="0" cy="51845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3"/>
          <p:cNvSpPr>
            <a:spLocks noGrp="1"/>
          </p:cNvSpPr>
          <p:nvPr>
            <p:ph idx="1"/>
          </p:nvPr>
        </p:nvSpPr>
        <p:spPr>
          <a:xfrm>
            <a:off x="251520" y="795338"/>
            <a:ext cx="3995012" cy="461665"/>
          </a:xfrm>
        </p:spPr>
        <p:txBody>
          <a:bodyPr/>
          <a:lstStyle/>
          <a:p>
            <a:r>
              <a:rPr lang="fr-BE" dirty="0" smtClean="0"/>
              <a:t>A priori</a:t>
            </a:r>
            <a:endParaRPr lang="fr-BE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 bwMode="auto">
          <a:xfrm>
            <a:off x="4897468" y="795338"/>
            <a:ext cx="3995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r>
              <a:rPr lang="fr-BE" dirty="0" smtClean="0"/>
              <a:t>A posteriori, quelques éléments…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24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 bwMode="blackWhite">
          <a:xfrm>
            <a:off x="647700" y="1536174"/>
            <a:ext cx="7848600" cy="470898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ReadFooValue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[] lines = </a:t>
            </a:r>
            <a:r>
              <a:rPr lang="en-US" sz="2000" dirty="0" err="1" smtClean="0">
                <a:solidFill>
                  <a:srgbClr val="67B7CE"/>
                </a:solidFill>
                <a:latin typeface="Consolas" pitchFamily="49" charset="0"/>
                <a:cs typeface="Consolas" pitchFamily="49" charset="0"/>
              </a:rPr>
              <a:t>File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.ReadAllLines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(@</a:t>
            </a:r>
            <a:r>
              <a:rPr lang="en-US" sz="2000" dirty="0" smtClean="0">
                <a:solidFill>
                  <a:srgbClr val="A50021"/>
                </a:solidFill>
                <a:latin typeface="Consolas" pitchFamily="49" charset="0"/>
                <a:cs typeface="Consolas" pitchFamily="49" charset="0"/>
              </a:rPr>
              <a:t>"c:\myapp.ini"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2000" dirty="0" err="1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line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lines ) 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{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index 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line.IndexOf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'='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name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line.Substring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(0, index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name.StartsWith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Foo</a:t>
            </a:r>
            <a:r>
              <a:rPr lang="en-U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)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{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value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line.Substring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(index + 1);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value;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}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 return </a:t>
            </a:r>
            <a:r>
              <a:rPr lang="en-US" sz="2000" dirty="0">
                <a:solidFill>
                  <a:srgbClr val="336699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couverture de code, mythe et réalité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61665"/>
          </a:xfrm>
        </p:spPr>
        <p:txBody>
          <a:bodyPr/>
          <a:lstStyle/>
          <a:p>
            <a:r>
              <a:rPr lang="fr-BE" dirty="0" smtClean="0"/>
              <a:t>« Complexité » et « couverture de code »… </a:t>
            </a:r>
            <a:r>
              <a:rPr lang="fr-BE" dirty="0" err="1" smtClean="0"/>
              <a:t>késako</a:t>
            </a:r>
            <a:r>
              <a:rPr lang="fr-BE" dirty="0" smtClean="0"/>
              <a:t> ?</a:t>
            </a:r>
            <a:endParaRPr lang="fr-B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8280" y="1772816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28280" y="1772816"/>
            <a:ext cx="457769" cy="4248472"/>
            <a:chOff x="657847" y="1772816"/>
            <a:chExt cx="457769" cy="424847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01968" y="2996952"/>
              <a:ext cx="13648" cy="25202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7847" y="1772816"/>
              <a:ext cx="0" cy="12241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7847" y="299695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7847" y="551723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78784" y="5536810"/>
              <a:ext cx="0" cy="4844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32048" y="1772816"/>
            <a:ext cx="901890" cy="4248472"/>
            <a:chOff x="1247559" y="1772816"/>
            <a:chExt cx="901890" cy="424847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691680" y="2996952"/>
              <a:ext cx="13648" cy="11521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47559" y="1772816"/>
              <a:ext cx="0" cy="12241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47559" y="299695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123728" y="4122856"/>
              <a:ext cx="13648" cy="9294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91680" y="4149080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91680" y="504047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47559" y="5517232"/>
              <a:ext cx="457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268496" y="5536810"/>
              <a:ext cx="0" cy="4844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05328" y="5013176"/>
              <a:ext cx="13648" cy="50405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4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couverture de code, mythe et réalité</a:t>
            </a:r>
            <a:endParaRPr lang="fr-BE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556792"/>
            <a:ext cx="8640960" cy="24482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5400" dirty="0" smtClean="0"/>
              <a:t>100% code </a:t>
            </a:r>
            <a:r>
              <a:rPr lang="fr-BE" sz="5400" dirty="0" err="1" smtClean="0"/>
              <a:t>coverage</a:t>
            </a:r>
            <a:r>
              <a:rPr lang="fr-BE" sz="5400" dirty="0" smtClean="0"/>
              <a:t> </a:t>
            </a:r>
          </a:p>
          <a:p>
            <a:pPr algn="ctr"/>
            <a:r>
              <a:rPr lang="fr-BE" sz="5400" dirty="0" err="1" smtClean="0"/>
              <a:t>is</a:t>
            </a:r>
            <a:r>
              <a:rPr lang="fr-BE" sz="5400" dirty="0" smtClean="0"/>
              <a:t> not </a:t>
            </a:r>
            <a:r>
              <a:rPr lang="fr-BE" sz="5400" dirty="0" err="1" smtClean="0"/>
              <a:t>enough</a:t>
            </a:r>
            <a:r>
              <a:rPr lang="fr-BE" sz="5400" dirty="0" smtClean="0"/>
              <a:t> !</a:t>
            </a:r>
          </a:p>
          <a:p>
            <a:pPr algn="r"/>
            <a:r>
              <a:rPr lang="fr-BE" sz="3200" i="1" dirty="0" smtClean="0"/>
              <a:t>D’après Phil </a:t>
            </a:r>
            <a:r>
              <a:rPr lang="fr-BE" sz="3200" i="1" dirty="0" err="1" smtClean="0"/>
              <a:t>Haack</a:t>
            </a:r>
            <a:endParaRPr lang="fr-BE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958" y="4221088"/>
            <a:ext cx="5678574" cy="209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4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5332524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VS 2010 </a:t>
            </a:r>
            <a:r>
              <a:rPr lang="fr-BE" b="1" dirty="0" err="1"/>
              <a:t>Testing</a:t>
            </a:r>
            <a:r>
              <a:rPr lang="fr-BE" b="1" dirty="0"/>
              <a:t> Tools</a:t>
            </a:r>
          </a:p>
          <a:p>
            <a:endParaRPr lang="fr-BE" b="1" dirty="0"/>
          </a:p>
          <a:p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BE" i="1" dirty="0">
                <a:solidFill>
                  <a:schemeClr val="bg2">
                    <a:lumMod val="50000"/>
                  </a:schemeClr>
                </a:solidFill>
              </a:rPr>
              <a:t>tests – la </a:t>
            </a:r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théorie</a:t>
            </a:r>
          </a:p>
          <a:p>
            <a:pPr lvl="1"/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Pourquoi ? A quoi ça sert ?</a:t>
            </a:r>
          </a:p>
          <a:p>
            <a:pPr lvl="1"/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pPr lvl="1"/>
            <a:endParaRPr lang="fr-BE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BE" b="1" dirty="0" smtClean="0"/>
              <a:t>Les </a:t>
            </a:r>
            <a:r>
              <a:rPr lang="fr-BE" b="1" dirty="0"/>
              <a:t>tests, dans VS 2010	</a:t>
            </a:r>
            <a:endParaRPr lang="fr-BE" b="1" dirty="0" smtClean="0"/>
          </a:p>
          <a:p>
            <a:pPr lvl="1"/>
            <a:r>
              <a:rPr lang="fr-BE" b="1" i="1" dirty="0"/>
              <a:t>Les </a:t>
            </a:r>
            <a:r>
              <a:rPr lang="fr-BE" b="1" i="1" dirty="0" smtClean="0"/>
              <a:t>test unitaires</a:t>
            </a:r>
          </a:p>
          <a:p>
            <a:pPr lvl="1"/>
            <a:r>
              <a:rPr lang="fr-BE" b="1" i="1" dirty="0" smtClean="0"/>
              <a:t>Les tests GUI</a:t>
            </a:r>
          </a:p>
          <a:p>
            <a:pPr lvl="1"/>
            <a:r>
              <a:rPr lang="fr-BE" b="1" i="1" dirty="0" smtClean="0"/>
              <a:t>…</a:t>
            </a:r>
          </a:p>
          <a:p>
            <a:pPr lvl="1"/>
            <a:endParaRPr lang="fr-BE" b="1" i="1" dirty="0"/>
          </a:p>
          <a:p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Open </a:t>
            </a:r>
            <a:r>
              <a:rPr lang="fr-BE" i="1" dirty="0" err="1" smtClean="0">
                <a:solidFill>
                  <a:schemeClr val="bg2">
                    <a:lumMod val="50000"/>
                  </a:schemeClr>
                </a:solidFill>
              </a:rPr>
              <a:t>Space</a:t>
            </a:r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 Discussion</a:t>
            </a:r>
            <a:endParaRPr lang="fr-BE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4590193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VS 2010 </a:t>
            </a:r>
            <a:r>
              <a:rPr lang="fr-BE" b="1" dirty="0" err="1"/>
              <a:t>Testing</a:t>
            </a:r>
            <a:r>
              <a:rPr lang="fr-BE" b="1" dirty="0"/>
              <a:t> Tools</a:t>
            </a:r>
          </a:p>
          <a:p>
            <a:endParaRPr lang="fr-BE" b="1" dirty="0"/>
          </a:p>
          <a:p>
            <a:pPr>
              <a:lnSpc>
                <a:spcPct val="150000"/>
              </a:lnSpc>
            </a:pPr>
            <a:r>
              <a:rPr lang="fr-BE" dirty="0" smtClean="0"/>
              <a:t>Les </a:t>
            </a:r>
            <a:r>
              <a:rPr lang="fr-BE" dirty="0"/>
              <a:t>tests, dans VS 2010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>
                <a:solidFill>
                  <a:schemeClr val="tx2"/>
                </a:solidFill>
              </a:rPr>
              <a:t>Les </a:t>
            </a:r>
            <a:r>
              <a:rPr lang="fr-BE" sz="2000" dirty="0">
                <a:solidFill>
                  <a:schemeClr val="tx2"/>
                </a:solidFill>
              </a:rPr>
              <a:t>tests unitaires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>
                <a:solidFill>
                  <a:schemeClr val="tx2"/>
                </a:solidFill>
              </a:rPr>
              <a:t>Les </a:t>
            </a:r>
            <a:r>
              <a:rPr lang="fr-BE" sz="2000" dirty="0">
                <a:solidFill>
                  <a:schemeClr val="tx2"/>
                </a:solidFill>
              </a:rPr>
              <a:t>tests de recette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>
                <a:solidFill>
                  <a:schemeClr val="tx2"/>
                </a:solidFill>
              </a:rPr>
              <a:t>Quels </a:t>
            </a:r>
            <a:r>
              <a:rPr lang="fr-BE" sz="2000" dirty="0">
                <a:solidFill>
                  <a:schemeClr val="tx2"/>
                </a:solidFill>
              </a:rPr>
              <a:t>sont les impacts de mon code 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dirty="0" smtClean="0"/>
              <a:t>Création </a:t>
            </a:r>
            <a:r>
              <a:rPr lang="fr-BE" dirty="0"/>
              <a:t>d’un « </a:t>
            </a:r>
            <a:r>
              <a:rPr lang="fr-BE" dirty="0" err="1"/>
              <a:t>build</a:t>
            </a:r>
            <a:r>
              <a:rPr lang="fr-BE" dirty="0"/>
              <a:t> » automatisé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>
                <a:solidFill>
                  <a:schemeClr val="tx2"/>
                </a:solidFill>
              </a:rPr>
              <a:t>Introduction au Test Manager</a:t>
            </a:r>
            <a:endParaRPr lang="fr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 descr="D:\Projects\PDA - Articles\2010-09-21 - PDA - VS 2010 Testing Tools\01. Présentation pour Microsoft\Pierr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475553"/>
            <a:ext cx="2095507" cy="16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556169" y="1497293"/>
            <a:ext cx="6357982" cy="160310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/>
              <a:t> « .NET Architect » et « Coach XP 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/>
              <a:t> </a:t>
            </a:r>
            <a:r>
              <a:rPr lang="fr-BE" sz="2000" dirty="0" smtClean="0"/>
              <a:t>Fondateur du user group « </a:t>
            </a:r>
            <a:r>
              <a:rPr lang="fr-BE" sz="2000" dirty="0" err="1" smtClean="0"/>
              <a:t>DotNetHub</a:t>
            </a:r>
            <a:r>
              <a:rPr lang="fr-BE" sz="2000" dirty="0" smtClean="0"/>
              <a:t> »</a:t>
            </a:r>
            <a:endParaRPr lang="fr-BE" sz="20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/>
              <a:t> Chez « Thales Belgique 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3262173"/>
            <a:ext cx="6357982" cy="252643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/>
              <a:t> Me contacter via : </a:t>
            </a:r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 smtClean="0"/>
              <a:t> </a:t>
            </a:r>
            <a:r>
              <a:rPr lang="fr-BE" sz="2000" dirty="0" smtClean="0">
                <a:hlinkClick r:id="rId4"/>
              </a:rPr>
              <a:t>pierre@dotnethub.be</a:t>
            </a:r>
            <a:endParaRPr lang="fr-BE" sz="2000" dirty="0" smtClean="0"/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 smtClean="0"/>
              <a:t> </a:t>
            </a:r>
            <a:r>
              <a:rPr lang="fr-BE" sz="2000" dirty="0" smtClean="0">
                <a:hlinkClick r:id="rId5"/>
              </a:rPr>
              <a:t>http://www.pedautreppe.com</a:t>
            </a:r>
            <a:endParaRPr lang="fr-BE" sz="2000" dirty="0" smtClean="0"/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/>
              <a:t> </a:t>
            </a:r>
            <a:r>
              <a:rPr lang="fr-BE" sz="2000" dirty="0" smtClean="0">
                <a:hlinkClick r:id="rId6"/>
              </a:rPr>
              <a:t>http://www.dotnethub.be</a:t>
            </a:r>
            <a:endParaRPr lang="fr-BE" sz="2000" dirty="0" smtClean="0"/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 smtClean="0"/>
              <a:t>@</a:t>
            </a:r>
            <a:r>
              <a:rPr lang="fr-BE" sz="2000" dirty="0" err="1" smtClean="0"/>
              <a:t>pedautreppe</a:t>
            </a:r>
            <a:endParaRPr lang="fr-BE" sz="2000" dirty="0" smtClean="0"/>
          </a:p>
        </p:txBody>
      </p:sp>
      <p:pic>
        <p:nvPicPr>
          <p:cNvPr id="2051" name="Picture 3" descr="C:\Users\pda.DEVDH2\Desktop\twitter-logo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12" b="89646" l="4905" r="94278">
                        <a14:foregroundMark x1="5177" y1="12262" x2="5177" y2="12262"/>
                        <a14:foregroundMark x1="19891" y1="14986" x2="19891" y2="14986"/>
                        <a14:foregroundMark x1="29155" y1="20163" x2="29155" y2="20163"/>
                        <a14:foregroundMark x1="43052" y1="15531" x2="43052" y2="15531"/>
                        <a14:foregroundMark x1="42507" y1="7084" x2="42507" y2="7084"/>
                        <a14:foregroundMark x1="49864" y1="13624" x2="49864" y2="13624"/>
                        <a14:foregroundMark x1="62943" y1="13624" x2="62943" y2="13624"/>
                        <a14:foregroundMark x1="76022" y1="15804" x2="76022" y2="15804"/>
                        <a14:foregroundMark x1="88011" y1="14986" x2="88011" y2="14986"/>
                        <a14:foregroundMark x1="94278" y1="12262" x2="94278" y2="12262"/>
                        <a14:backgroundMark x1="78474" y1="13896" x2="78474" y2="13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021" y="5243246"/>
            <a:ext cx="490010" cy="4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da.DEVDH2\Desktop\mail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355" y="3710878"/>
            <a:ext cx="633343" cy="6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wnloads\Icones\VistaICO-Aero-Pack-3\PNG\Glob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10" y="4789535"/>
            <a:ext cx="523321" cy="5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Downloads\Icones\VistaICO-Aero-Pack-3\PNG\Glob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09" y="4263730"/>
            <a:ext cx="523321" cy="5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51520" y="627835"/>
            <a:ext cx="8662238" cy="7386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BE" sz="3200" dirty="0" smtClean="0"/>
              <a:t>Pierre-Emmanuel DAUTREPPE</a:t>
            </a:r>
          </a:p>
        </p:txBody>
      </p:sp>
    </p:spTree>
    <p:extLst>
      <p:ext uri="{BB962C8B-B14F-4D97-AF65-F5344CB8AC3E}">
        <p14:creationId xmlns:p14="http://schemas.microsoft.com/office/powerpoint/2010/main" val="3595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>
            <a:off x="1371600" y="4572000"/>
            <a:ext cx="1981200" cy="838200"/>
          </a:xfrm>
          <a:prstGeom prst="roundRect">
            <a:avLst/>
          </a:prstGeom>
          <a:gradFill rotWithShape="1">
            <a:gsLst>
              <a:gs pos="0">
                <a:srgbClr val="00ADDC">
                  <a:tint val="70000"/>
                  <a:satMod val="180000"/>
                </a:srgbClr>
              </a:gs>
              <a:gs pos="62000">
                <a:srgbClr val="00ADDC">
                  <a:tint val="30000"/>
                  <a:satMod val="180000"/>
                </a:srgbClr>
              </a:gs>
              <a:gs pos="100000">
                <a:srgbClr val="00ADDC">
                  <a:tint val="22000"/>
                  <a:satMod val="180000"/>
                </a:srgbClr>
              </a:gs>
            </a:gsLst>
            <a:lin ang="16200000" scaled="0"/>
          </a:gradFill>
          <a:ln w="9525" cap="flat" cmpd="sng" algn="ctr">
            <a:solidFill>
              <a:srgbClr val="00ADDC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Development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3505200" y="3200400"/>
            <a:ext cx="1981200" cy="838200"/>
          </a:xfrm>
          <a:prstGeom prst="roundRect">
            <a:avLst/>
          </a:prstGeom>
          <a:gradFill rotWithShape="1">
            <a:gsLst>
              <a:gs pos="0">
                <a:srgbClr val="00ADDC">
                  <a:tint val="70000"/>
                  <a:satMod val="180000"/>
                </a:srgbClr>
              </a:gs>
              <a:gs pos="62000">
                <a:srgbClr val="00ADDC">
                  <a:tint val="30000"/>
                  <a:satMod val="180000"/>
                </a:srgbClr>
              </a:gs>
              <a:gs pos="100000">
                <a:srgbClr val="00ADDC">
                  <a:tint val="22000"/>
                  <a:satMod val="180000"/>
                </a:srgbClr>
              </a:gs>
            </a:gsLst>
            <a:lin ang="16200000" scaled="0"/>
          </a:gradFill>
          <a:ln w="9525" cap="flat" cmpd="sng" algn="ctr">
            <a:solidFill>
              <a:srgbClr val="00ADDC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000" kern="0" dirty="0">
                <a:latin typeface="Segoe UI"/>
              </a:rPr>
              <a:t>Test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5867400" y="1752600"/>
            <a:ext cx="1752600" cy="762000"/>
          </a:xfrm>
          <a:prstGeom prst="roundRect">
            <a:avLst/>
          </a:prstGeom>
          <a:gradFill rotWithShape="1">
            <a:gsLst>
              <a:gs pos="0">
                <a:srgbClr val="00ADDC">
                  <a:tint val="70000"/>
                  <a:satMod val="180000"/>
                </a:srgbClr>
              </a:gs>
              <a:gs pos="62000">
                <a:srgbClr val="00ADDC">
                  <a:tint val="30000"/>
                  <a:satMod val="180000"/>
                </a:srgbClr>
              </a:gs>
              <a:gs pos="100000">
                <a:srgbClr val="00ADDC">
                  <a:tint val="22000"/>
                  <a:satMod val="180000"/>
                </a:srgbClr>
              </a:gs>
            </a:gsLst>
            <a:lin ang="16200000" scaled="0"/>
          </a:gradFill>
          <a:ln w="9525" cap="flat" cmpd="sng" algn="ctr">
            <a:solidFill>
              <a:srgbClr val="00ADDC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000" kern="0" dirty="0">
                <a:latin typeface="Segoe UI"/>
              </a:rPr>
              <a:t>Release</a:t>
            </a:r>
          </a:p>
        </p:txBody>
      </p:sp>
      <p:sp>
        <p:nvSpPr>
          <p:cNvPr id="63" name="Right Arrow 62"/>
          <p:cNvSpPr/>
          <p:nvPr/>
        </p:nvSpPr>
        <p:spPr bwMode="auto">
          <a:xfrm>
            <a:off x="1066800" y="5486400"/>
            <a:ext cx="6400800" cy="457200"/>
          </a:xfrm>
          <a:prstGeom prst="rightArrow">
            <a:avLst/>
          </a:prstGeom>
          <a:gradFill rotWithShape="1">
            <a:gsLst>
              <a:gs pos="0">
                <a:srgbClr val="C00000">
                  <a:shade val="58000"/>
                  <a:satMod val="150000"/>
                </a:srgbClr>
              </a:gs>
              <a:gs pos="72000">
                <a:srgbClr val="C00000">
                  <a:tint val="90000"/>
                  <a:satMod val="135000"/>
                </a:srgbClr>
              </a:gs>
              <a:gs pos="100000">
                <a:srgbClr val="C00000">
                  <a:tint val="8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C00000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4" name="Up Arrow 63"/>
          <p:cNvSpPr/>
          <p:nvPr/>
        </p:nvSpPr>
        <p:spPr bwMode="auto">
          <a:xfrm>
            <a:off x="7696200" y="1066800"/>
            <a:ext cx="381000" cy="4495800"/>
          </a:xfrm>
          <a:prstGeom prst="upArrow">
            <a:avLst/>
          </a:prstGeom>
          <a:gradFill rotWithShape="1">
            <a:gsLst>
              <a:gs pos="0">
                <a:srgbClr val="C00000">
                  <a:shade val="58000"/>
                  <a:satMod val="150000"/>
                </a:srgbClr>
              </a:gs>
              <a:gs pos="72000">
                <a:srgbClr val="C00000">
                  <a:tint val="90000"/>
                  <a:satMod val="135000"/>
                </a:srgbClr>
              </a:gs>
              <a:gs pos="100000">
                <a:srgbClr val="C00000">
                  <a:tint val="8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C00000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 rot="5400000">
            <a:off x="6153324" y="3035663"/>
            <a:ext cx="44662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/>
                <a:effectLst/>
                <a:uLnTx/>
                <a:uFillTx/>
              </a:rPr>
              <a:t>Coût</a:t>
            </a:r>
            <a:r>
              <a:rPr kumimoji="0" lang="en-US" sz="4800" b="1" i="0" u="none" strike="noStrike" kern="0" cap="none" spc="0" normalizeH="0" baseline="0" noProof="0" dirty="0" smtClean="0">
                <a:ln/>
                <a:effectLst/>
                <a:uLnTx/>
                <a:uFillTx/>
              </a:rPr>
              <a:t> des bugs</a:t>
            </a:r>
            <a:endParaRPr kumimoji="0" lang="en-US" sz="4800" b="1" i="0" u="none" strike="noStrike" kern="0" cap="none" spc="0" normalizeH="0" baseline="0" noProof="0" dirty="0">
              <a:ln/>
              <a:effectLst/>
              <a:uLnTx/>
              <a:uFillTx/>
            </a:endParaRPr>
          </a:p>
        </p:txBody>
      </p:sp>
      <p:sp>
        <p:nvSpPr>
          <p:cNvPr id="70" name="Arc 69"/>
          <p:cNvSpPr/>
          <p:nvPr/>
        </p:nvSpPr>
        <p:spPr>
          <a:xfrm flipV="1">
            <a:off x="-152400" y="5257800"/>
            <a:ext cx="2590800" cy="152400"/>
          </a:xfrm>
          <a:prstGeom prst="arc">
            <a:avLst/>
          </a:prstGeom>
          <a:noFill/>
          <a:ln w="38100" cap="flat" cmpd="sng" algn="ctr">
            <a:solidFill>
              <a:srgbClr val="7FD13B"/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1" name="Picture 7" descr="C:\Documents and Settings\jocelyn\My Documents\My Pictures\clip_art_library\Microsoft_Art_Brand_etc\EventsDVD_FY07\HARDWARE_IMAGERY\Illustration - Misc Hardware\Miscellaneous\disk person tablet blu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ltGray">
          <a:xfrm>
            <a:off x="304800" y="3581401"/>
            <a:ext cx="2110298" cy="1497307"/>
          </a:xfrm>
          <a:prstGeom prst="rect">
            <a:avLst/>
          </a:prstGeom>
          <a:noFill/>
        </p:spPr>
      </p:pic>
      <p:sp>
        <p:nvSpPr>
          <p:cNvPr id="72" name="U-Turn Arrow 71"/>
          <p:cNvSpPr/>
          <p:nvPr/>
        </p:nvSpPr>
        <p:spPr bwMode="auto">
          <a:xfrm flipH="1">
            <a:off x="1981200" y="3733802"/>
            <a:ext cx="685800" cy="8001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gradFill rotWithShape="1">
            <a:gsLst>
              <a:gs pos="0">
                <a:srgbClr val="C00000">
                  <a:shade val="58000"/>
                  <a:satMod val="150000"/>
                </a:srgbClr>
              </a:gs>
              <a:gs pos="72000">
                <a:srgbClr val="C00000">
                  <a:tint val="90000"/>
                  <a:satMod val="135000"/>
                </a:srgbClr>
              </a:gs>
              <a:gs pos="100000">
                <a:srgbClr val="C00000">
                  <a:tint val="8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C00000">
                <a:shade val="8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3" name="Picture Test"/>
          <p:cNvGrpSpPr/>
          <p:nvPr/>
        </p:nvGrpSpPr>
        <p:grpSpPr>
          <a:xfrm>
            <a:off x="2743200" y="2133601"/>
            <a:ext cx="2110298" cy="1497307"/>
            <a:chOff x="2590800" y="2133600"/>
            <a:chExt cx="2110298" cy="1497306"/>
          </a:xfrm>
        </p:grpSpPr>
        <p:pic>
          <p:nvPicPr>
            <p:cNvPr id="74" name="Picture 7" descr="C:\Documents and Settings\jocelyn\My Documents\My Pictures\clip_art_library\Microsoft_Art_Brand_etc\EventsDVD_FY07\HARDWARE_IMAGERY\Illustration - Misc Hardware\Miscellaneous\disk person tablet bl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ltGray">
            <a:xfrm>
              <a:off x="2590800" y="2133600"/>
              <a:ext cx="2110298" cy="1497306"/>
            </a:xfrm>
            <a:prstGeom prst="rect">
              <a:avLst/>
            </a:prstGeom>
            <a:noFill/>
          </p:spPr>
        </p:pic>
        <p:pic>
          <p:nvPicPr>
            <p:cNvPr id="75" name="Picture 6" descr="C:\Documents and Settings\jocelyn\My Documents\My Pictures\clip_art_library\Microsoft_Art_Brand_etc\EventsDVD_FY07\HARDWARE_IMAGERY\Illustration - Misc Hardware\XML Icons\developer Tools toolbox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3657600" y="2133600"/>
              <a:ext cx="685800" cy="1032140"/>
            </a:xfrm>
            <a:prstGeom prst="rect">
              <a:avLst/>
            </a:prstGeom>
            <a:noFill/>
          </p:spPr>
        </p:pic>
      </p:grpSp>
      <p:grpSp>
        <p:nvGrpSpPr>
          <p:cNvPr id="76" name="Picture Release"/>
          <p:cNvGrpSpPr/>
          <p:nvPr/>
        </p:nvGrpSpPr>
        <p:grpSpPr>
          <a:xfrm>
            <a:off x="5257808" y="609606"/>
            <a:ext cx="2229743" cy="1529335"/>
            <a:chOff x="5257800" y="609600"/>
            <a:chExt cx="2229743" cy="1529335"/>
          </a:xfrm>
        </p:grpSpPr>
        <p:pic>
          <p:nvPicPr>
            <p:cNvPr id="77" name="Picture 17" descr="C:\Documents and Settings\jocelyn\My Documents\My Pictures\clip_art_library\Microsoft_Art_Brand_etc\EventsDVD_FY07\HARDWARE_IMAGERY\Illustration - Misc Hardware\Miscellaneous\network all flat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ltGray">
            <a:xfrm>
              <a:off x="5486400" y="609600"/>
              <a:ext cx="2001143" cy="1500857"/>
            </a:xfrm>
            <a:prstGeom prst="rect">
              <a:avLst/>
            </a:prstGeom>
            <a:noFill/>
          </p:spPr>
        </p:pic>
        <p:pic>
          <p:nvPicPr>
            <p:cNvPr id="78" name="Picture 14" descr="C:\Documents and Settings\jocelyn\My Documents\My Pictures\clip_art_library\Microsoft_Art_Brand_etc\EventsDVD_FY07\HARDWARE_IMAGERY\Illustration - Misc Hardware\Windows Vista Illustration Icons\Users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ltGray">
            <a:xfrm>
              <a:off x="5257800" y="914400"/>
              <a:ext cx="1224535" cy="1224535"/>
            </a:xfrm>
            <a:prstGeom prst="rect">
              <a:avLst/>
            </a:prstGeom>
            <a:noFill/>
          </p:spPr>
        </p:pic>
      </p:grpSp>
      <p:pic>
        <p:nvPicPr>
          <p:cNvPr id="79" name="Picture 2" descr="C:\Documents and Settings\jocelyn\My Documents\My Pictures\clip_art_library\Microsoft_Art_Brand_etc\EventsDVD_FY07\Shapes and Graphics\Arrows - arrow\Blue Gradient Collection\arrow 0 blue arrow curved 1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14650" flipH="1">
            <a:off x="2518743" y="3583339"/>
            <a:ext cx="992068" cy="903226"/>
          </a:xfrm>
          <a:prstGeom prst="rect">
            <a:avLst/>
          </a:prstGeom>
          <a:noFill/>
        </p:spPr>
      </p:pic>
      <p:pic>
        <p:nvPicPr>
          <p:cNvPr id="80" name="Picture 2" descr="C:\Documents and Settings\jocelyn\My Documents\My Pictures\clip_art_library\Microsoft_Art_Brand_etc\EventsDVD_FY07\Shapes and Graphics\Arrows - arrow\Blue Gradient Collection\arrow 0 blue arrow curved 1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14650" flipH="1">
            <a:off x="4675499" y="2027626"/>
            <a:ext cx="1277991" cy="1163543"/>
          </a:xfrm>
          <a:prstGeom prst="rect">
            <a:avLst/>
          </a:prstGeom>
          <a:noFill/>
        </p:spPr>
      </p:pic>
      <p:sp>
        <p:nvSpPr>
          <p:cNvPr id="81" name="Arc 80"/>
          <p:cNvSpPr/>
          <p:nvPr/>
        </p:nvSpPr>
        <p:spPr>
          <a:xfrm flipV="1">
            <a:off x="-5105400" y="-2286000"/>
            <a:ext cx="12496800" cy="7696200"/>
          </a:xfrm>
          <a:prstGeom prst="arc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2" name="Titl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Améliorer le feedback</a:t>
            </a:r>
            <a:endParaRPr lang="fr-BE" dirty="0"/>
          </a:p>
        </p:txBody>
      </p:sp>
      <p:grpSp>
        <p:nvGrpSpPr>
          <p:cNvPr id="67" name="Bug"/>
          <p:cNvGrpSpPr/>
          <p:nvPr/>
        </p:nvGrpSpPr>
        <p:grpSpPr>
          <a:xfrm>
            <a:off x="2133600" y="5029200"/>
            <a:ext cx="685800" cy="609600"/>
            <a:chOff x="2133600" y="5029200"/>
            <a:chExt cx="685800" cy="609600"/>
          </a:xfrm>
        </p:grpSpPr>
        <p:sp>
          <p:nvSpPr>
            <p:cNvPr id="68" name="Explosion 2 67"/>
            <p:cNvSpPr/>
            <p:nvPr/>
          </p:nvSpPr>
          <p:spPr bwMode="auto">
            <a:xfrm>
              <a:off x="2133600" y="5029200"/>
              <a:ext cx="685800" cy="609600"/>
            </a:xfrm>
            <a:prstGeom prst="irregularSeal2">
              <a:avLst/>
            </a:prstGeom>
            <a:gradFill rotWithShape="1">
              <a:gsLst>
                <a:gs pos="0">
                  <a:srgbClr val="7FD13B">
                    <a:shade val="58000"/>
                    <a:satMod val="150000"/>
                  </a:srgbClr>
                </a:gs>
                <a:gs pos="72000">
                  <a:srgbClr val="7FD13B">
                    <a:tint val="90000"/>
                    <a:satMod val="135000"/>
                  </a:srgbClr>
                </a:gs>
                <a:gs pos="100000">
                  <a:srgbClr val="7FD13B">
                    <a:tint val="80000"/>
                    <a:satMod val="15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7FD13B">
                  <a:shade val="8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9" name="Explosion 1 68"/>
            <p:cNvSpPr/>
            <p:nvPr/>
          </p:nvSpPr>
          <p:spPr bwMode="auto">
            <a:xfrm>
              <a:off x="2133600" y="5181600"/>
              <a:ext cx="533400" cy="304800"/>
            </a:xfrm>
            <a:prstGeom prst="irregularSeal1">
              <a:avLst/>
            </a:prstGeom>
            <a:gradFill rotWithShape="1">
              <a:gsLst>
                <a:gs pos="0">
                  <a:srgbClr val="FEB80A">
                    <a:shade val="58000"/>
                    <a:satMod val="150000"/>
                  </a:srgbClr>
                </a:gs>
                <a:gs pos="72000">
                  <a:srgbClr val="FEB80A">
                    <a:tint val="90000"/>
                    <a:satMod val="135000"/>
                  </a:srgbClr>
                </a:gs>
                <a:gs pos="100000">
                  <a:srgbClr val="FEB80A">
                    <a:tint val="80000"/>
                    <a:satMod val="15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EB80A">
                  <a:shade val="8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0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59" grpId="0" animBg="1"/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4433554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Les tests unitaires</a:t>
            </a:r>
          </a:p>
          <a:p>
            <a:endParaRPr lang="fr-BE" b="1" dirty="0"/>
          </a:p>
          <a:p>
            <a:r>
              <a:rPr lang="fr-BE" dirty="0" smtClean="0"/>
              <a:t>Ecrire </a:t>
            </a:r>
            <a:r>
              <a:rPr lang="fr-BE" dirty="0"/>
              <a:t>un test unitaire</a:t>
            </a:r>
          </a:p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Initialisation </a:t>
            </a:r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et nettoyage</a:t>
            </a:r>
          </a:p>
          <a:p>
            <a:r>
              <a:rPr lang="fr-BE" dirty="0" smtClean="0"/>
              <a:t>Tester </a:t>
            </a:r>
            <a:r>
              <a:rPr lang="fr-BE" dirty="0"/>
              <a:t>le code non public</a:t>
            </a:r>
          </a:p>
          <a:p>
            <a:r>
              <a:rPr lang="fr-BE" dirty="0" smtClean="0"/>
              <a:t>Contrôler </a:t>
            </a:r>
            <a:r>
              <a:rPr lang="fr-BE" dirty="0"/>
              <a:t>l’environnement : utiliser des fichiers</a:t>
            </a:r>
          </a:p>
          <a:p>
            <a:r>
              <a:rPr lang="fr-BE" dirty="0" smtClean="0"/>
              <a:t>Tests </a:t>
            </a:r>
            <a:r>
              <a:rPr lang="fr-BE" dirty="0"/>
              <a:t>orientés données</a:t>
            </a:r>
          </a:p>
          <a:p>
            <a:r>
              <a:rPr lang="fr-BE" dirty="0" smtClean="0"/>
              <a:t>Tests </a:t>
            </a:r>
            <a:r>
              <a:rPr lang="fr-BE" dirty="0"/>
              <a:t>avec contexte Web</a:t>
            </a:r>
          </a:p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Organiser </a:t>
            </a:r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les 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tests</a:t>
            </a:r>
            <a:endParaRPr lang="fr-B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Ecrire un test unitaire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2739211"/>
          </a:xfrm>
        </p:spPr>
        <p:txBody>
          <a:bodyPr/>
          <a:lstStyle/>
          <a:p>
            <a:r>
              <a:rPr lang="fr-BE" dirty="0" smtClean="0"/>
              <a:t>Quelle est la structure d’un test ?</a:t>
            </a:r>
          </a:p>
          <a:p>
            <a:r>
              <a:rPr lang="fr-BE" dirty="0" smtClean="0"/>
              <a:t>Comment vérifier un test ?</a:t>
            </a:r>
          </a:p>
          <a:p>
            <a:r>
              <a:rPr lang="fr-BE" dirty="0"/>
              <a:t>Vérifier le lancement d’une exception</a:t>
            </a:r>
          </a:p>
          <a:p>
            <a:r>
              <a:rPr lang="fr-BE" dirty="0" smtClean="0"/>
              <a:t>Comment exécuter un test ?</a:t>
            </a:r>
          </a:p>
        </p:txBody>
      </p:sp>
    </p:spTree>
    <p:extLst>
      <p:ext uri="{BB962C8B-B14F-4D97-AF65-F5344CB8AC3E}">
        <p14:creationId xmlns:p14="http://schemas.microsoft.com/office/powerpoint/2010/main" val="32960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Ecrire un test unitaire</a:t>
            </a:r>
          </a:p>
        </p:txBody>
      </p:sp>
      <p:sp>
        <p:nvSpPr>
          <p:cNvPr id="5" name="TextBox 4"/>
          <p:cNvSpPr txBox="1"/>
          <p:nvPr/>
        </p:nvSpPr>
        <p:spPr bwMode="blackWhite">
          <a:xfrm>
            <a:off x="287524" y="1279788"/>
            <a:ext cx="8568952" cy="40934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TestClass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fr-BE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MaClasseDeTest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r>
              <a:rPr lang="fr-BE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fr-BE" sz="2000" dirty="0">
                <a:solidFill>
                  <a:prstClr val="black"/>
                </a:solidFill>
                <a:latin typeface="Consolas"/>
              </a:rPr>
              <a:t>   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TestMethod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fr-BE" sz="20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>
                <a:solidFill>
                  <a:prstClr val="black"/>
                </a:solidFill>
                <a:latin typeface="Consolas"/>
              </a:rPr>
              <a:t>MonTest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()</a:t>
            </a:r>
          </a:p>
          <a:p>
            <a:r>
              <a:rPr lang="fr-BE" sz="2000" dirty="0">
                <a:solidFill>
                  <a:prstClr val="black"/>
                </a:solidFill>
                <a:latin typeface="Consolas"/>
              </a:rPr>
              <a:t>   {</a:t>
            </a:r>
          </a:p>
          <a:p>
            <a:r>
              <a:rPr lang="fr-BE" sz="2000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fr-BE" sz="2000" dirty="0">
                <a:solidFill>
                  <a:srgbClr val="008000"/>
                </a:solidFill>
                <a:latin typeface="Consolas"/>
              </a:rPr>
              <a:t>//1. Définition   (Arrange</a:t>
            </a:r>
            <a:r>
              <a:rPr lang="fr-BE" sz="2000" dirty="0" smtClean="0">
                <a:solidFill>
                  <a:srgbClr val="008000"/>
                </a:solidFill>
                <a:latin typeface="Consolas"/>
              </a:rPr>
              <a:t>)</a:t>
            </a:r>
          </a:p>
          <a:p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r>
              <a:rPr lang="fr-BE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     </a:t>
            </a:r>
            <a:r>
              <a:rPr lang="fr-BE" sz="2000" dirty="0">
                <a:solidFill>
                  <a:srgbClr val="008000"/>
                </a:solidFill>
                <a:latin typeface="Consolas"/>
              </a:rPr>
              <a:t>//2. Action       (</a:t>
            </a:r>
            <a:r>
              <a:rPr lang="fr-BE" sz="2000" dirty="0" err="1">
                <a:solidFill>
                  <a:srgbClr val="008000"/>
                </a:solidFill>
                <a:latin typeface="Consolas"/>
              </a:rPr>
              <a:t>Act</a:t>
            </a:r>
            <a:r>
              <a:rPr lang="fr-BE" sz="2000" dirty="0" smtClean="0">
                <a:solidFill>
                  <a:srgbClr val="008000"/>
                </a:solidFill>
                <a:latin typeface="Consolas"/>
              </a:rPr>
              <a:t>)</a:t>
            </a:r>
          </a:p>
          <a:p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r>
              <a:rPr lang="fr-BE" sz="2000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fr-BE" sz="2000" dirty="0">
                <a:solidFill>
                  <a:srgbClr val="008000"/>
                </a:solidFill>
                <a:latin typeface="Consolas"/>
              </a:rPr>
              <a:t>//3. Assertion    (</a:t>
            </a:r>
            <a:r>
              <a:rPr lang="fr-BE" sz="2000" dirty="0" err="1">
                <a:solidFill>
                  <a:srgbClr val="008000"/>
                </a:solidFill>
                <a:latin typeface="Consolas"/>
              </a:rPr>
              <a:t>Assert</a:t>
            </a:r>
            <a:r>
              <a:rPr lang="fr-BE" sz="2000" dirty="0">
                <a:solidFill>
                  <a:srgbClr val="008000"/>
                </a:solidFill>
                <a:latin typeface="Consolas"/>
              </a:rPr>
              <a:t>)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r>
              <a:rPr lang="fr-BE" sz="2000" dirty="0">
                <a:solidFill>
                  <a:prstClr val="black"/>
                </a:solidFill>
                <a:latin typeface="Consolas"/>
              </a:rPr>
              <a:t>   }</a:t>
            </a:r>
          </a:p>
          <a:p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0375" y="3147034"/>
            <a:ext cx="4209697" cy="34790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Line Callout 1 (Accent Bar) 6"/>
          <p:cNvSpPr/>
          <p:nvPr/>
        </p:nvSpPr>
        <p:spPr>
          <a:xfrm>
            <a:off x="5580112" y="3691178"/>
            <a:ext cx="3384376" cy="723113"/>
          </a:xfrm>
          <a:prstGeom prst="accentCallout1">
            <a:avLst>
              <a:gd name="adj1" fmla="val 22921"/>
              <a:gd name="adj2" fmla="val -5026"/>
              <a:gd name="adj3" fmla="val -42696"/>
              <a:gd name="adj4" fmla="val -16253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Calibri"/>
              </a:rPr>
              <a:t>Définition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des variables, des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valeurs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attendues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, …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0375" y="3701218"/>
            <a:ext cx="4209697" cy="34790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ounded Rectangle 8"/>
          <p:cNvSpPr/>
          <p:nvPr/>
        </p:nvSpPr>
        <p:spPr>
          <a:xfrm>
            <a:off x="1010375" y="4331081"/>
            <a:ext cx="4209697" cy="34790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Line Callout 1 (Accent Bar) 9"/>
          <p:cNvSpPr/>
          <p:nvPr/>
        </p:nvSpPr>
        <p:spPr>
          <a:xfrm>
            <a:off x="5580112" y="4588245"/>
            <a:ext cx="3384376" cy="723113"/>
          </a:xfrm>
          <a:prstGeom prst="accentCallout1">
            <a:avLst>
              <a:gd name="adj1" fmla="val 21034"/>
              <a:gd name="adj2" fmla="val -5026"/>
              <a:gd name="adj3" fmla="val -91768"/>
              <a:gd name="adj4" fmla="val -17866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Calibri"/>
              </a:rPr>
              <a:t>Appel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des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méthodes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à tester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1" name="Line Callout 1 (Accent Bar) 10"/>
          <p:cNvSpPr/>
          <p:nvPr/>
        </p:nvSpPr>
        <p:spPr>
          <a:xfrm>
            <a:off x="5580112" y="5466066"/>
            <a:ext cx="3384376" cy="1203294"/>
          </a:xfrm>
          <a:prstGeom prst="accentCallout1">
            <a:avLst>
              <a:gd name="adj1" fmla="val 22469"/>
              <a:gd name="adj2" fmla="val -5429"/>
              <a:gd name="adj3" fmla="val -77669"/>
              <a:gd name="adj4" fmla="val -16656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Calibri"/>
              </a:rPr>
              <a:t>Vérification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des actions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effectués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valeurs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retournées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changements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apportés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au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système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, …)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2303" y="1321847"/>
            <a:ext cx="1617409" cy="34790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ounded Rectangle 12"/>
          <p:cNvSpPr/>
          <p:nvPr/>
        </p:nvSpPr>
        <p:spPr>
          <a:xfrm>
            <a:off x="683569" y="2204864"/>
            <a:ext cx="1872207" cy="34790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Line Callout 1 (Accent Bar) 13"/>
          <p:cNvSpPr/>
          <p:nvPr/>
        </p:nvSpPr>
        <p:spPr>
          <a:xfrm>
            <a:off x="5364088" y="1328129"/>
            <a:ext cx="3384376" cy="723113"/>
          </a:xfrm>
          <a:prstGeom prst="accentCallout1">
            <a:avLst>
              <a:gd name="adj1" fmla="val 30471"/>
              <a:gd name="adj2" fmla="val -5026"/>
              <a:gd name="adj3" fmla="val 27136"/>
              <a:gd name="adj4" fmla="val -95292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Calibri"/>
              </a:rPr>
              <a:t>Cette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classe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contient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des tests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5" name="Line Callout 1 (Accent Bar) 14"/>
          <p:cNvSpPr/>
          <p:nvPr/>
        </p:nvSpPr>
        <p:spPr>
          <a:xfrm>
            <a:off x="5364088" y="2191216"/>
            <a:ext cx="3384376" cy="723113"/>
          </a:xfrm>
          <a:prstGeom prst="accentCallout1">
            <a:avLst>
              <a:gd name="adj1" fmla="val 22921"/>
              <a:gd name="adj2" fmla="val -5026"/>
              <a:gd name="adj3" fmla="val 27136"/>
              <a:gd name="adj4" fmla="val -77548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Calibri"/>
              </a:rPr>
              <a:t>Cette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méthode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est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un test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Ecrire un test unitaire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7514"/>
          </a:xfrm>
        </p:spPr>
        <p:txBody>
          <a:bodyPr/>
          <a:lstStyle/>
          <a:p>
            <a:r>
              <a:rPr lang="fr-BE" dirty="0" smtClean="0"/>
              <a:t>[</a:t>
            </a:r>
            <a:r>
              <a:rPr lang="fr-BE" dirty="0" err="1" smtClean="0">
                <a:solidFill>
                  <a:srgbClr val="2B91AF"/>
                </a:solidFill>
                <a:latin typeface="Consolas"/>
              </a:rPr>
              <a:t>ExpectedException</a:t>
            </a:r>
            <a:r>
              <a:rPr lang="fr-BE" dirty="0"/>
              <a:t>(</a:t>
            </a:r>
            <a:r>
              <a:rPr lang="fr-BE" dirty="0" err="1" smtClean="0">
                <a:solidFill>
                  <a:schemeClr val="tx2"/>
                </a:solidFill>
                <a:latin typeface="Consolas"/>
              </a:rPr>
              <a:t>typeof</a:t>
            </a:r>
            <a:r>
              <a:rPr lang="fr-BE" dirty="0" smtClean="0"/>
              <a:t>(…))]</a:t>
            </a:r>
          </a:p>
          <a:p>
            <a:endParaRPr lang="fr-BE" sz="1800" dirty="0" smtClean="0"/>
          </a:p>
          <a:p>
            <a:r>
              <a:rPr lang="fr-BE" dirty="0" smtClean="0"/>
              <a:t>Ecrire des assertions avec</a:t>
            </a:r>
          </a:p>
          <a:p>
            <a:pPr lvl="1"/>
            <a:r>
              <a:rPr lang="fr-BE" dirty="0" err="1" smtClean="0"/>
              <a:t>Assert</a:t>
            </a:r>
            <a:r>
              <a:rPr lang="fr-BE" dirty="0" smtClean="0"/>
              <a:t> 			</a:t>
            </a:r>
            <a:r>
              <a:rPr lang="fr-BE" sz="2000" dirty="0" smtClean="0"/>
              <a:t>(</a:t>
            </a:r>
            <a:r>
              <a:rPr lang="fr-BE" sz="2000" dirty="0" err="1" smtClean="0"/>
              <a:t>IsTrue</a:t>
            </a:r>
            <a:r>
              <a:rPr lang="fr-BE" sz="2000" dirty="0" smtClean="0"/>
              <a:t>, </a:t>
            </a:r>
            <a:r>
              <a:rPr lang="fr-BE" sz="2000" dirty="0" err="1" smtClean="0"/>
              <a:t>AreEqual</a:t>
            </a:r>
            <a:r>
              <a:rPr lang="fr-BE" sz="2000" dirty="0" smtClean="0"/>
              <a:t>, </a:t>
            </a:r>
            <a:r>
              <a:rPr lang="fr-BE" sz="2000" dirty="0" err="1" smtClean="0"/>
              <a:t>AreSame</a:t>
            </a:r>
            <a:r>
              <a:rPr lang="fr-BE" sz="2000" dirty="0" smtClean="0"/>
              <a:t>, …)</a:t>
            </a:r>
            <a:endParaRPr lang="fr-BE" dirty="0" smtClean="0"/>
          </a:p>
          <a:p>
            <a:pPr lvl="1"/>
            <a:r>
              <a:rPr lang="fr-BE" dirty="0" err="1" smtClean="0"/>
              <a:t>CollectionAssert</a:t>
            </a:r>
            <a:r>
              <a:rPr lang="fr-BE" dirty="0" smtClean="0"/>
              <a:t> 	</a:t>
            </a:r>
            <a:r>
              <a:rPr lang="fr-BE" sz="2000" dirty="0" smtClean="0"/>
              <a:t>(</a:t>
            </a:r>
            <a:r>
              <a:rPr lang="fr-BE" sz="2000" dirty="0" err="1" smtClean="0"/>
              <a:t>AreEqual</a:t>
            </a:r>
            <a:r>
              <a:rPr lang="fr-BE" sz="2000" dirty="0" smtClean="0"/>
              <a:t>, </a:t>
            </a:r>
            <a:r>
              <a:rPr lang="fr-BE" sz="2000" dirty="0" err="1" smtClean="0"/>
              <a:t>AreEquivalent</a:t>
            </a:r>
            <a:r>
              <a:rPr lang="fr-BE" sz="2000" dirty="0" smtClean="0"/>
              <a:t>, …)</a:t>
            </a:r>
          </a:p>
          <a:p>
            <a:pPr lvl="1"/>
            <a:r>
              <a:rPr lang="fr-BE" dirty="0" err="1" smtClean="0"/>
              <a:t>StringAssert</a:t>
            </a:r>
            <a:r>
              <a:rPr lang="fr-BE" dirty="0" smtClean="0"/>
              <a:t> 		</a:t>
            </a:r>
            <a:r>
              <a:rPr lang="fr-BE" sz="2000" dirty="0" smtClean="0"/>
              <a:t>(</a:t>
            </a:r>
            <a:r>
              <a:rPr lang="fr-BE" sz="2000" dirty="0" err="1" smtClean="0"/>
              <a:t>StartsWith</a:t>
            </a:r>
            <a:r>
              <a:rPr lang="fr-BE" sz="2000" dirty="0" smtClean="0"/>
              <a:t>, </a:t>
            </a:r>
            <a:r>
              <a:rPr lang="fr-BE" sz="2000" dirty="0" err="1" smtClean="0"/>
              <a:t>Contains</a:t>
            </a:r>
            <a:r>
              <a:rPr lang="fr-BE" sz="2000" dirty="0" smtClean="0"/>
              <a:t>, Matches, …)</a:t>
            </a:r>
          </a:p>
          <a:p>
            <a:endParaRPr lang="fr-BE" sz="1800" dirty="0" smtClean="0"/>
          </a:p>
          <a:p>
            <a:r>
              <a:rPr lang="fr-BE" dirty="0" smtClean="0"/>
              <a:t>Exécuter un test</a:t>
            </a:r>
          </a:p>
          <a:p>
            <a:pPr lvl="1"/>
            <a:r>
              <a:rPr lang="fr-BE" dirty="0" smtClean="0"/>
              <a:t>La fenêtre « Test </a:t>
            </a:r>
            <a:r>
              <a:rPr lang="fr-BE" dirty="0" err="1" smtClean="0"/>
              <a:t>View</a:t>
            </a:r>
            <a:r>
              <a:rPr lang="fr-BE" dirty="0" smtClean="0"/>
              <a:t> »</a:t>
            </a:r>
          </a:p>
          <a:p>
            <a:pPr lvl="1"/>
            <a:r>
              <a:rPr lang="fr-BE" dirty="0" smtClean="0"/>
              <a:t>Raccourci pour le(s) test(s) du contexte courant</a:t>
            </a:r>
          </a:p>
          <a:p>
            <a:pPr lvl="2"/>
            <a:r>
              <a:rPr lang="fr-BE" dirty="0" smtClean="0"/>
              <a:t>Ctrl + R + Ctrl + T : en « </a:t>
            </a:r>
            <a:r>
              <a:rPr lang="fr-BE" dirty="0" err="1" smtClean="0"/>
              <a:t>debug</a:t>
            </a:r>
            <a:r>
              <a:rPr lang="fr-BE" dirty="0" smtClean="0"/>
              <a:t> »</a:t>
            </a:r>
          </a:p>
          <a:p>
            <a:pPr lvl="2"/>
            <a:r>
              <a:rPr lang="fr-BE" dirty="0" smtClean="0"/>
              <a:t>Ctrl + R + T : en « </a:t>
            </a:r>
            <a:r>
              <a:rPr lang="fr-BE" dirty="0" err="1" smtClean="0"/>
              <a:t>run</a:t>
            </a:r>
            <a:r>
              <a:rPr lang="fr-BE" dirty="0" smtClean="0"/>
              <a:t> 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189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Initialisation et nettoyage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754326"/>
          </a:xfrm>
        </p:spPr>
        <p:txBody>
          <a:bodyPr/>
          <a:lstStyle/>
          <a:p>
            <a:r>
              <a:rPr lang="fr-BE" dirty="0" smtClean="0"/>
              <a:t>Pour un test</a:t>
            </a:r>
          </a:p>
          <a:p>
            <a:r>
              <a:rPr lang="fr-BE" dirty="0" smtClean="0"/>
              <a:t>Pour une classe de tests</a:t>
            </a:r>
          </a:p>
          <a:p>
            <a:r>
              <a:rPr lang="fr-BE" dirty="0" smtClean="0"/>
              <a:t>Pour une </a:t>
            </a:r>
            <a:r>
              <a:rPr lang="fr-BE" dirty="0" err="1" smtClean="0"/>
              <a:t>assembly</a:t>
            </a:r>
            <a:r>
              <a:rPr lang="fr-BE" dirty="0" smtClean="0"/>
              <a:t> de tests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525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Initialisation et nettoyage</a:t>
            </a:r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extBox 3"/>
          <p:cNvSpPr txBox="1"/>
          <p:nvPr/>
        </p:nvSpPr>
        <p:spPr bwMode="blackWhite">
          <a:xfrm>
            <a:off x="287524" y="1272817"/>
            <a:ext cx="8568952" cy="53245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 smtClean="0"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AssemblyInitialize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</a:rPr>
              <a:t>AssemblyInit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err="1" smtClean="0">
                <a:solidFill>
                  <a:srgbClr val="2B91AF"/>
                </a:solidFill>
                <a:latin typeface="Consolas"/>
              </a:rPr>
              <a:t>TestContext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testContext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 { }</a:t>
            </a:r>
          </a:p>
          <a:p>
            <a:endParaRPr lang="fr-BE" sz="2000" dirty="0" smtClean="0">
              <a:latin typeface="Consolas"/>
            </a:endParaRPr>
          </a:p>
          <a:p>
            <a:r>
              <a:rPr lang="fr-BE" sz="2000" dirty="0" smtClean="0"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ClassInitialize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</a:rPr>
              <a:t>ClassInit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err="1" smtClean="0">
                <a:solidFill>
                  <a:srgbClr val="2B91AF"/>
                </a:solidFill>
                <a:latin typeface="Consolas"/>
              </a:rPr>
              <a:t>TestContext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testContext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 { }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endParaRPr lang="fr-BE" sz="2000" dirty="0" smtClean="0">
              <a:latin typeface="Consolas"/>
            </a:endParaRPr>
          </a:p>
          <a:p>
            <a:r>
              <a:rPr lang="fr-BE" sz="2000" dirty="0" smtClean="0"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TestInitialize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fr-BE" sz="2000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>
                <a:solidFill>
                  <a:prstClr val="black"/>
                </a:solidFill>
                <a:latin typeface="Consolas"/>
              </a:rPr>
              <a:t>TestInitialize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() { }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endParaRPr lang="fr-BE" sz="2000" dirty="0" smtClean="0">
              <a:latin typeface="Consolas"/>
            </a:endParaRPr>
          </a:p>
          <a:p>
            <a:r>
              <a:rPr lang="fr-BE" sz="2000" dirty="0" smtClean="0"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TestCleanup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fr-BE" sz="2000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>
                <a:solidFill>
                  <a:prstClr val="black"/>
                </a:solidFill>
                <a:latin typeface="Consolas"/>
              </a:rPr>
              <a:t>TestCleanup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() { }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endParaRPr lang="fr-BE" sz="2000" dirty="0" smtClean="0">
              <a:latin typeface="Consolas"/>
            </a:endParaRPr>
          </a:p>
          <a:p>
            <a:r>
              <a:rPr lang="fr-BE" sz="2000" dirty="0" smtClean="0">
                <a:latin typeface="Consolas"/>
              </a:rPr>
              <a:t>[</a:t>
            </a:r>
            <a:r>
              <a:rPr lang="fr-BE" sz="2000" dirty="0" err="1" smtClean="0">
                <a:solidFill>
                  <a:srgbClr val="2B91AF"/>
                </a:solidFill>
                <a:latin typeface="Consolas"/>
              </a:rPr>
              <a:t>ClassCleanup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]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</a:rPr>
              <a:t>ClassCleanup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() 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{ 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fr-BE" sz="2000" dirty="0">
                <a:latin typeface="Consolas"/>
              </a:rPr>
              <a:t>[</a:t>
            </a:r>
            <a:r>
              <a:rPr lang="fr-BE" sz="2000" dirty="0" err="1" smtClean="0">
                <a:solidFill>
                  <a:srgbClr val="2B91AF"/>
                </a:solidFill>
                <a:latin typeface="Consolas"/>
              </a:rPr>
              <a:t>AssemblyCleanup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]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</a:rPr>
              <a:t>AssemblyCleanup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() 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{ 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281" y="1311955"/>
            <a:ext cx="2875279" cy="34790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Line Callout 1 (Accent Bar) 6"/>
          <p:cNvSpPr/>
          <p:nvPr/>
        </p:nvSpPr>
        <p:spPr>
          <a:xfrm>
            <a:off x="5472100" y="3006560"/>
            <a:ext cx="3384376" cy="723113"/>
          </a:xfrm>
          <a:prstGeom prst="accentCallout1">
            <a:avLst>
              <a:gd name="adj1" fmla="val 22921"/>
              <a:gd name="adj2" fmla="val -5026"/>
              <a:gd name="adj3" fmla="val -199347"/>
              <a:gd name="adj4" fmla="val -68273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Calibri"/>
              </a:rPr>
              <a:t>Exécutée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avant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le premier test de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l’assembly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281" y="2218512"/>
            <a:ext cx="2875279" cy="34790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Line Callout 1 (Accent Bar) 8"/>
          <p:cNvSpPr/>
          <p:nvPr/>
        </p:nvSpPr>
        <p:spPr>
          <a:xfrm>
            <a:off x="5472100" y="3713999"/>
            <a:ext cx="3384376" cy="723113"/>
          </a:xfrm>
          <a:prstGeom prst="accentCallout1">
            <a:avLst>
              <a:gd name="adj1" fmla="val 22921"/>
              <a:gd name="adj2" fmla="val -5026"/>
              <a:gd name="adj3" fmla="val -176699"/>
              <a:gd name="adj4" fmla="val -67064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Calibri"/>
              </a:rPr>
              <a:t>Exécutée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avant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le premier test de la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classe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281" y="3139451"/>
            <a:ext cx="2875279" cy="34790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Line Callout 1 (Accent Bar) 10"/>
          <p:cNvSpPr/>
          <p:nvPr/>
        </p:nvSpPr>
        <p:spPr>
          <a:xfrm>
            <a:off x="5472100" y="4437112"/>
            <a:ext cx="3384376" cy="723113"/>
          </a:xfrm>
          <a:prstGeom prst="accentCallout1">
            <a:avLst>
              <a:gd name="adj1" fmla="val 22921"/>
              <a:gd name="adj2" fmla="val -5026"/>
              <a:gd name="adj3" fmla="val -152163"/>
              <a:gd name="adj4" fmla="val -69080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Calibri"/>
              </a:rPr>
              <a:t>Exécutée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avant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chaque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test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Tester le code non public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692771"/>
          </a:xfrm>
        </p:spPr>
        <p:txBody>
          <a:bodyPr/>
          <a:lstStyle/>
          <a:p>
            <a:r>
              <a:rPr lang="fr-BE" dirty="0" smtClean="0"/>
              <a:t>Tester les méthodes « </a:t>
            </a:r>
            <a:r>
              <a:rPr lang="fr-BE" dirty="0" err="1" smtClean="0"/>
              <a:t>internal</a:t>
            </a:r>
            <a:r>
              <a:rPr lang="fr-BE" dirty="0" smtClean="0"/>
              <a:t> »</a:t>
            </a:r>
          </a:p>
          <a:p>
            <a:r>
              <a:rPr lang="fr-BE" dirty="0" smtClean="0"/>
              <a:t>Tester les méthodes « </a:t>
            </a:r>
            <a:r>
              <a:rPr lang="fr-BE" dirty="0" err="1" smtClean="0"/>
              <a:t>protected</a:t>
            </a:r>
            <a:r>
              <a:rPr lang="fr-BE" dirty="0" smtClean="0"/>
              <a:t> » ou « </a:t>
            </a:r>
            <a:r>
              <a:rPr lang="fr-BE" dirty="0" err="1" smtClean="0"/>
              <a:t>private</a:t>
            </a:r>
            <a:r>
              <a:rPr lang="fr-BE" dirty="0" smtClean="0"/>
              <a:t> 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701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Tester le code non public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490186"/>
          </a:xfrm>
        </p:spPr>
        <p:txBody>
          <a:bodyPr/>
          <a:lstStyle/>
          <a:p>
            <a:r>
              <a:rPr lang="fr-BE" dirty="0">
                <a:latin typeface="Consolas"/>
              </a:rPr>
              <a:t>[</a:t>
            </a:r>
            <a:r>
              <a:rPr lang="fr-BE" sz="2000" dirty="0" err="1" smtClean="0">
                <a:solidFill>
                  <a:srgbClr val="0000FF"/>
                </a:solidFill>
                <a:latin typeface="Consolas"/>
              </a:rPr>
              <a:t>assembly</a:t>
            </a:r>
            <a:r>
              <a:rPr lang="fr-BE" sz="2000" dirty="0" err="1" smtClean="0">
                <a:solidFill>
                  <a:prstClr val="black"/>
                </a:solidFill>
                <a:latin typeface="Consolas"/>
              </a:rPr>
              <a:t>:</a:t>
            </a:r>
            <a:r>
              <a:rPr lang="fr-BE" sz="2000" dirty="0" err="1" smtClean="0">
                <a:solidFill>
                  <a:srgbClr val="2B91AF"/>
                </a:solidFill>
                <a:latin typeface="Consolas"/>
              </a:rPr>
              <a:t>InternalsVisibleTo</a:t>
            </a:r>
            <a:r>
              <a:rPr lang="fr-BE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fr-BE" i="1" dirty="0" smtClean="0"/>
              <a:t>"</a:t>
            </a:r>
            <a:r>
              <a:rPr lang="fr-BE" i="1" dirty="0" err="1" smtClean="0"/>
              <a:t>NomTestAssembly</a:t>
            </a:r>
            <a:r>
              <a:rPr lang="fr-BE" i="1" dirty="0" smtClean="0"/>
              <a:t>")]</a:t>
            </a:r>
            <a:r>
              <a:rPr lang="fr-BE" dirty="0" smtClean="0"/>
              <a:t> </a:t>
            </a:r>
          </a:p>
          <a:p>
            <a:pPr lvl="1"/>
            <a:r>
              <a:rPr lang="fr-BE" dirty="0" smtClean="0"/>
              <a:t>à définir sur la DLL de « code »</a:t>
            </a:r>
          </a:p>
          <a:p>
            <a:pPr lvl="1"/>
            <a:r>
              <a:rPr lang="fr-BE" dirty="0" smtClean="0"/>
              <a:t>Si DLL avec </a:t>
            </a:r>
            <a:r>
              <a:rPr lang="fr-BE" dirty="0" err="1" smtClean="0"/>
              <a:t>Strong</a:t>
            </a:r>
            <a:r>
              <a:rPr lang="fr-BE" dirty="0" smtClean="0"/>
              <a:t> Name : DLL de test avec </a:t>
            </a:r>
            <a:r>
              <a:rPr lang="fr-BE" dirty="0" err="1" smtClean="0"/>
              <a:t>StrongName</a:t>
            </a:r>
            <a:r>
              <a:rPr lang="fr-BE" dirty="0" smtClean="0"/>
              <a:t> + indiquer la public </a:t>
            </a:r>
            <a:r>
              <a:rPr lang="fr-BE" dirty="0" err="1" smtClean="0"/>
              <a:t>key</a:t>
            </a:r>
            <a:endParaRPr lang="fr-BE" dirty="0" smtClean="0"/>
          </a:p>
          <a:p>
            <a:pPr lvl="1"/>
            <a:endParaRPr lang="fr-BE" dirty="0"/>
          </a:p>
          <a:p>
            <a:r>
              <a:rPr lang="fr-BE" dirty="0" smtClean="0"/>
              <a:t>Génération d’accesseur</a:t>
            </a:r>
          </a:p>
          <a:p>
            <a:pPr lvl="1"/>
            <a:r>
              <a:rPr lang="fr-BE" i="1" dirty="0" err="1" smtClean="0"/>
              <a:t>Classe_</a:t>
            </a:r>
            <a:r>
              <a:rPr lang="fr-BE" dirty="0" err="1" smtClean="0"/>
              <a:t>Accessor.AttachShadow</a:t>
            </a:r>
            <a:r>
              <a:rPr lang="fr-BE" dirty="0" smtClean="0"/>
              <a:t>(…)</a:t>
            </a:r>
          </a:p>
          <a:p>
            <a:pPr lvl="1"/>
            <a:r>
              <a:rPr lang="fr-BE" dirty="0" smtClean="0"/>
              <a:t>new </a:t>
            </a:r>
            <a:r>
              <a:rPr lang="fr-BE" i="1" dirty="0" err="1" smtClean="0"/>
              <a:t>Classe_</a:t>
            </a:r>
            <a:r>
              <a:rPr lang="fr-BE" dirty="0" err="1" smtClean="0"/>
              <a:t>Accessor</a:t>
            </a:r>
            <a:r>
              <a:rPr lang="fr-BE" dirty="0" smtClean="0"/>
              <a:t>(</a:t>
            </a:r>
            <a:r>
              <a:rPr lang="fr-BE" i="1" dirty="0" smtClean="0"/>
              <a:t>paramètres constructeur</a:t>
            </a:r>
            <a:r>
              <a:rPr lang="fr-BE" dirty="0" smtClean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064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Contrôler l’environnement : utiliser des fichiers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2000548"/>
          </a:xfrm>
        </p:spPr>
        <p:txBody>
          <a:bodyPr/>
          <a:lstStyle/>
          <a:p>
            <a:r>
              <a:rPr lang="fr-BE" dirty="0" smtClean="0"/>
              <a:t>Comment déployer des ressources pendant les tests</a:t>
            </a:r>
          </a:p>
          <a:p>
            <a:r>
              <a:rPr lang="fr-BE" dirty="0" smtClean="0"/>
              <a:t>Comment utiliser des ressources pendant les tests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66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DotNetHub</a:t>
            </a:r>
            <a:r>
              <a:rPr lang="fr-BE" dirty="0" smtClean="0"/>
              <a:t> en quelques mots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2677656"/>
          </a:xfrm>
        </p:spPr>
        <p:txBody>
          <a:bodyPr/>
          <a:lstStyle/>
          <a:p>
            <a:r>
              <a:rPr lang="fr-BE" dirty="0" smtClean="0"/>
              <a:t>2 </a:t>
            </a:r>
            <a:r>
              <a:rPr lang="fr-BE" dirty="0" err="1" smtClean="0"/>
              <a:t>tracks</a:t>
            </a:r>
            <a:endParaRPr lang="fr-BE" dirty="0" smtClean="0"/>
          </a:p>
          <a:p>
            <a:pPr lvl="1"/>
            <a:r>
              <a:rPr lang="fr-BE" dirty="0" smtClean="0"/>
              <a:t>.NET </a:t>
            </a:r>
            <a:r>
              <a:rPr lang="fr-BE" i="1" dirty="0" smtClean="0"/>
              <a:t>(et les technologies relatives)</a:t>
            </a:r>
          </a:p>
          <a:p>
            <a:pPr lvl="1"/>
            <a:r>
              <a:rPr lang="fr-BE" dirty="0" smtClean="0"/>
              <a:t>Les méthodologies Agiles</a:t>
            </a:r>
          </a:p>
          <a:p>
            <a:pPr lvl="1"/>
            <a:endParaRPr lang="fr-BE" dirty="0" smtClean="0"/>
          </a:p>
          <a:p>
            <a:r>
              <a:rPr lang="fr-BE" dirty="0" smtClean="0"/>
              <a:t>Nous organisons</a:t>
            </a:r>
          </a:p>
          <a:p>
            <a:pPr lvl="1"/>
            <a:r>
              <a:rPr lang="fr-BE" dirty="0" smtClean="0"/>
              <a:t>Conférence, Dojo, Open </a:t>
            </a:r>
            <a:r>
              <a:rPr lang="fr-BE" dirty="0" err="1" smtClean="0"/>
              <a:t>Space</a:t>
            </a:r>
            <a:r>
              <a:rPr lang="fr-BE" dirty="0" smtClean="0"/>
              <a:t> Discussion</a:t>
            </a:r>
            <a:endParaRPr lang="fr-BE" dirty="0"/>
          </a:p>
        </p:txBody>
      </p:sp>
      <p:pic>
        <p:nvPicPr>
          <p:cNvPr id="1026" name="Picture 2" descr="D:\Projects\PDA - DotNetHub\Publicité\Logos\Logo DotNetHub - high res - 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83" y="692696"/>
            <a:ext cx="895783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7600" y="5445224"/>
            <a:ext cx="7228800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400" dirty="0" smtClean="0">
                <a:hlinkClick r:id="rId4"/>
              </a:rPr>
              <a:t>http://www.dotnethub.be</a:t>
            </a:r>
            <a:endParaRPr lang="fr-BE" sz="2400" i="1" dirty="0"/>
          </a:p>
        </p:txBody>
      </p:sp>
      <p:pic>
        <p:nvPicPr>
          <p:cNvPr id="8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8095" y="2636912"/>
            <a:ext cx="2642305" cy="2232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02760" y="2996952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fr-BE" sz="1600" dirty="0" smtClean="0"/>
              <a:t> En Français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fr-BE" sz="1600" dirty="0" smtClean="0"/>
              <a:t> En Wallonie et sur Bruxelles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fr-BE" sz="1600" dirty="0"/>
              <a:t> </a:t>
            </a:r>
            <a:r>
              <a:rPr lang="fr-BE" sz="1600" dirty="0" smtClean="0"/>
              <a:t>Gratuit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fr-BE" sz="1600" dirty="0"/>
              <a:t> </a:t>
            </a:r>
            <a:r>
              <a:rPr lang="fr-BE" sz="1600" dirty="0" smtClean="0"/>
              <a:t>Tous les mois</a:t>
            </a:r>
            <a:endParaRPr lang="fr-BE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8133" y="241915"/>
            <a:ext cx="2268483" cy="2237979"/>
            <a:chOff x="138133" y="241915"/>
            <a:chExt cx="2268483" cy="2237979"/>
          </a:xfrm>
        </p:grpSpPr>
        <p:pic>
          <p:nvPicPr>
            <p:cNvPr id="4" name="Picture 2" descr="D:\Downloads\Icones\Yuuminco_Icon_Pack\PNG\Mail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25479">
              <a:off x="138133" y="241915"/>
              <a:ext cx="2237979" cy="2237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9309692">
              <a:off x="459662" y="979580"/>
              <a:ext cx="19469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Proposez-nous vos sujets de conférences !</a:t>
              </a:r>
              <a:endParaRPr lang="fr-BE" dirty="0"/>
            </a:p>
          </p:txBody>
        </p:sp>
      </p:grpSp>
    </p:spTree>
    <p:extLst>
      <p:ext uri="{BB962C8B-B14F-4D97-AF65-F5344CB8AC3E}">
        <p14:creationId xmlns:p14="http://schemas.microsoft.com/office/powerpoint/2010/main" val="38836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5"/>
                                      </p:to>
                                    </p:set>
                                    <p:animEffect filter="image" prLst="opacity: 0.8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Contrôler l’environnement : utiliser des fichiers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456057"/>
          </a:xfrm>
        </p:spPr>
        <p:txBody>
          <a:bodyPr/>
          <a:lstStyle/>
          <a:p>
            <a:r>
              <a:rPr lang="fr-BE" dirty="0" smtClean="0"/>
              <a:t>Activer le « déploiement » dans les settings</a:t>
            </a:r>
          </a:p>
          <a:p>
            <a:pPr marL="914400" lvl="2" indent="0">
              <a:buNone/>
            </a:pPr>
            <a:r>
              <a:rPr lang="fr-BE" dirty="0" smtClean="0"/>
              <a:t>	Attention aux collisions de noms !</a:t>
            </a:r>
          </a:p>
          <a:p>
            <a:pPr lvl="1"/>
            <a:endParaRPr lang="fr-BE" dirty="0"/>
          </a:p>
          <a:p>
            <a:r>
              <a:rPr lang="fr-BE" dirty="0" smtClean="0"/>
              <a:t>Ajouter une propriété pour accéder au répertoire de déploiement</a:t>
            </a:r>
          </a:p>
          <a:p>
            <a:pPr marL="914400" lvl="2" indent="0">
              <a:buNone/>
            </a:pPr>
            <a:r>
              <a:rPr lang="fr-BE" dirty="0" smtClean="0"/>
              <a:t>	Attention, injection sur base du nom de la propriété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 bwMode="blackWhite">
          <a:xfrm>
            <a:off x="287524" y="3861048"/>
            <a:ext cx="8568952" cy="2554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/>
              </a:rPr>
              <a:t>TestContext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TestContext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{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get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set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 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fr-BE" sz="2000" dirty="0" smtClean="0"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TestMethod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fr-BE" sz="2000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 smtClean="0">
                <a:solidFill>
                  <a:prstClr val="black"/>
                </a:solidFill>
                <a:latin typeface="Consolas"/>
              </a:rPr>
              <a:t>MonTest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()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{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r>
              <a:rPr lang="fr-BE" sz="2000" dirty="0" smtClean="0">
                <a:solidFill>
                  <a:srgbClr val="0000FF"/>
                </a:solidFill>
                <a:latin typeface="Consolas"/>
              </a:rPr>
              <a:t>   string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2000" dirty="0" err="1" smtClean="0">
                <a:solidFill>
                  <a:prstClr val="black"/>
                </a:solidFill>
                <a:latin typeface="Consolas"/>
              </a:rPr>
              <a:t>path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 = </a:t>
            </a:r>
            <a:r>
              <a:rPr lang="fr-BE" sz="2000" dirty="0" err="1" smtClean="0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2000" dirty="0" err="1" smtClean="0">
                <a:solidFill>
                  <a:prstClr val="black"/>
                </a:solidFill>
                <a:latin typeface="Consolas"/>
              </a:rPr>
              <a:t>.TestContext.DeploymentDirectory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  <p:pic>
        <p:nvPicPr>
          <p:cNvPr id="1026" name="Picture 2" descr="D:\Downloads\Icones\VistaICO-Aero-Pack-3\PNG\VistaICO_Toolbar_Icons\Symbol-Exclam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wnloads\Icones\VistaICO-Aero-Pack-3\PNG\VistaICO_Toolbar_Icons\Symbol-Exclam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orientés données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692771"/>
          </a:xfrm>
        </p:spPr>
        <p:txBody>
          <a:bodyPr/>
          <a:lstStyle/>
          <a:p>
            <a:r>
              <a:rPr lang="fr-BE" dirty="0" smtClean="0"/>
              <a:t>Définir une source de données</a:t>
            </a:r>
          </a:p>
          <a:p>
            <a:r>
              <a:rPr lang="fr-BE" dirty="0" smtClean="0"/>
              <a:t>Utiliser la source de données dans un test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44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Tests orientés données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859518"/>
          </a:xfrm>
        </p:spPr>
        <p:txBody>
          <a:bodyPr/>
          <a:lstStyle/>
          <a:p>
            <a:r>
              <a:rPr lang="fr-BE" dirty="0" smtClean="0"/>
              <a:t>Possibilité d’extraire les couples « données / valeurs » dans une source de données</a:t>
            </a:r>
          </a:p>
          <a:p>
            <a:pPr lvl="1"/>
            <a:r>
              <a:rPr lang="fr-BE" dirty="0" smtClean="0"/>
              <a:t>Excel, base de données</a:t>
            </a:r>
          </a:p>
          <a:p>
            <a:pPr lvl="1"/>
            <a:r>
              <a:rPr lang="fr-BE" dirty="0" smtClean="0"/>
              <a:t>N’importe quelle source de données « custom »</a:t>
            </a:r>
          </a:p>
          <a:p>
            <a:pPr lvl="1"/>
            <a:endParaRPr lang="fr-BE" dirty="0"/>
          </a:p>
          <a:p>
            <a:r>
              <a:rPr lang="fr-BE" dirty="0">
                <a:latin typeface="Consolas"/>
              </a:rPr>
              <a:t>[</a:t>
            </a:r>
            <a:r>
              <a:rPr lang="fr-BE" dirty="0" err="1">
                <a:solidFill>
                  <a:srgbClr val="2B91AF"/>
                </a:solidFill>
                <a:latin typeface="Consolas"/>
              </a:rPr>
              <a:t>DataSource</a:t>
            </a:r>
            <a:r>
              <a:rPr lang="fr-BE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fr-BE" dirty="0" smtClean="0">
                <a:solidFill>
                  <a:srgbClr val="A31515"/>
                </a:solidFill>
                <a:latin typeface="Consolas"/>
              </a:rPr>
              <a:t>"…"</a:t>
            </a:r>
            <a:r>
              <a:rPr lang="fr-BE" dirty="0" smtClean="0">
                <a:solidFill>
                  <a:prstClr val="black"/>
                </a:solidFill>
                <a:latin typeface="Consolas"/>
              </a:rPr>
              <a:t>)] </a:t>
            </a:r>
            <a:r>
              <a:rPr lang="fr-BE" dirty="0" smtClean="0"/>
              <a:t>et </a:t>
            </a:r>
            <a:r>
              <a:rPr lang="fr-BE" dirty="0" err="1" smtClean="0"/>
              <a:t>TestContext.DataRow</a:t>
            </a:r>
            <a:r>
              <a:rPr lang="fr-BE" dirty="0" smtClean="0"/>
              <a:t>[</a:t>
            </a:r>
            <a:r>
              <a:rPr lang="fr-BE" dirty="0">
                <a:solidFill>
                  <a:srgbClr val="A31515"/>
                </a:solidFill>
                <a:latin typeface="Consolas"/>
              </a:rPr>
              <a:t>"…"</a:t>
            </a:r>
            <a:r>
              <a:rPr lang="fr-BE" dirty="0" smtClean="0"/>
              <a:t>]</a:t>
            </a:r>
          </a:p>
          <a:p>
            <a:endParaRPr lang="fr-BE" dirty="0" smtClean="0"/>
          </a:p>
          <a:p>
            <a:r>
              <a:rPr lang="fr-BE" dirty="0" smtClean="0"/>
              <a:t>Visualisation des résultats de toutes les lignes de données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81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avec contexte Web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015663"/>
          </a:xfrm>
        </p:spPr>
        <p:txBody>
          <a:bodyPr/>
          <a:lstStyle/>
          <a:p>
            <a:r>
              <a:rPr lang="fr-BE" dirty="0" smtClean="0"/>
              <a:t>Ecrire des </a:t>
            </a:r>
            <a:r>
              <a:rPr lang="fr-BE" dirty="0" err="1" smtClean="0"/>
              <a:t>TUs</a:t>
            </a:r>
            <a:r>
              <a:rPr lang="fr-BE" dirty="0" smtClean="0"/>
              <a:t> sur du code dépendant d’un contexte Web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288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Tests avec contexte Web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1665"/>
          </a:xfrm>
        </p:spPr>
        <p:txBody>
          <a:bodyPr/>
          <a:lstStyle/>
          <a:p>
            <a:r>
              <a:rPr lang="fr-BE" dirty="0" smtClean="0"/>
              <a:t>Ajout des attributs suivants</a:t>
            </a:r>
          </a:p>
        </p:txBody>
      </p:sp>
      <p:sp>
        <p:nvSpPr>
          <p:cNvPr id="6" name="TextBox 5"/>
          <p:cNvSpPr txBox="1"/>
          <p:nvPr/>
        </p:nvSpPr>
        <p:spPr bwMode="blackWhite">
          <a:xfrm>
            <a:off x="287524" y="1745521"/>
            <a:ext cx="8568952" cy="13234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 smtClean="0"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TestMethod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HostType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fr-BE" sz="2000" dirty="0">
                <a:solidFill>
                  <a:srgbClr val="A31515"/>
                </a:solidFill>
                <a:latin typeface="Consolas"/>
              </a:rPr>
              <a:t>"ASP.NET"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)]</a:t>
            </a:r>
          </a:p>
          <a:p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UrlToTest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fr-BE" sz="2000" dirty="0">
                <a:solidFill>
                  <a:srgbClr val="A31515"/>
                </a:solidFill>
                <a:latin typeface="Consolas"/>
              </a:rPr>
              <a:t>"http://localhost:9876/"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)]</a:t>
            </a:r>
          </a:p>
          <a:p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AspNetDevelopmentServerHost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fr-BE" sz="2000" dirty="0">
                <a:solidFill>
                  <a:srgbClr val="A31515"/>
                </a:solidFill>
                <a:latin typeface="Consolas"/>
              </a:rPr>
              <a:t>@"D</a:t>
            </a:r>
            <a:r>
              <a:rPr lang="fr-BE" sz="2000" dirty="0" smtClean="0">
                <a:solidFill>
                  <a:srgbClr val="A31515"/>
                </a:solidFill>
                <a:latin typeface="Consolas"/>
              </a:rPr>
              <a:t>:\</a:t>
            </a:r>
            <a:r>
              <a:rPr lang="fr-BE" sz="2000" dirty="0" err="1" smtClean="0">
                <a:solidFill>
                  <a:srgbClr val="A31515"/>
                </a:solidFill>
                <a:latin typeface="Consolas"/>
              </a:rPr>
              <a:t>CheminSiteWeb</a:t>
            </a:r>
            <a:r>
              <a:rPr lang="fr-BE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fr-BE" sz="2000" dirty="0" smtClean="0">
                <a:solidFill>
                  <a:prstClr val="black"/>
                </a:solidFill>
                <a:latin typeface="Consolas"/>
              </a:rPr>
              <a:t>)]</a:t>
            </a:r>
            <a:endParaRPr lang="fr-BE" sz="20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7200" y="3212976"/>
            <a:ext cx="8229600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fr-BE" dirty="0"/>
              <a:t>	</a:t>
            </a:r>
            <a:r>
              <a:rPr lang="fr-BE" dirty="0" err="1" smtClean="0"/>
              <a:t>AspNetDevelopmentServerHost</a:t>
            </a:r>
            <a:r>
              <a:rPr lang="fr-BE" dirty="0" smtClean="0"/>
              <a:t> non requis si IIS</a:t>
            </a:r>
          </a:p>
          <a:p>
            <a:pPr marL="914400" lvl="2" indent="0">
              <a:buNone/>
            </a:pPr>
            <a:endParaRPr lang="fr-BE" dirty="0" smtClean="0"/>
          </a:p>
          <a:p>
            <a:r>
              <a:rPr lang="fr-BE" dirty="0" smtClean="0"/>
              <a:t>Possibilité de passer par le fichier « </a:t>
            </a:r>
            <a:r>
              <a:rPr lang="fr-BE" dirty="0" err="1" smtClean="0"/>
              <a:t>testsettings</a:t>
            </a:r>
            <a:r>
              <a:rPr lang="fr-BE" dirty="0" smtClean="0"/>
              <a:t> »</a:t>
            </a:r>
            <a:endParaRPr lang="fr-BE" dirty="0"/>
          </a:p>
          <a:p>
            <a:pPr marL="914400" lvl="2" indent="0">
              <a:buNone/>
            </a:pPr>
            <a:r>
              <a:rPr lang="fr-BE" dirty="0" smtClean="0"/>
              <a:t>	Le user doit faire partie du groupe « </a:t>
            </a:r>
            <a:r>
              <a:rPr lang="fr-BE" dirty="0" err="1" smtClean="0"/>
              <a:t>Administrators</a:t>
            </a:r>
            <a:r>
              <a:rPr lang="fr-BE" dirty="0" smtClean="0"/>
              <a:t> »</a:t>
            </a:r>
          </a:p>
        </p:txBody>
      </p:sp>
      <p:pic>
        <p:nvPicPr>
          <p:cNvPr id="9" name="Picture 2" descr="D:\Downloads\Icones\VistaICO-Aero-Pack-3\PNG\VistaICO_Toolbar_Icons\Symbol-Exclam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29089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wnloads\Icones\VistaICO-Aero-Pack-3\PNG\VistaICO_Toolbar_Icons\Symbol-Exclam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Organiser les tests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138773"/>
          </a:xfrm>
        </p:spPr>
        <p:txBody>
          <a:bodyPr/>
          <a:lstStyle/>
          <a:p>
            <a:r>
              <a:rPr lang="fr-BE" dirty="0" smtClean="0"/>
              <a:t>La « Test </a:t>
            </a:r>
            <a:r>
              <a:rPr lang="fr-BE" dirty="0" err="1" smtClean="0"/>
              <a:t>View</a:t>
            </a:r>
            <a:r>
              <a:rPr lang="fr-BE" dirty="0" smtClean="0"/>
              <a:t> »</a:t>
            </a:r>
          </a:p>
          <a:p>
            <a:r>
              <a:rPr lang="fr-BE" dirty="0" smtClean="0"/>
              <a:t>Les « Test </a:t>
            </a:r>
            <a:r>
              <a:rPr lang="fr-BE" dirty="0" err="1" smtClean="0"/>
              <a:t>Lists</a:t>
            </a:r>
            <a:r>
              <a:rPr lang="fr-BE" dirty="0" smtClean="0"/>
              <a:t> »</a:t>
            </a:r>
          </a:p>
          <a:p>
            <a:r>
              <a:rPr lang="fr-BE" dirty="0" smtClean="0"/>
              <a:t>Les catégories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01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Organiser les tests</a:t>
            </a:r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677656"/>
          </a:xfrm>
        </p:spPr>
        <p:txBody>
          <a:bodyPr/>
          <a:lstStyle/>
          <a:p>
            <a:r>
              <a:rPr lang="fr-BE" dirty="0" smtClean="0"/>
              <a:t>Menu « Test / Windows / … »</a:t>
            </a:r>
          </a:p>
          <a:p>
            <a:pPr lvl="1"/>
            <a:r>
              <a:rPr lang="fr-BE" dirty="0" smtClean="0"/>
              <a:t>Test </a:t>
            </a:r>
            <a:r>
              <a:rPr lang="fr-BE" dirty="0" err="1" smtClean="0"/>
              <a:t>View</a:t>
            </a:r>
            <a:endParaRPr lang="fr-BE" dirty="0" smtClean="0"/>
          </a:p>
          <a:p>
            <a:pPr lvl="1"/>
            <a:r>
              <a:rPr lang="fr-BE" dirty="0" smtClean="0"/>
              <a:t>Test List Editor</a:t>
            </a:r>
          </a:p>
          <a:p>
            <a:pPr lvl="1"/>
            <a:endParaRPr lang="fr-BE" dirty="0"/>
          </a:p>
          <a:p>
            <a:r>
              <a:rPr lang="fr-BE" dirty="0" smtClean="0"/>
              <a:t>Catégories</a:t>
            </a:r>
          </a:p>
          <a:p>
            <a:pPr lvl="1"/>
            <a:endParaRPr lang="fr-BE" dirty="0"/>
          </a:p>
        </p:txBody>
      </p:sp>
      <p:sp>
        <p:nvSpPr>
          <p:cNvPr id="7" name="TextBox 6"/>
          <p:cNvSpPr txBox="1"/>
          <p:nvPr/>
        </p:nvSpPr>
        <p:spPr bwMode="blackWhite">
          <a:xfrm>
            <a:off x="287524" y="3573016"/>
            <a:ext cx="8568952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>
                <a:latin typeface="Consolas"/>
              </a:rPr>
              <a:t>[</a:t>
            </a:r>
            <a:r>
              <a:rPr lang="fr-BE" sz="2000" dirty="0" err="1">
                <a:solidFill>
                  <a:srgbClr val="2B91AF"/>
                </a:solidFill>
                <a:latin typeface="Consolas"/>
              </a:rPr>
              <a:t>TestCategory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fr-BE" sz="2000" dirty="0">
                <a:solidFill>
                  <a:srgbClr val="A31515"/>
                </a:solidFill>
                <a:latin typeface="Consolas"/>
              </a:rPr>
              <a:t>"Web"</a:t>
            </a:r>
            <a:r>
              <a:rPr lang="fr-BE" sz="2000" dirty="0">
                <a:solidFill>
                  <a:prstClr val="black"/>
                </a:solidFill>
                <a:latin typeface="Consolas"/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11396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2962513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Les tests de recette</a:t>
            </a:r>
          </a:p>
          <a:p>
            <a:endParaRPr lang="fr-BE" b="1" dirty="0"/>
          </a:p>
          <a:p>
            <a:r>
              <a:rPr lang="fr-BE" dirty="0" smtClean="0"/>
              <a:t>Introduction </a:t>
            </a:r>
            <a:r>
              <a:rPr lang="fr-BE" dirty="0"/>
              <a:t>aux tests de recette</a:t>
            </a:r>
          </a:p>
          <a:p>
            <a:r>
              <a:rPr lang="fr-BE" dirty="0" smtClean="0"/>
              <a:t>Tester </a:t>
            </a:r>
            <a:r>
              <a:rPr lang="fr-BE" dirty="0"/>
              <a:t>une application Web</a:t>
            </a:r>
          </a:p>
          <a:p>
            <a:r>
              <a:rPr lang="fr-BE" dirty="0" smtClean="0"/>
              <a:t>Tester </a:t>
            </a:r>
            <a:r>
              <a:rPr lang="fr-BE" dirty="0"/>
              <a:t>une application Windows (</a:t>
            </a:r>
            <a:r>
              <a:rPr lang="fr-BE" dirty="0" err="1"/>
              <a:t>WinForm</a:t>
            </a:r>
            <a:r>
              <a:rPr lang="fr-BE" dirty="0"/>
              <a:t> / WPF)</a:t>
            </a:r>
          </a:p>
          <a:p>
            <a:r>
              <a:rPr lang="fr-BE" dirty="0" smtClean="0"/>
              <a:t>Réaliser </a:t>
            </a:r>
            <a:r>
              <a:rPr lang="fr-BE" dirty="0"/>
              <a:t>des tests de performance</a:t>
            </a:r>
          </a:p>
        </p:txBody>
      </p:sp>
    </p:spTree>
    <p:extLst>
      <p:ext uri="{BB962C8B-B14F-4D97-AF65-F5344CB8AC3E}">
        <p14:creationId xmlns:p14="http://schemas.microsoft.com/office/powerpoint/2010/main" val="30683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 aux tests de recette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7" y="841033"/>
            <a:ext cx="7789867" cy="5175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626" y="5789403"/>
            <a:ext cx="3967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bg1"/>
                </a:solidFill>
              </a:rPr>
              <a:t>Norman </a:t>
            </a:r>
            <a:r>
              <a:rPr lang="fr-BE" sz="1200" dirty="0" err="1" smtClean="0">
                <a:solidFill>
                  <a:schemeClr val="bg1"/>
                </a:solidFill>
              </a:rPr>
              <a:t>Deschauwer</a:t>
            </a:r>
            <a:r>
              <a:rPr lang="fr-BE" sz="1200" dirty="0" smtClean="0">
                <a:solidFill>
                  <a:schemeClr val="bg1"/>
                </a:solidFill>
              </a:rPr>
              <a:t> – Co-fondateur de </a:t>
            </a:r>
            <a:r>
              <a:rPr lang="fr-BE" sz="1200" dirty="0" err="1" smtClean="0">
                <a:solidFill>
                  <a:schemeClr val="bg1"/>
                </a:solidFill>
              </a:rPr>
              <a:t>DotNetHub</a:t>
            </a:r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 aux tests de recette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61665"/>
          </a:xfrm>
        </p:spPr>
        <p:txBody>
          <a:bodyPr/>
          <a:lstStyle/>
          <a:p>
            <a:r>
              <a:rPr lang="fr-BE" dirty="0" smtClean="0"/>
              <a:t>Un métrique : la tasse de café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9872" y="1556792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676" y="1836569"/>
            <a:ext cx="2340000" cy="25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550475"/>
            <a:ext cx="295232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Paul Julius</a:t>
            </a:r>
          </a:p>
          <a:p>
            <a:pPr algn="ctr"/>
            <a:r>
              <a:rPr lang="fr-BE" sz="1600" dirty="0" smtClean="0"/>
              <a:t>Co-fondateur de « OIF »</a:t>
            </a:r>
          </a:p>
          <a:p>
            <a:pPr algn="ctr"/>
            <a:r>
              <a:rPr lang="fr-BE" sz="1600" i="1" dirty="0" smtClean="0"/>
              <a:t>Open Information </a:t>
            </a:r>
            <a:r>
              <a:rPr lang="fr-BE" sz="1600" i="1" dirty="0" err="1" smtClean="0"/>
              <a:t>Foundation</a:t>
            </a: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2391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06017141"/>
              </p:ext>
            </p:extLst>
          </p:nvPr>
        </p:nvGraphicFramePr>
        <p:xfrm>
          <a:off x="1247800" y="1988840"/>
          <a:ext cx="664840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DotNetHub</a:t>
            </a:r>
            <a:r>
              <a:rPr lang="fr-BE" dirty="0"/>
              <a:t> en quelques mots</a:t>
            </a:r>
          </a:p>
        </p:txBody>
      </p:sp>
      <p:pic>
        <p:nvPicPr>
          <p:cNvPr id="4" name="Picture 2" descr="D:\Projects\PDA - DotNetHub\Publicité\Logos\Logo DotNetHub - high res - small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83" y="692696"/>
            <a:ext cx="895783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244217"/>
            <a:ext cx="8229600" cy="904863"/>
          </a:xfrm>
        </p:spPr>
        <p:txBody>
          <a:bodyPr/>
          <a:lstStyle/>
          <a:p>
            <a:r>
              <a:rPr lang="fr-BE" dirty="0" smtClean="0"/>
              <a:t>Une fois par an : </a:t>
            </a:r>
          </a:p>
          <a:p>
            <a:pPr lvl="1"/>
            <a:r>
              <a:rPr lang="fr-BE" dirty="0" smtClean="0"/>
              <a:t>Une journée entière dédiée aux méthodologies Agiles</a:t>
            </a:r>
            <a:endParaRPr lang="fr-BE" dirty="0"/>
          </a:p>
        </p:txBody>
      </p:sp>
      <p:sp>
        <p:nvSpPr>
          <p:cNvPr id="6" name="Rounded Rectangle 5"/>
          <p:cNvSpPr/>
          <p:nvPr/>
        </p:nvSpPr>
        <p:spPr>
          <a:xfrm>
            <a:off x="957600" y="5445224"/>
            <a:ext cx="7228800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400" dirty="0" smtClean="0">
                <a:hlinkClick r:id="rId9"/>
              </a:rPr>
              <a:t>http://www.journeeagile.be</a:t>
            </a:r>
            <a:endParaRPr lang="fr-BE" sz="2400" i="1" dirty="0"/>
          </a:p>
        </p:txBody>
      </p:sp>
    </p:spTree>
    <p:extLst>
      <p:ext uri="{BB962C8B-B14F-4D97-AF65-F5344CB8AC3E}">
        <p14:creationId xmlns:p14="http://schemas.microsoft.com/office/powerpoint/2010/main" val="2444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Tester une application web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754326"/>
          </a:xfrm>
        </p:spPr>
        <p:txBody>
          <a:bodyPr/>
          <a:lstStyle/>
          <a:p>
            <a:r>
              <a:rPr lang="fr-BE" dirty="0" smtClean="0"/>
              <a:t>Introduction aux tests UI</a:t>
            </a:r>
          </a:p>
          <a:p>
            <a:r>
              <a:rPr lang="fr-BE" dirty="0" smtClean="0"/>
              <a:t>Enregistrer un test</a:t>
            </a:r>
          </a:p>
          <a:p>
            <a:r>
              <a:rPr lang="fr-BE" dirty="0" smtClean="0"/>
              <a:t>Ajouter des validations</a:t>
            </a:r>
          </a:p>
        </p:txBody>
      </p:sp>
    </p:spTree>
    <p:extLst>
      <p:ext uri="{BB962C8B-B14F-4D97-AF65-F5344CB8AC3E}">
        <p14:creationId xmlns:p14="http://schemas.microsoft.com/office/powerpoint/2010/main" val="38995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Tester une application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46988"/>
          </a:xfrm>
        </p:spPr>
        <p:txBody>
          <a:bodyPr/>
          <a:lstStyle/>
          <a:p>
            <a:r>
              <a:rPr lang="fr-BE" dirty="0" smtClean="0"/>
              <a:t>Créer un test UI</a:t>
            </a:r>
          </a:p>
          <a:p>
            <a:pPr lvl="1"/>
            <a:r>
              <a:rPr lang="fr-BE" dirty="0" smtClean="0"/>
              <a:t>Via un enregistrement</a:t>
            </a:r>
          </a:p>
          <a:p>
            <a:pPr lvl="1"/>
            <a:r>
              <a:rPr lang="fr-BE" dirty="0" smtClean="0"/>
              <a:t>Via des actions déjà enregistrées	</a:t>
            </a:r>
          </a:p>
          <a:p>
            <a:pPr lvl="2"/>
            <a:r>
              <a:rPr lang="fr-BE" dirty="0" smtClean="0"/>
              <a:t>Présenté par la suite avec le « Test Manager »</a:t>
            </a:r>
          </a:p>
          <a:p>
            <a:pPr lvl="1"/>
            <a:endParaRPr lang="fr-BE" dirty="0"/>
          </a:p>
          <a:p>
            <a:r>
              <a:rPr lang="fr-BE" dirty="0" smtClean="0"/>
              <a:t>Ajout d’assertion	</a:t>
            </a:r>
          </a:p>
          <a:p>
            <a:pPr lvl="1"/>
            <a:r>
              <a:rPr lang="fr-BE" dirty="0" smtClean="0"/>
              <a:t>Sélection des éléments + validation de valeurs</a:t>
            </a:r>
          </a:p>
        </p:txBody>
      </p:sp>
    </p:spTree>
    <p:extLst>
      <p:ext uri="{BB962C8B-B14F-4D97-AF65-F5344CB8AC3E}">
        <p14:creationId xmlns:p14="http://schemas.microsoft.com/office/powerpoint/2010/main" val="23206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Tester une application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348061"/>
          </a:xfrm>
        </p:spPr>
        <p:txBody>
          <a:bodyPr/>
          <a:lstStyle/>
          <a:p>
            <a:r>
              <a:rPr lang="fr-BE" dirty="0" smtClean="0"/>
              <a:t>Possibilité de « customiser » les actions pour un test</a:t>
            </a:r>
          </a:p>
          <a:p>
            <a:pPr lvl="1"/>
            <a:r>
              <a:rPr lang="fr-BE" dirty="0"/>
              <a:t>Mise à jour des paramètres</a:t>
            </a:r>
          </a:p>
          <a:p>
            <a:pPr lvl="1"/>
            <a:r>
              <a:rPr lang="fr-BE" dirty="0" smtClean="0"/>
              <a:t>Mise </a:t>
            </a:r>
            <a:r>
              <a:rPr lang="fr-BE" dirty="0"/>
              <a:t>à jour des valeurs </a:t>
            </a:r>
            <a:r>
              <a:rPr lang="fr-BE" dirty="0" smtClean="0"/>
              <a:t>attendues</a:t>
            </a:r>
            <a:endParaRPr lang="fr-BE" dirty="0"/>
          </a:p>
        </p:txBody>
      </p:sp>
      <p:sp>
        <p:nvSpPr>
          <p:cNvPr id="4" name="Test avec mise à jour des valeurs"/>
          <p:cNvSpPr txBox="1"/>
          <p:nvPr/>
        </p:nvSpPr>
        <p:spPr bwMode="blackWhite">
          <a:xfrm>
            <a:off x="287524" y="2852936"/>
            <a:ext cx="8568952" cy="35394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>
                <a:latin typeface="Consolas"/>
              </a:rPr>
              <a:t>[</a:t>
            </a:r>
            <a:r>
              <a:rPr lang="fr-BE" sz="1600" dirty="0" err="1">
                <a:solidFill>
                  <a:srgbClr val="2B91AF"/>
                </a:solidFill>
                <a:latin typeface="Consolas"/>
              </a:rPr>
              <a:t>TestMethod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fr-BE" sz="16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CodedUITestMethod2()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.UIMap.LanceDinnerNow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fr-BE" sz="1600" b="1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b="1" dirty="0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.UIMap.LanceRecherchePour98101Params</a:t>
            </a:r>
          </a:p>
          <a:p>
            <a:r>
              <a:rPr lang="fr-BE" sz="1600" b="1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fr-BE" sz="1600" b="1" dirty="0" smtClean="0">
                <a:solidFill>
                  <a:prstClr val="black"/>
                </a:solidFill>
                <a:latin typeface="Consolas"/>
              </a:rPr>
              <a:t>.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UICtl00SearchBarPlaceHComboBox1SelectedItem = </a:t>
            </a:r>
            <a:r>
              <a:rPr lang="fr-BE" sz="1600" b="1" dirty="0">
                <a:solidFill>
                  <a:srgbClr val="A31515"/>
                </a:solidFill>
                <a:latin typeface="Consolas"/>
              </a:rPr>
              <a:t>"French"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.UIMap.LanceRecherchePour98101();</a:t>
            </a:r>
          </a:p>
          <a:p>
            <a:r>
              <a:rPr lang="fr-BE" sz="1600" b="1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b="1" dirty="0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.UIMap.AssertResultatRecherche98101ExpectedValues</a:t>
            </a:r>
          </a:p>
          <a:p>
            <a:r>
              <a:rPr lang="fr-BE" sz="1600" b="1" dirty="0">
                <a:solidFill>
                  <a:prstClr val="black"/>
                </a:solidFill>
                <a:latin typeface="Consolas"/>
              </a:rPr>
              <a:t>             </a:t>
            </a:r>
            <a:r>
              <a:rPr lang="fr-BE" sz="1600" b="1" dirty="0" smtClean="0">
                <a:solidFill>
                  <a:prstClr val="black"/>
                </a:solidFill>
                <a:latin typeface="Consolas"/>
              </a:rPr>
              <a:t>.</a:t>
            </a:r>
            <a:r>
              <a:rPr lang="fr-BE" sz="1600" b="1" dirty="0" err="1">
                <a:solidFill>
                  <a:prstClr val="black"/>
                </a:solidFill>
                <a:latin typeface="Consolas"/>
              </a:rPr>
              <a:t>UINorthwindBarandGrillImageFriendlyName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fr-BE" sz="1600" b="1" dirty="0">
                <a:solidFill>
                  <a:srgbClr val="A31515"/>
                </a:solidFill>
                <a:latin typeface="Consolas"/>
              </a:rPr>
              <a:t>"</a:t>
            </a:r>
            <a:r>
              <a:rPr lang="fr-BE" sz="1600" b="1" dirty="0" err="1">
                <a:solidFill>
                  <a:srgbClr val="A31515"/>
                </a:solidFill>
                <a:latin typeface="Consolas"/>
              </a:rPr>
              <a:t>Northwind</a:t>
            </a:r>
            <a:r>
              <a:rPr lang="fr-BE" sz="1600" b="1" dirty="0">
                <a:solidFill>
                  <a:srgbClr val="A31515"/>
                </a:solidFill>
                <a:latin typeface="Consolas"/>
              </a:rPr>
              <a:t>"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.UIMap.AssertResultatRecherche98101();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.UIMap.SelectNorthwindAndApplePie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.UIMap.AssertSelectionNorthwindEtApplePie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.UIMap.FermeIE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5" name="Test de base"/>
          <p:cNvSpPr txBox="1"/>
          <p:nvPr/>
        </p:nvSpPr>
        <p:spPr bwMode="blackWhite">
          <a:xfrm>
            <a:off x="287524" y="2852936"/>
            <a:ext cx="8568952" cy="2554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>
                <a:latin typeface="Consolas"/>
              </a:rPr>
              <a:t>[</a:t>
            </a:r>
            <a:r>
              <a:rPr lang="fr-BE" sz="1600" dirty="0" err="1">
                <a:solidFill>
                  <a:srgbClr val="2B91AF"/>
                </a:solidFill>
                <a:latin typeface="Consolas"/>
              </a:rPr>
              <a:t>TestMethod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fr-BE" sz="16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CodedUITestMethod2()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.UIMap.LanceDinnerNow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fr-BE" sz="1600" dirty="0" smtClean="0">
                <a:solidFill>
                  <a:srgbClr val="0000FF"/>
                </a:solidFill>
                <a:latin typeface="Consolas"/>
              </a:rPr>
              <a:t>   this</a:t>
            </a:r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.UIMap.LanceRecherchePour98101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.UIMap.AssertResultatRecherche98101();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.UIMap.SelectNorthwindAndApplePie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.UIMap.AssertSelectionNorthwindEtApplePie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fr-BE" sz="1600" dirty="0" err="1">
                <a:solidFill>
                  <a:srgbClr val="0000FF"/>
                </a:solidFill>
                <a:latin typeface="Consolas"/>
              </a:rPr>
              <a:t>this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.UIMap.FermeIE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();</a:t>
            </a:r>
          </a:p>
          <a:p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7" name="Line Callout 1 (Accent Bar) 6"/>
          <p:cNvSpPr/>
          <p:nvPr/>
        </p:nvSpPr>
        <p:spPr>
          <a:xfrm flipH="1">
            <a:off x="3419872" y="2636912"/>
            <a:ext cx="3600400" cy="576064"/>
          </a:xfrm>
          <a:prstGeom prst="accentCallout1">
            <a:avLst>
              <a:gd name="adj1" fmla="val 18750"/>
              <a:gd name="adj2" fmla="val -8333"/>
              <a:gd name="adj3" fmla="val 242234"/>
              <a:gd name="adj4" fmla="val -17294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FF"/>
                </a:solidFill>
                <a:latin typeface="Consolas"/>
                <a:ea typeface="Calibri"/>
              </a:rPr>
              <a:t>this</a:t>
            </a:r>
            <a:r>
              <a:rPr lang="en-US" dirty="0" err="1" smtClean="0">
                <a:latin typeface="Consolas"/>
                <a:ea typeface="Calibri"/>
              </a:rPr>
              <a:t>.TestContext</a:t>
            </a:r>
            <a:endParaRPr lang="en-US" dirty="0" smtClean="0">
              <a:latin typeface="Consolas"/>
              <a:ea typeface="Calibri"/>
            </a:endParaRPr>
          </a:p>
          <a:p>
            <a:r>
              <a:rPr lang="en-US" dirty="0" smtClean="0">
                <a:latin typeface="Consolas"/>
                <a:ea typeface="Calibri"/>
              </a:rPr>
              <a:t>    .</a:t>
            </a:r>
            <a:r>
              <a:rPr lang="en-US" dirty="0" err="1">
                <a:latin typeface="Consolas"/>
                <a:ea typeface="Calibri"/>
              </a:rPr>
              <a:t>DataRow</a:t>
            </a:r>
            <a:r>
              <a:rPr lang="en-US" dirty="0" smtClean="0">
                <a:latin typeface="Consolas"/>
                <a:ea typeface="Calibri"/>
              </a:rPr>
              <a:t>[</a:t>
            </a:r>
            <a:r>
              <a:rPr lang="en-US" dirty="0" smtClean="0">
                <a:solidFill>
                  <a:srgbClr val="A31515"/>
                </a:solidFill>
                <a:latin typeface="Consolas"/>
                <a:ea typeface="Calibri"/>
              </a:rPr>
              <a:t>"</a:t>
            </a:r>
            <a:r>
              <a:rPr lang="en-US" dirty="0" err="1" smtClean="0">
                <a:solidFill>
                  <a:srgbClr val="A31515"/>
                </a:solidFill>
                <a:latin typeface="Consolas"/>
                <a:ea typeface="Calibri"/>
              </a:rPr>
              <a:t>TypeCuisine</a:t>
            </a:r>
            <a:r>
              <a:rPr lang="en-US" dirty="0" smtClean="0">
                <a:solidFill>
                  <a:srgbClr val="A31515"/>
                </a:solidFill>
                <a:latin typeface="Consolas"/>
                <a:ea typeface="Calibri"/>
              </a:rPr>
              <a:t>"</a:t>
            </a:r>
            <a:r>
              <a:rPr lang="en-US" dirty="0" smtClean="0">
                <a:latin typeface="Consolas"/>
                <a:ea typeface="Calibri"/>
              </a:rPr>
              <a:t>]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36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Tester une application Windows (</a:t>
            </a:r>
            <a:r>
              <a:rPr lang="fr-BE" dirty="0" err="1" smtClean="0"/>
              <a:t>WinForm</a:t>
            </a:r>
            <a:r>
              <a:rPr lang="fr-BE" dirty="0" smtClean="0"/>
              <a:t> / WPF)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384995"/>
          </a:xfrm>
        </p:spPr>
        <p:txBody>
          <a:bodyPr/>
          <a:lstStyle/>
          <a:p>
            <a:r>
              <a:rPr lang="fr-BE" dirty="0" smtClean="0"/>
              <a:t>Enregistrer un test</a:t>
            </a:r>
          </a:p>
          <a:p>
            <a:r>
              <a:rPr lang="fr-BE" dirty="0"/>
              <a:t>Best Practice : séparer les fichiers </a:t>
            </a:r>
            <a:r>
              <a:rPr lang="fr-BE" dirty="0" err="1" smtClean="0"/>
              <a:t>UIMap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042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Tester une application Windows (</a:t>
            </a:r>
            <a:r>
              <a:rPr lang="fr-BE" dirty="0" err="1"/>
              <a:t>WinForm</a:t>
            </a:r>
            <a:r>
              <a:rPr lang="fr-BE" dirty="0"/>
              <a:t> / WPF)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234458"/>
          </a:xfrm>
        </p:spPr>
        <p:txBody>
          <a:bodyPr/>
          <a:lstStyle/>
          <a:p>
            <a:r>
              <a:rPr lang="fr-BE" dirty="0"/>
              <a:t>Possibilité d’ajouter des « UI </a:t>
            </a:r>
            <a:r>
              <a:rPr lang="fr-BE" dirty="0" err="1"/>
              <a:t>Maps</a:t>
            </a:r>
            <a:r>
              <a:rPr lang="fr-BE" dirty="0"/>
              <a:t> » </a:t>
            </a:r>
            <a:r>
              <a:rPr lang="fr-BE" dirty="0" smtClean="0"/>
              <a:t>distinctes</a:t>
            </a:r>
          </a:p>
          <a:p>
            <a:endParaRPr lang="fr-BE" dirty="0" smtClean="0"/>
          </a:p>
          <a:p>
            <a:r>
              <a:rPr lang="fr-BE" dirty="0" smtClean="0"/>
              <a:t>Même principe que pour les tests Web</a:t>
            </a:r>
          </a:p>
          <a:p>
            <a:pPr lvl="1"/>
            <a:r>
              <a:rPr lang="fr-BE" dirty="0" smtClean="0"/>
              <a:t>Même type d’enregistrement</a:t>
            </a:r>
          </a:p>
          <a:p>
            <a:pPr lvl="1"/>
            <a:r>
              <a:rPr lang="fr-BE" dirty="0" smtClean="0"/>
              <a:t>Même principe d’assertions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638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Quel support pour les « </a:t>
            </a:r>
            <a:r>
              <a:rPr lang="fr-BE" dirty="0" err="1"/>
              <a:t>Coded</a:t>
            </a:r>
            <a:r>
              <a:rPr lang="fr-BE" dirty="0"/>
              <a:t> UI Test ? »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61972"/>
              </p:ext>
            </p:extLst>
          </p:nvPr>
        </p:nvGraphicFramePr>
        <p:xfrm>
          <a:off x="6172200" y="798065"/>
          <a:ext cx="2789237" cy="581889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ADDC">
                        <a:tint val="70000"/>
                        <a:satMod val="180000"/>
                      </a:srgbClr>
                    </a:gs>
                    <a:gs pos="62000">
                      <a:srgbClr val="00ADDC">
                        <a:tint val="30000"/>
                        <a:satMod val="180000"/>
                      </a:srgbClr>
                    </a:gs>
                    <a:gs pos="100000">
                      <a:srgbClr val="00ADDC">
                        <a:tint val="22000"/>
                        <a:satMod val="180000"/>
                      </a:srgbClr>
                    </a:gs>
                  </a:gsLst>
                  <a:lin ang="16200000" scaled="0"/>
                </a:gradFill>
                <a:effectLst>
                  <a:outerShdw blurRad="50800" dist="38100" dir="5400000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309915"/>
                <a:gridCol w="2479322"/>
              </a:tblGrid>
              <a:tr h="479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Fully supported platform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9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Partial solution. Further work required in future to complete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09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Best efforts with known issues. Users can workaround these cases in the code. No major ongoing investment.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5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Currently no support but on the roadmap for future releases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2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Currently no support and none planned for</a:t>
                      </a:r>
                      <a:r>
                        <a:rPr lang="en-US" sz="1400" baseline="0" dirty="0" smtClean="0"/>
                        <a:t> now. O</a:t>
                      </a:r>
                      <a:r>
                        <a:rPr lang="en-US" sz="1400" dirty="0" smtClean="0"/>
                        <a:t>pportunity for partners to add</a:t>
                      </a:r>
                      <a:r>
                        <a:rPr lang="en-US" sz="1400" baseline="0" dirty="0" smtClean="0"/>
                        <a:t> this using the </a:t>
                      </a:r>
                      <a:r>
                        <a:rPr lang="en-US" sz="1400" baseline="0" dirty="0" smtClean="0">
                          <a:hlinkClick r:id=""/>
                        </a:rPr>
                        <a:t>Extensibility support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IN" sz="1400" dirty="0" smtClean="0">
                          <a:effectLst/>
                        </a:rPr>
                        <a:t>Docs and samples around extensibility are </a:t>
                      </a:r>
                      <a:r>
                        <a:rPr lang="en-IN" sz="1400" dirty="0" smtClean="0">
                          <a:effectLst/>
                          <a:hlinkClick r:id=""/>
                        </a:rPr>
                        <a:t>here</a:t>
                      </a:r>
                      <a:r>
                        <a:rPr lang="en-IN" sz="1400" dirty="0" smtClean="0">
                          <a:effectLst/>
                        </a:rPr>
                        <a:t>.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9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latest info on this, refer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this post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05005"/>
              </p:ext>
            </p:extLst>
          </p:nvPr>
        </p:nvGraphicFramePr>
        <p:xfrm>
          <a:off x="152401" y="798064"/>
          <a:ext cx="5765800" cy="575694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00ADDC">
                        <a:tint val="70000"/>
                        <a:satMod val="180000"/>
                      </a:srgbClr>
                    </a:gs>
                    <a:gs pos="62000">
                      <a:srgbClr val="00ADDC">
                        <a:tint val="30000"/>
                        <a:satMod val="180000"/>
                      </a:srgbClr>
                    </a:gs>
                    <a:gs pos="100000">
                      <a:srgbClr val="00ADDC">
                        <a:tint val="22000"/>
                        <a:satMod val="180000"/>
                      </a:srgbClr>
                    </a:gs>
                  </a:gsLst>
                  <a:lin ang="16200000" scaled="0"/>
                </a:gradFill>
                <a:effectLst>
                  <a:outerShdw blurRad="50800" dist="38100" dir="5400000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857601"/>
                <a:gridCol w="745898"/>
                <a:gridCol w="629209"/>
                <a:gridCol w="2533092"/>
              </a:tblGrid>
              <a:tr h="377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Platform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RTM 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RTM+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Notes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/>
                    </a:solidFill>
                  </a:tcPr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IE7/8 – HTML/AJAX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</a:tr>
              <a:tr h="47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Windows Forms 2.0+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.NET </a:t>
                      </a:r>
                      <a:r>
                        <a:rPr lang="en-US" sz="1200" dirty="0" err="1" smtClean="0"/>
                        <a:t>Fx</a:t>
                      </a:r>
                      <a:r>
                        <a:rPr lang="en-US" sz="1200" baseline="0" dirty="0" smtClean="0"/>
                        <a:t> Controls fully supported, working on 3</a:t>
                      </a:r>
                      <a:r>
                        <a:rPr lang="en-US" sz="1200" baseline="30000" dirty="0" smtClean="0"/>
                        <a:t>rd</a:t>
                      </a:r>
                      <a:r>
                        <a:rPr lang="en-US" sz="1200" baseline="0" dirty="0" smtClean="0"/>
                        <a:t> party support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WPF 3.5+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.NET </a:t>
                      </a:r>
                      <a:r>
                        <a:rPr lang="en-US" sz="1200" dirty="0" err="1" smtClean="0"/>
                        <a:t>Fx</a:t>
                      </a:r>
                      <a:r>
                        <a:rPr lang="en-US" sz="1200" baseline="0" dirty="0" smtClean="0"/>
                        <a:t> Controls fully supported, working on 3</a:t>
                      </a:r>
                      <a:r>
                        <a:rPr lang="en-US" sz="1200" baseline="30000" dirty="0" smtClean="0"/>
                        <a:t>rd</a:t>
                      </a:r>
                      <a:r>
                        <a:rPr lang="en-US" sz="1200" baseline="0" dirty="0" smtClean="0"/>
                        <a:t> party support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SharePoint 2007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Windows</a:t>
                      </a:r>
                      <a:r>
                        <a:rPr lang="en-US" sz="1200" baseline="0" dirty="0" smtClean="0"/>
                        <a:t> Win32 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TBD – Known issues &amp;</a:t>
                      </a:r>
                      <a:r>
                        <a:rPr lang="en-US" sz="1200" baseline="0" dirty="0" smtClean="0"/>
                        <a:t> Workarounds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</a:tr>
              <a:tr h="47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MFC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TBD – Known issues &amp;</a:t>
                      </a:r>
                      <a:r>
                        <a:rPr lang="en-US" sz="1200" baseline="0" dirty="0" smtClean="0"/>
                        <a:t> Workarounds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FF3 – HTML/AJAX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Currently in Beta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Dynamics (Ax)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TBD – Release</a:t>
                      </a:r>
                      <a:r>
                        <a:rPr lang="en-US" sz="1200" baseline="0" dirty="0" smtClean="0"/>
                        <a:t> Plan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Silverlight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TBD – Release</a:t>
                      </a:r>
                      <a:r>
                        <a:rPr lang="en-US" sz="1200" baseline="0" dirty="0" smtClean="0"/>
                        <a:t> Plan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</a:tr>
              <a:tr h="477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Citrix/Terminal Services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client (MTLM </a:t>
                      </a:r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VS) need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 on remote machine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Office Client Apps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IE 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baseline="0" dirty="0" smtClean="0"/>
                        <a:t>O</a:t>
                      </a:r>
                      <a:r>
                        <a:rPr lang="en-US" sz="1200" dirty="0" smtClean="0"/>
                        <a:t>pportunity for partners to add</a:t>
                      </a:r>
                      <a:r>
                        <a:rPr lang="en-US" sz="1200" baseline="0" dirty="0" smtClean="0"/>
                        <a:t> this using the </a:t>
                      </a:r>
                      <a:r>
                        <a:rPr lang="en-US" sz="1200" baseline="0" dirty="0" smtClean="0">
                          <a:hlinkClick r:id=""/>
                        </a:rPr>
                        <a:t>Extensibility support</a:t>
                      </a:r>
                      <a:r>
                        <a:rPr lang="en-US" sz="1200" baseline="0" dirty="0" smtClean="0"/>
                        <a:t>. </a:t>
                      </a:r>
                      <a:r>
                        <a:rPr lang="en-IN" sz="1200" dirty="0" smtClean="0">
                          <a:effectLst/>
                        </a:rPr>
                        <a:t>Docs and samples around extensibility are </a:t>
                      </a:r>
                      <a:r>
                        <a:rPr lang="en-IN" sz="1200" dirty="0" smtClean="0">
                          <a:effectLst/>
                          <a:hlinkClick r:id=""/>
                        </a:rPr>
                        <a:t>here</a:t>
                      </a:r>
                      <a:r>
                        <a:rPr lang="en-IN" sz="1200" dirty="0" smtClean="0"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Chrome/Opera/Safari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Flash/Java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8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200" dirty="0" smtClean="0"/>
                        <a:t>SAP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ADDC">
                          <a:shade val="8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2984500" y="3794403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984500" y="1252725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984500" y="1645339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984500" y="2126131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984500" y="630646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984500" y="603214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984500" y="575782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984500" y="3376175"/>
            <a:ext cx="152400" cy="152400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2984500" y="2893575"/>
            <a:ext cx="152400" cy="152400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984500" y="5103516"/>
            <a:ext cx="152400" cy="1524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984500" y="5456068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984500" y="2512575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984500" y="4081423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984500" y="4720774"/>
            <a:ext cx="152400" cy="15240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336800" y="1255026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2336800" y="1645339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336800" y="2128282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336800" y="603214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2336800" y="630646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336800" y="575782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2336800" y="3376175"/>
            <a:ext cx="152400" cy="152400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2336800" y="2893575"/>
            <a:ext cx="152400" cy="152400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336800" y="5103516"/>
            <a:ext cx="152400" cy="1524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336800" y="4377079"/>
            <a:ext cx="152400" cy="1524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2336800" y="5456068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2336800" y="3794403"/>
            <a:ext cx="152400" cy="15240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2336800" y="4720774"/>
            <a:ext cx="152400" cy="15240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2336800" y="4081423"/>
            <a:ext cx="152400" cy="15240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6" name="Flowchart: Connector 35"/>
          <p:cNvSpPr/>
          <p:nvPr/>
        </p:nvSpPr>
        <p:spPr>
          <a:xfrm>
            <a:off x="2984500" y="4374031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2336800" y="2512575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313714" y="1581839"/>
            <a:ext cx="152400" cy="15240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259286" y="4911274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259286" y="952967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237514" y="3465075"/>
            <a:ext cx="152400" cy="1524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6248400" y="2365608"/>
            <a:ext cx="152400" cy="152400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 support pour les « </a:t>
            </a:r>
            <a:r>
              <a:rPr lang="fr-BE" dirty="0" err="1" smtClean="0"/>
              <a:t>Coded</a:t>
            </a:r>
            <a:r>
              <a:rPr lang="fr-BE" dirty="0" smtClean="0"/>
              <a:t> UI Test ? »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357641"/>
              </p:ext>
            </p:extLst>
          </p:nvPr>
        </p:nvGraphicFramePr>
        <p:xfrm>
          <a:off x="457200" y="795338"/>
          <a:ext cx="8229600" cy="464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299592"/>
                <a:gridCol w="4186808"/>
              </a:tblGrid>
              <a:tr h="691327">
                <a:tc>
                  <a:txBody>
                    <a:bodyPr/>
                    <a:lstStyle/>
                    <a:p>
                      <a:r>
                        <a:rPr lang="fr-BE" dirty="0" smtClean="0"/>
                        <a:t>Plate-Forme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Support ?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Commentaires</a:t>
                      </a:r>
                      <a:endParaRPr lang="fr-BE" dirty="0"/>
                    </a:p>
                  </a:txBody>
                  <a:tcPr anchor="ctr"/>
                </a:tc>
              </a:tr>
              <a:tr h="691327">
                <a:tc>
                  <a:txBody>
                    <a:bodyPr/>
                    <a:lstStyle/>
                    <a:p>
                      <a:r>
                        <a:rPr lang="fr-BE" dirty="0" smtClean="0"/>
                        <a:t>IE 7 et plus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Incluant</a:t>
                      </a:r>
                      <a:r>
                        <a:rPr lang="fr-BE" baseline="0" dirty="0" smtClean="0"/>
                        <a:t> AJAX</a:t>
                      </a:r>
                      <a:endParaRPr lang="fr-BE" dirty="0"/>
                    </a:p>
                  </a:txBody>
                  <a:tcPr anchor="ctr"/>
                </a:tc>
              </a:tr>
              <a:tr h="691327">
                <a:tc>
                  <a:txBody>
                    <a:bodyPr/>
                    <a:lstStyle/>
                    <a:p>
                      <a:r>
                        <a:rPr lang="fr-BE" dirty="0" smtClean="0"/>
                        <a:t>Firefox 3.5 et plus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Pas pour enregistrement</a:t>
                      </a:r>
                      <a:endParaRPr lang="fr-BE" dirty="0"/>
                    </a:p>
                  </a:txBody>
                  <a:tcPr anchor="ctr"/>
                </a:tc>
              </a:tr>
              <a:tr h="1193250">
                <a:tc>
                  <a:txBody>
                    <a:bodyPr/>
                    <a:lstStyle/>
                    <a:p>
                      <a:r>
                        <a:rPr lang="fr-BE" dirty="0" smtClean="0"/>
                        <a:t>Silverlight</a:t>
                      </a:r>
                      <a:r>
                        <a:rPr lang="fr-BE" baseline="0" dirty="0" smtClean="0"/>
                        <a:t> 4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Pas nativement. </a:t>
                      </a:r>
                    </a:p>
                    <a:p>
                      <a:r>
                        <a:rPr lang="fr-BE" dirty="0" smtClean="0"/>
                        <a:t>Un plug-in est</a:t>
                      </a:r>
                      <a:r>
                        <a:rPr lang="fr-BE" baseline="0" dirty="0" smtClean="0"/>
                        <a:t> disponible</a:t>
                      </a:r>
                      <a:endParaRPr lang="fr-BE" dirty="0"/>
                    </a:p>
                  </a:txBody>
                  <a:tcPr anchor="ctr"/>
                </a:tc>
              </a:tr>
              <a:tr h="691327">
                <a:tc>
                  <a:txBody>
                    <a:bodyPr/>
                    <a:lstStyle/>
                    <a:p>
                      <a:r>
                        <a:rPr lang="fr-BE" dirty="0" smtClean="0"/>
                        <a:t>Windows </a:t>
                      </a:r>
                      <a:r>
                        <a:rPr lang="fr-BE" dirty="0" err="1" smtClean="0"/>
                        <a:t>Forms</a:t>
                      </a:r>
                      <a:r>
                        <a:rPr lang="fr-BE" dirty="0" smtClean="0"/>
                        <a:t> 2.0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  <a:tr h="691327">
                <a:tc>
                  <a:txBody>
                    <a:bodyPr/>
                    <a:lstStyle/>
                    <a:p>
                      <a:r>
                        <a:rPr lang="fr-BE" dirty="0" smtClean="0"/>
                        <a:t>WPF 3.5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" name="Picture 3" descr="D:\Downloads\Icones\IconExperience\48x48\shadow\bullet_ball_glass_g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15" y="1512870"/>
            <a:ext cx="617537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ownloads\Icones\IconExperience\48x48\shadow\bullet_ball_glass_g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15" y="4107607"/>
            <a:ext cx="617537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wnloads\Icones\IconExperience\48x48\shadow\bullet_ball_glass_g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15" y="4855424"/>
            <a:ext cx="617537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ownloads\Icones\IconExperience\48x48\shadow\bullet_ball_glass_yell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14" y="2276872"/>
            <a:ext cx="617538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Downloads\Icones\IconExperience\48x48\shadow\bullet_ball_glass_yell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14" y="3140968"/>
            <a:ext cx="617538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Réaliser des tests de performance</a:t>
            </a:r>
            <a:endParaRPr lang="fr-BE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1603" y="656990"/>
            <a:ext cx="794" cy="5544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5564" y="3429000"/>
            <a:ext cx="82528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5564" y="2996952"/>
            <a:ext cx="392955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Test de charge</a:t>
            </a:r>
            <a:endParaRPr lang="fr-BE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8886" y="2996952"/>
            <a:ext cx="392955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Tests de Stress</a:t>
            </a:r>
            <a:endParaRPr lang="fr-BE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5564" y="3522494"/>
            <a:ext cx="392955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Tests de Performance</a:t>
            </a:r>
            <a:endParaRPr lang="fr-BE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68886" y="3522494"/>
            <a:ext cx="392955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Tests de Capacité</a:t>
            </a:r>
            <a:endParaRPr lang="fr-BE" sz="1600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145" y="656990"/>
            <a:ext cx="3463032" cy="23063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2000" y="2720025"/>
            <a:ext cx="3292408" cy="24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bg1"/>
                </a:solidFill>
              </a:rPr>
              <a:t>24h du Mans</a:t>
            </a:r>
            <a:endParaRPr lang="fr-BE" sz="12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943" y="3921850"/>
            <a:ext cx="1885437" cy="22791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84048" y="6004621"/>
            <a:ext cx="3292408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Renaud </a:t>
            </a:r>
            <a:r>
              <a:rPr lang="fr-BE" sz="1200" dirty="0" err="1" smtClean="0"/>
              <a:t>Lavillenie</a:t>
            </a:r>
            <a:r>
              <a:rPr lang="fr-BE" sz="1200" dirty="0" smtClean="0"/>
              <a:t> – Barcelone 2010</a:t>
            </a:r>
            <a:endParaRPr lang="fr-BE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910" y="3921850"/>
            <a:ext cx="2400858" cy="22791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35576" y="5979760"/>
            <a:ext cx="329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>
                <a:solidFill>
                  <a:schemeClr val="bg1"/>
                </a:solidFill>
              </a:rPr>
              <a:t>Usain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Bolt</a:t>
            </a:r>
            <a:r>
              <a:rPr lang="fr-BE" sz="1200" dirty="0" smtClean="0">
                <a:solidFill>
                  <a:schemeClr val="bg1"/>
                </a:solidFill>
              </a:rPr>
              <a:t> – Berlin 2009</a:t>
            </a:r>
            <a:endParaRPr lang="fr-BE" sz="120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735476"/>
            <a:ext cx="3853696" cy="20816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5496" y="2575937"/>
            <a:ext cx="329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bg1"/>
                </a:solidFill>
              </a:rPr>
              <a:t>CRAY – Jaguar XT5 – 1,75 </a:t>
            </a:r>
            <a:r>
              <a:rPr lang="fr-BE" sz="1200" dirty="0" err="1" smtClean="0">
                <a:solidFill>
                  <a:schemeClr val="bg1"/>
                </a:solidFill>
              </a:rPr>
              <a:t>petaFLOPS</a:t>
            </a:r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/>
      <p:bldP spid="22" grpId="0"/>
      <p:bldP spid="24" grpId="0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Réaliser des tests de performance – </a:t>
            </a:r>
            <a:r>
              <a:rPr lang="fr-BE" dirty="0" err="1" smtClean="0"/>
              <a:t>WebTest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2369880"/>
          </a:xfrm>
        </p:spPr>
        <p:txBody>
          <a:bodyPr/>
          <a:lstStyle/>
          <a:p>
            <a:r>
              <a:rPr lang="fr-BE" dirty="0" smtClean="0"/>
              <a:t>Créer un nouveau </a:t>
            </a:r>
            <a:r>
              <a:rPr lang="fr-BE" dirty="0" err="1" smtClean="0"/>
              <a:t>WebTest</a:t>
            </a:r>
            <a:endParaRPr lang="fr-BE" dirty="0" smtClean="0"/>
          </a:p>
          <a:p>
            <a:r>
              <a:rPr lang="fr-BE" dirty="0" smtClean="0"/>
              <a:t>Paramétrer le « temps de réflexion »</a:t>
            </a:r>
          </a:p>
          <a:p>
            <a:r>
              <a:rPr lang="fr-BE" dirty="0" smtClean="0"/>
              <a:t>Ajouter des validations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95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Réaliser des tests de performance – </a:t>
            </a:r>
            <a:r>
              <a:rPr lang="fr-BE" dirty="0" err="1"/>
              <a:t>WebTest</a:t>
            </a:r>
            <a:r>
              <a:rPr lang="fr-B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007251"/>
          </a:xfrm>
        </p:spPr>
        <p:txBody>
          <a:bodyPr/>
          <a:lstStyle/>
          <a:p>
            <a:r>
              <a:rPr lang="fr-BE" dirty="0" smtClean="0"/>
              <a:t>Permet d’enregistrer toutes les requêtes HTTP</a:t>
            </a:r>
          </a:p>
          <a:p>
            <a:pPr lvl="1"/>
            <a:r>
              <a:rPr lang="fr-BE" dirty="0" smtClean="0"/>
              <a:t>Synchrones / asynchrones</a:t>
            </a:r>
          </a:p>
          <a:p>
            <a:pPr lvl="1"/>
            <a:endParaRPr lang="fr-BE" dirty="0"/>
          </a:p>
          <a:p>
            <a:r>
              <a:rPr lang="fr-BE" dirty="0" smtClean="0"/>
              <a:t>Ajout de règles de validation et d’extraction</a:t>
            </a:r>
          </a:p>
          <a:p>
            <a:pPr lvl="1"/>
            <a:r>
              <a:rPr lang="fr-BE" dirty="0" smtClean="0"/>
              <a:t>Présence d’éléments</a:t>
            </a:r>
          </a:p>
          <a:p>
            <a:pPr lvl="1"/>
            <a:r>
              <a:rPr lang="fr-BE" dirty="0" smtClean="0"/>
              <a:t>Temps de réponse</a:t>
            </a:r>
          </a:p>
          <a:p>
            <a:pPr lvl="1"/>
            <a:r>
              <a:rPr lang="fr-BE" dirty="0" smtClean="0"/>
              <a:t>Extraction de valeur + stockage dans le contexte</a:t>
            </a:r>
          </a:p>
          <a:p>
            <a:pPr lvl="1"/>
            <a:endParaRPr lang="fr-BE" dirty="0"/>
          </a:p>
          <a:p>
            <a:r>
              <a:rPr lang="fr-BE" dirty="0" smtClean="0"/>
              <a:t>Ajout de conditions, de boucles, …</a:t>
            </a:r>
            <a:endParaRPr lang="fr-BE" dirty="0"/>
          </a:p>
        </p:txBody>
      </p:sp>
      <p:sp>
        <p:nvSpPr>
          <p:cNvPr id="4" name="Line Callout 1 (Accent Bar) 3"/>
          <p:cNvSpPr/>
          <p:nvPr/>
        </p:nvSpPr>
        <p:spPr>
          <a:xfrm>
            <a:off x="6668563" y="3068960"/>
            <a:ext cx="2439941" cy="576064"/>
          </a:xfrm>
          <a:prstGeom prst="accentCallout1">
            <a:avLst>
              <a:gd name="adj1" fmla="val 70105"/>
              <a:gd name="adj2" fmla="val -5026"/>
              <a:gd name="adj3" fmla="val -7536"/>
              <a:gd name="adj4" fmla="val -79020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ea typeface="Calibri"/>
              </a:rPr>
              <a:t>Pour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une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requête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ou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toutes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les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requêtes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5332524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VS 2010 </a:t>
            </a:r>
            <a:r>
              <a:rPr lang="fr-BE" b="1" dirty="0" err="1"/>
              <a:t>Testing</a:t>
            </a:r>
            <a:r>
              <a:rPr lang="fr-BE" b="1" dirty="0"/>
              <a:t> Tools</a:t>
            </a:r>
          </a:p>
          <a:p>
            <a:endParaRPr lang="fr-BE" b="1" dirty="0"/>
          </a:p>
          <a:p>
            <a:r>
              <a:rPr lang="fr-BE" dirty="0" smtClean="0"/>
              <a:t>Les </a:t>
            </a:r>
            <a:r>
              <a:rPr lang="fr-BE" dirty="0"/>
              <a:t>tests – la théorie				(</a:t>
            </a:r>
            <a:r>
              <a:rPr lang="fr-BE" dirty="0" smtClean="0"/>
              <a:t>1/4)</a:t>
            </a:r>
          </a:p>
          <a:p>
            <a:pPr lvl="1"/>
            <a:r>
              <a:rPr lang="fr-BE" i="1" dirty="0" smtClean="0"/>
              <a:t>Pourquoi ? A quoi ça sert ?</a:t>
            </a:r>
          </a:p>
          <a:p>
            <a:pPr lvl="1"/>
            <a:r>
              <a:rPr lang="fr-BE" i="1" dirty="0" smtClean="0"/>
              <a:t>…</a:t>
            </a:r>
          </a:p>
          <a:p>
            <a:pPr lvl="1"/>
            <a:endParaRPr lang="fr-BE" i="1" dirty="0"/>
          </a:p>
          <a:p>
            <a:r>
              <a:rPr lang="fr-BE" dirty="0" smtClean="0"/>
              <a:t>Les </a:t>
            </a:r>
            <a:r>
              <a:rPr lang="fr-BE" dirty="0"/>
              <a:t>tests, dans VS 2010			</a:t>
            </a:r>
            <a:r>
              <a:rPr lang="fr-BE" dirty="0" smtClean="0"/>
              <a:t>	(3/4)</a:t>
            </a:r>
          </a:p>
          <a:p>
            <a:pPr lvl="1"/>
            <a:r>
              <a:rPr lang="fr-BE" i="1" dirty="0">
                <a:solidFill>
                  <a:schemeClr val="tx2"/>
                </a:solidFill>
              </a:rPr>
              <a:t>Les </a:t>
            </a:r>
            <a:r>
              <a:rPr lang="fr-BE" i="1" dirty="0" smtClean="0">
                <a:solidFill>
                  <a:schemeClr val="tx2"/>
                </a:solidFill>
              </a:rPr>
              <a:t>test unitaires</a:t>
            </a:r>
          </a:p>
          <a:p>
            <a:pPr lvl="1"/>
            <a:r>
              <a:rPr lang="fr-BE" i="1" dirty="0" smtClean="0"/>
              <a:t>Les tests GUI</a:t>
            </a:r>
          </a:p>
          <a:p>
            <a:pPr lvl="1"/>
            <a:r>
              <a:rPr lang="fr-BE" i="1" dirty="0" smtClean="0">
                <a:solidFill>
                  <a:schemeClr val="tx2"/>
                </a:solidFill>
              </a:rPr>
              <a:t>…</a:t>
            </a:r>
          </a:p>
          <a:p>
            <a:pPr lvl="1"/>
            <a:endParaRPr lang="fr-BE" i="1" dirty="0"/>
          </a:p>
          <a:p>
            <a:r>
              <a:rPr lang="fr-BE" dirty="0" smtClean="0"/>
              <a:t>Open </a:t>
            </a:r>
            <a:r>
              <a:rPr lang="fr-BE" dirty="0" err="1" smtClean="0"/>
              <a:t>Space</a:t>
            </a:r>
            <a:r>
              <a:rPr lang="fr-BE" dirty="0" smtClean="0"/>
              <a:t> Discussion</a:t>
            </a:r>
            <a:endParaRPr lang="fr-BE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Downloads\Icones\IconExperience\48x48\shadow\c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636" y="1988840"/>
            <a:ext cx="462583" cy="4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wnloads\Icones\IconExperience\48x48\shadow\c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637" y="3573016"/>
            <a:ext cx="462583" cy="4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Réaliser des tests de performance – </a:t>
            </a:r>
            <a:r>
              <a:rPr lang="fr-BE" dirty="0" err="1" smtClean="0"/>
              <a:t>WebTest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1665"/>
          </a:xfrm>
        </p:spPr>
        <p:txBody>
          <a:bodyPr/>
          <a:lstStyle/>
          <a:p>
            <a:r>
              <a:rPr lang="fr-BE" dirty="0" smtClean="0"/>
              <a:t>Possible de créer des règles de validation et d’extraction</a:t>
            </a:r>
            <a:endParaRPr lang="fr-BE" dirty="0"/>
          </a:p>
        </p:txBody>
      </p:sp>
      <p:sp>
        <p:nvSpPr>
          <p:cNvPr id="6" name="Test de base"/>
          <p:cNvSpPr txBox="1"/>
          <p:nvPr/>
        </p:nvSpPr>
        <p:spPr bwMode="blackWhite">
          <a:xfrm>
            <a:off x="287524" y="1772816"/>
            <a:ext cx="8568952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 smtClean="0">
                <a:latin typeface="Consolas"/>
              </a:rPr>
              <a:t>[</a:t>
            </a:r>
            <a:r>
              <a:rPr lang="fr-BE" sz="1600" dirty="0" err="1">
                <a:solidFill>
                  <a:srgbClr val="2B91AF"/>
                </a:solidFill>
                <a:latin typeface="Consolas"/>
              </a:rPr>
              <a:t>DisplayName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fr-BE" sz="16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fr-BE" sz="1600" dirty="0" err="1">
                <a:solidFill>
                  <a:srgbClr val="A31515"/>
                </a:solidFill>
                <a:latin typeface="Consolas"/>
              </a:rPr>
              <a:t>My</a:t>
            </a:r>
            <a:r>
              <a:rPr lang="fr-BE" sz="1600" dirty="0">
                <a:solidFill>
                  <a:srgbClr val="A31515"/>
                </a:solidFill>
                <a:latin typeface="Consolas"/>
              </a:rPr>
              <a:t> Validation </a:t>
            </a:r>
            <a:r>
              <a:rPr lang="fr-BE" sz="1600" dirty="0" err="1">
                <a:solidFill>
                  <a:srgbClr val="A31515"/>
                </a:solidFill>
                <a:latin typeface="Consolas"/>
              </a:rPr>
              <a:t>Rule</a:t>
            </a:r>
            <a:r>
              <a:rPr lang="fr-BE" sz="16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)]</a:t>
            </a:r>
          </a:p>
          <a:p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[</a:t>
            </a:r>
            <a:r>
              <a:rPr lang="fr-BE" sz="1600" dirty="0">
                <a:solidFill>
                  <a:srgbClr val="2B91AF"/>
                </a:solidFill>
                <a:latin typeface="Consolas"/>
              </a:rPr>
              <a:t>Description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fr-BE" sz="1600" dirty="0">
                <a:solidFill>
                  <a:srgbClr val="A31515"/>
                </a:solidFill>
                <a:latin typeface="Consolas"/>
              </a:rPr>
              <a:t>"Ceci est la description de ma règle de validation"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)]</a:t>
            </a:r>
          </a:p>
          <a:p>
            <a:r>
              <a:rPr lang="fr-BE" sz="1600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dirty="0" err="1">
                <a:solidFill>
                  <a:srgbClr val="2B91AF"/>
                </a:solidFill>
                <a:latin typeface="Consolas"/>
              </a:rPr>
              <a:t>MyValidationRule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: </a:t>
            </a:r>
            <a:r>
              <a:rPr lang="fr-BE" sz="1600" dirty="0" err="1">
                <a:solidFill>
                  <a:srgbClr val="2B91AF"/>
                </a:solidFill>
                <a:latin typeface="Consolas"/>
              </a:rPr>
              <a:t>ValidationRule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  <a:p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{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   public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override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Validate(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sender, </a:t>
            </a:r>
            <a:r>
              <a:rPr lang="en-US" sz="1600" dirty="0" err="1">
                <a:solidFill>
                  <a:srgbClr val="2B91AF"/>
                </a:solidFill>
                <a:latin typeface="Consolas"/>
              </a:rPr>
              <a:t>ValidationEventArgs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e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)</a:t>
            </a:r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 { }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  <a:p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9" name="Test de base"/>
          <p:cNvSpPr txBox="1"/>
          <p:nvPr/>
        </p:nvSpPr>
        <p:spPr bwMode="blackWhite">
          <a:xfrm>
            <a:off x="287524" y="3573016"/>
            <a:ext cx="8568952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>
                <a:latin typeface="Consolas"/>
              </a:rPr>
              <a:t>[</a:t>
            </a:r>
            <a:r>
              <a:rPr lang="fr-BE" sz="1600" dirty="0" err="1">
                <a:solidFill>
                  <a:srgbClr val="2B91AF"/>
                </a:solidFill>
                <a:latin typeface="Consolas"/>
              </a:rPr>
              <a:t>DisplayName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fr-BE" sz="16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fr-BE" sz="1600" dirty="0" err="1">
                <a:solidFill>
                  <a:srgbClr val="A31515"/>
                </a:solidFill>
                <a:latin typeface="Consolas"/>
              </a:rPr>
              <a:t>My</a:t>
            </a:r>
            <a:r>
              <a:rPr lang="fr-BE" sz="1600" dirty="0">
                <a:solidFill>
                  <a:srgbClr val="A31515"/>
                </a:solidFill>
                <a:latin typeface="Consolas"/>
              </a:rPr>
              <a:t> Extraction </a:t>
            </a:r>
            <a:r>
              <a:rPr lang="fr-BE" sz="1600" dirty="0" err="1">
                <a:solidFill>
                  <a:srgbClr val="A31515"/>
                </a:solidFill>
                <a:latin typeface="Consolas"/>
              </a:rPr>
              <a:t>Rule</a:t>
            </a:r>
            <a:r>
              <a:rPr lang="fr-BE" sz="16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)]</a:t>
            </a: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[</a:t>
            </a:r>
            <a:r>
              <a:rPr lang="fr-BE" sz="1600" dirty="0">
                <a:solidFill>
                  <a:srgbClr val="2B91AF"/>
                </a:solidFill>
                <a:latin typeface="Consolas"/>
              </a:rPr>
              <a:t>Description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fr-BE" sz="1600" dirty="0">
                <a:solidFill>
                  <a:srgbClr val="A31515"/>
                </a:solidFill>
                <a:latin typeface="Consolas"/>
              </a:rPr>
              <a:t>"Ceci est la description de ma règle d'extraction"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)]</a:t>
            </a:r>
          </a:p>
          <a:p>
            <a:r>
              <a:rPr lang="fr-BE" sz="16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dirty="0" err="1">
                <a:solidFill>
                  <a:srgbClr val="2B91AF"/>
                </a:solidFill>
                <a:latin typeface="Consolas"/>
              </a:rPr>
              <a:t>MyExtractionRule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: </a:t>
            </a:r>
            <a:r>
              <a:rPr lang="fr-BE" sz="1600" dirty="0" err="1">
                <a:solidFill>
                  <a:srgbClr val="2B91AF"/>
                </a:solidFill>
                <a:latin typeface="Consolas"/>
              </a:rPr>
              <a:t>ExtractionRule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override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Extract(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object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sender, </a:t>
            </a:r>
            <a:r>
              <a:rPr lang="en-US" sz="1600" dirty="0" err="1">
                <a:solidFill>
                  <a:srgbClr val="2B91AF"/>
                </a:solidFill>
                <a:latin typeface="Consolas"/>
              </a:rPr>
              <a:t>ExtractionEventArgs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e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) </a:t>
            </a:r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{ }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  <a:p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}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187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Réaliser des tests de performance – </a:t>
            </a:r>
            <a:r>
              <a:rPr lang="fr-BE" dirty="0" err="1" smtClean="0"/>
              <a:t>LoadTest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384995"/>
          </a:xfrm>
        </p:spPr>
        <p:txBody>
          <a:bodyPr/>
          <a:lstStyle/>
          <a:p>
            <a:r>
              <a:rPr lang="fr-BE" dirty="0" smtClean="0"/>
              <a:t>Créer un </a:t>
            </a:r>
            <a:r>
              <a:rPr lang="fr-BE" dirty="0" err="1" smtClean="0"/>
              <a:t>LoadTest</a:t>
            </a:r>
            <a:endParaRPr lang="fr-BE" dirty="0" smtClean="0"/>
          </a:p>
          <a:p>
            <a:r>
              <a:rPr lang="fr-BE" dirty="0" smtClean="0"/>
              <a:t>Définir un « </a:t>
            </a:r>
            <a:r>
              <a:rPr lang="fr-BE" dirty="0" err="1" smtClean="0"/>
              <a:t>LoadTest</a:t>
            </a:r>
            <a:r>
              <a:rPr lang="fr-BE" dirty="0" smtClean="0"/>
              <a:t> </a:t>
            </a:r>
            <a:r>
              <a:rPr lang="fr-BE" dirty="0" err="1" smtClean="0"/>
              <a:t>Result</a:t>
            </a:r>
            <a:r>
              <a:rPr lang="fr-BE" dirty="0" smtClean="0"/>
              <a:t> Store » alternatif</a:t>
            </a:r>
          </a:p>
        </p:txBody>
      </p:sp>
    </p:spTree>
    <p:extLst>
      <p:ext uri="{BB962C8B-B14F-4D97-AF65-F5344CB8AC3E}">
        <p14:creationId xmlns:p14="http://schemas.microsoft.com/office/powerpoint/2010/main" val="27208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Réaliser des tests de performance – </a:t>
            </a:r>
            <a:r>
              <a:rPr lang="fr-BE" dirty="0" err="1" smtClean="0"/>
              <a:t>LoadTest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904863"/>
          </a:xfrm>
        </p:spPr>
        <p:txBody>
          <a:bodyPr/>
          <a:lstStyle/>
          <a:p>
            <a:r>
              <a:rPr lang="fr-BE" dirty="0" smtClean="0"/>
              <a:t>Paramétrage </a:t>
            </a:r>
          </a:p>
          <a:p>
            <a:pPr lvl="1"/>
            <a:r>
              <a:rPr lang="fr-BE" dirty="0" smtClean="0"/>
              <a:t>de l’évolution de la charge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37" y="4776107"/>
            <a:ext cx="2372494" cy="146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232" y="4776107"/>
            <a:ext cx="3117238" cy="146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1" y="4776107"/>
            <a:ext cx="2395417" cy="1461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263479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lvl="1"/>
            <a:r>
              <a:rPr lang="fr-BE" dirty="0" smtClean="0"/>
              <a:t>du séquençage des tests</a:t>
            </a:r>
            <a:endParaRPr lang="fr-BE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306541"/>
              </p:ext>
            </p:extLst>
          </p:nvPr>
        </p:nvGraphicFramePr>
        <p:xfrm>
          <a:off x="611560" y="2204864"/>
          <a:ext cx="3960440" cy="19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170066"/>
              </p:ext>
            </p:extLst>
          </p:nvPr>
        </p:nvGraphicFramePr>
        <p:xfrm>
          <a:off x="4736359" y="2204864"/>
          <a:ext cx="3950441" cy="19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677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Réaliser des tests de performance – </a:t>
            </a:r>
            <a:r>
              <a:rPr lang="fr-BE" dirty="0" err="1"/>
              <a:t>LoadTest</a:t>
            </a:r>
            <a:r>
              <a:rPr lang="fr-B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64053"/>
          </a:xfrm>
        </p:spPr>
        <p:txBody>
          <a:bodyPr/>
          <a:lstStyle/>
          <a:p>
            <a:r>
              <a:rPr lang="fr-BE" dirty="0" smtClean="0"/>
              <a:t>Bien étudier les différents indicateurs pertinents</a:t>
            </a:r>
          </a:p>
          <a:p>
            <a:pPr lvl="1"/>
            <a:r>
              <a:rPr lang="fr-BE" dirty="0" err="1" smtClean="0"/>
              <a:t>Counter</a:t>
            </a:r>
            <a:r>
              <a:rPr lang="fr-BE" dirty="0" smtClean="0"/>
              <a:t> Set</a:t>
            </a:r>
          </a:p>
          <a:p>
            <a:pPr lvl="1"/>
            <a:r>
              <a:rPr lang="fr-BE" dirty="0" err="1" smtClean="0"/>
              <a:t>Threshold</a:t>
            </a:r>
            <a:endParaRPr lang="fr-BE" dirty="0" smtClean="0"/>
          </a:p>
          <a:p>
            <a:pPr lvl="1"/>
            <a:r>
              <a:rPr lang="fr-BE" dirty="0" smtClean="0"/>
              <a:t>…</a:t>
            </a:r>
          </a:p>
          <a:p>
            <a:endParaRPr lang="fr-BE" dirty="0"/>
          </a:p>
          <a:p>
            <a:r>
              <a:rPr lang="fr-BE" dirty="0" smtClean="0"/>
              <a:t>Ne </a:t>
            </a:r>
            <a:r>
              <a:rPr lang="fr-BE" dirty="0"/>
              <a:t>pas utiliser de « </a:t>
            </a:r>
            <a:r>
              <a:rPr lang="fr-BE" dirty="0" err="1"/>
              <a:t>Coded</a:t>
            </a:r>
            <a:r>
              <a:rPr lang="fr-BE" dirty="0"/>
              <a:t> UI Test </a:t>
            </a:r>
            <a:r>
              <a:rPr lang="fr-BE" dirty="0" smtClean="0"/>
              <a:t>»</a:t>
            </a:r>
          </a:p>
          <a:p>
            <a:pPr lvl="1"/>
            <a:r>
              <a:rPr lang="fr-BE" i="1" dirty="0" smtClean="0"/>
              <a:t>Préférer des </a:t>
            </a:r>
            <a:r>
              <a:rPr lang="fr-BE" i="1" dirty="0" err="1" smtClean="0"/>
              <a:t>WebTest</a:t>
            </a:r>
            <a:r>
              <a:rPr lang="fr-BE" i="1" dirty="0" smtClean="0"/>
              <a:t> si possible</a:t>
            </a:r>
          </a:p>
          <a:p>
            <a:pPr lvl="1"/>
            <a:r>
              <a:rPr lang="fr-BE" i="1" dirty="0" smtClean="0"/>
              <a:t>...ou dans un </a:t>
            </a:r>
            <a:r>
              <a:rPr lang="fr-BE" i="1" dirty="0" err="1" smtClean="0"/>
              <a:t>LoadTest</a:t>
            </a:r>
            <a:r>
              <a:rPr lang="fr-BE" i="1" dirty="0" smtClean="0"/>
              <a:t> séparé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23899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Réaliser des tests de performance – </a:t>
            </a:r>
            <a:r>
              <a:rPr lang="fr-BE" dirty="0" err="1"/>
              <a:t>LoadTest</a:t>
            </a:r>
            <a:r>
              <a:rPr lang="fr-B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239"/>
            <a:ext cx="8229600" cy="895904"/>
          </a:xfrm>
        </p:spPr>
        <p:txBody>
          <a:bodyPr/>
          <a:lstStyle/>
          <a:p>
            <a:r>
              <a:rPr lang="fr-BE" dirty="0" smtClean="0"/>
              <a:t>Vous ne possédez pas de DB sur « .\</a:t>
            </a:r>
            <a:r>
              <a:rPr lang="fr-BE" dirty="0" err="1" smtClean="0"/>
              <a:t>SQLExpress</a:t>
            </a:r>
            <a:r>
              <a:rPr lang="fr-BE" dirty="0" smtClean="0"/>
              <a:t> » ?</a:t>
            </a:r>
          </a:p>
          <a:p>
            <a:pPr lvl="1"/>
            <a:r>
              <a:rPr lang="fr-BE" dirty="0" smtClean="0"/>
              <a:t>Créer le « </a:t>
            </a:r>
            <a:r>
              <a:rPr lang="fr-BE" dirty="0" err="1" smtClean="0"/>
              <a:t>Result</a:t>
            </a:r>
            <a:r>
              <a:rPr lang="fr-BE" dirty="0" smtClean="0"/>
              <a:t> Store »</a:t>
            </a:r>
          </a:p>
        </p:txBody>
      </p:sp>
      <p:sp>
        <p:nvSpPr>
          <p:cNvPr id="4" name="Test de base"/>
          <p:cNvSpPr txBox="1"/>
          <p:nvPr/>
        </p:nvSpPr>
        <p:spPr bwMode="blackWhite">
          <a:xfrm>
            <a:off x="287524" y="2268161"/>
            <a:ext cx="856895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C:\Program Files\Microsoft Visual Studio 10.0\Common7\IDE&gt;</a:t>
            </a:r>
            <a:r>
              <a:rPr lang="fr-BE" sz="1600" b="1" dirty="0" err="1">
                <a:solidFill>
                  <a:prstClr val="black"/>
                </a:solidFill>
                <a:latin typeface="Consolas"/>
              </a:rPr>
              <a:t>sqlcmd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 /S &lt;</a:t>
            </a:r>
            <a:r>
              <a:rPr lang="fr-BE" sz="1600" b="1" i="1" dirty="0" err="1" smtClean="0">
                <a:solidFill>
                  <a:prstClr val="black"/>
                </a:solidFill>
                <a:latin typeface="Consolas"/>
              </a:rPr>
              <a:t>ServeurDB</a:t>
            </a:r>
            <a:r>
              <a:rPr lang="fr-BE" sz="1600" b="1" i="1" dirty="0" smtClean="0">
                <a:solidFill>
                  <a:prstClr val="black"/>
                </a:solidFill>
                <a:latin typeface="Consolas"/>
              </a:rPr>
              <a:t>&gt;</a:t>
            </a:r>
            <a:r>
              <a:rPr lang="fr-BE" sz="1600" b="1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-U </a:t>
            </a:r>
            <a:r>
              <a:rPr lang="fr-BE" sz="1600" b="1" dirty="0" smtClean="0">
                <a:solidFill>
                  <a:prstClr val="black"/>
                </a:solidFill>
                <a:latin typeface="Consolas"/>
              </a:rPr>
              <a:t>&lt;</a:t>
            </a:r>
            <a:r>
              <a:rPr lang="fr-BE" sz="1600" b="1" i="1" dirty="0" smtClean="0">
                <a:solidFill>
                  <a:prstClr val="black"/>
                </a:solidFill>
                <a:latin typeface="Consolas"/>
              </a:rPr>
              <a:t>user&gt;</a:t>
            </a:r>
            <a:r>
              <a:rPr lang="fr-BE" sz="1600" b="1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-P </a:t>
            </a:r>
            <a:r>
              <a:rPr lang="fr-BE" sz="1600" b="1" i="1" dirty="0" smtClean="0">
                <a:solidFill>
                  <a:prstClr val="black"/>
                </a:solidFill>
                <a:latin typeface="Consolas"/>
              </a:rPr>
              <a:t>&lt;</a:t>
            </a:r>
            <a:r>
              <a:rPr lang="fr-BE" sz="1600" b="1" i="1" dirty="0" err="1" smtClean="0">
                <a:solidFill>
                  <a:prstClr val="black"/>
                </a:solidFill>
                <a:latin typeface="Consolas"/>
              </a:rPr>
              <a:t>password</a:t>
            </a:r>
            <a:r>
              <a:rPr lang="fr-BE" sz="1600" b="1" i="1" dirty="0" smtClean="0">
                <a:solidFill>
                  <a:prstClr val="black"/>
                </a:solidFill>
                <a:latin typeface="Consolas"/>
              </a:rPr>
              <a:t>&gt;</a:t>
            </a:r>
            <a:r>
              <a:rPr lang="fr-BE" sz="1600" b="1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b="1" dirty="0">
                <a:solidFill>
                  <a:prstClr val="black"/>
                </a:solidFill>
                <a:latin typeface="Consolas"/>
              </a:rPr>
              <a:t>-i </a:t>
            </a:r>
            <a:r>
              <a:rPr lang="fr-BE" sz="1600" b="1" dirty="0" err="1">
                <a:solidFill>
                  <a:prstClr val="black"/>
                </a:solidFill>
                <a:latin typeface="Consolas"/>
              </a:rPr>
              <a:t>loadtestresultsrepository.sql</a:t>
            </a:r>
            <a:endParaRPr lang="fr-BE" sz="1600" b="1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5" name="Test de base"/>
          <p:cNvSpPr txBox="1"/>
          <p:nvPr/>
        </p:nvSpPr>
        <p:spPr bwMode="blackWhite">
          <a:xfrm>
            <a:off x="287524" y="2881990"/>
            <a:ext cx="856895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dirty="0">
                <a:solidFill>
                  <a:prstClr val="black"/>
                </a:solidFill>
                <a:latin typeface="Consolas"/>
              </a:rPr>
              <a:t>C:\Program Files\Microsoft Visual Studio 10.0\Common7\IDE&gt;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sqlcmd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 /S </a:t>
            </a:r>
            <a:r>
              <a:rPr lang="fr-BE" sz="1600" dirty="0" err="1" smtClean="0">
                <a:solidFill>
                  <a:prstClr val="black"/>
                </a:solidFill>
                <a:latin typeface="Consolas"/>
              </a:rPr>
              <a:t>MonServeur</a:t>
            </a:r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\</a:t>
            </a:r>
            <a:r>
              <a:rPr lang="fr-BE" sz="1600" dirty="0" err="1" smtClean="0">
                <a:solidFill>
                  <a:prstClr val="black"/>
                </a:solidFill>
                <a:latin typeface="Consolas"/>
              </a:rPr>
              <a:t>MaDB</a:t>
            </a:r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-U </a:t>
            </a:r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sa 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-P </a:t>
            </a:r>
            <a:r>
              <a:rPr lang="fr-BE" sz="1600" dirty="0" smtClean="0">
                <a:solidFill>
                  <a:prstClr val="black"/>
                </a:solidFill>
                <a:latin typeface="Consolas"/>
              </a:rPr>
              <a:t>sa </a:t>
            </a:r>
            <a:r>
              <a:rPr lang="fr-BE" sz="1600" dirty="0">
                <a:solidFill>
                  <a:prstClr val="black"/>
                </a:solidFill>
                <a:latin typeface="Consolas"/>
              </a:rPr>
              <a:t>-i </a:t>
            </a:r>
            <a:r>
              <a:rPr lang="fr-BE" sz="1600" dirty="0" err="1">
                <a:solidFill>
                  <a:prstClr val="black"/>
                </a:solidFill>
                <a:latin typeface="Consolas"/>
              </a:rPr>
              <a:t>loadtestresultsrepository.sql</a:t>
            </a:r>
            <a:endParaRPr lang="fr-BE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573016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lvl="1"/>
            <a:r>
              <a:rPr lang="fr-BE" dirty="0"/>
              <a:t>Paramétrer Visual Studio</a:t>
            </a:r>
            <a:endParaRPr lang="fr-B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76" y="4034681"/>
            <a:ext cx="2266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7023" y="4034681"/>
            <a:ext cx="54768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7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981819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Quels sont les impacts de mon code ?</a:t>
            </a:r>
            <a:endParaRPr lang="fr-BE" b="1" dirty="0"/>
          </a:p>
          <a:p>
            <a:endParaRPr lang="fr-BE" b="1" dirty="0" smtClean="0"/>
          </a:p>
          <a:p>
            <a:r>
              <a:rPr lang="fr-BE" dirty="0" smtClean="0"/>
              <a:t>Comment suivre la couverture de code ?</a:t>
            </a:r>
          </a:p>
          <a:p>
            <a:r>
              <a:rPr lang="fr-BE" dirty="0" smtClean="0"/>
              <a:t>Je modifie mon code… quels tests sont impactés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51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suivre la couverture de code ?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707886"/>
          </a:xfrm>
        </p:spPr>
        <p:txBody>
          <a:bodyPr/>
          <a:lstStyle/>
          <a:p>
            <a:r>
              <a:rPr lang="fr-BE" dirty="0" smtClean="0"/>
              <a:t>Activer la couverture de code</a:t>
            </a:r>
          </a:p>
        </p:txBody>
      </p:sp>
    </p:spTree>
    <p:extLst>
      <p:ext uri="{BB962C8B-B14F-4D97-AF65-F5344CB8AC3E}">
        <p14:creationId xmlns:p14="http://schemas.microsoft.com/office/powerpoint/2010/main" val="25020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Comment suivre la couverture de code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597" y="1844824"/>
            <a:ext cx="5448786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(Accent Bar) 4"/>
          <p:cNvSpPr/>
          <p:nvPr/>
        </p:nvSpPr>
        <p:spPr>
          <a:xfrm>
            <a:off x="6012160" y="1916832"/>
            <a:ext cx="3041823" cy="576064"/>
          </a:xfrm>
          <a:prstGeom prst="accentCallout1">
            <a:avLst>
              <a:gd name="adj1" fmla="val 70105"/>
              <a:gd name="adj2" fmla="val -5026"/>
              <a:gd name="adj3" fmla="val 125519"/>
              <a:gd name="adj4" fmla="val -100517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ea typeface="Calibri"/>
              </a:rPr>
              <a:t>Code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couvert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à 100%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" name="Line Callout 1 (Accent Bar) 5"/>
          <p:cNvSpPr/>
          <p:nvPr/>
        </p:nvSpPr>
        <p:spPr>
          <a:xfrm>
            <a:off x="6012160" y="2564904"/>
            <a:ext cx="3041823" cy="576064"/>
          </a:xfrm>
          <a:prstGeom prst="accentCallout1">
            <a:avLst>
              <a:gd name="adj1" fmla="val 70105"/>
              <a:gd name="adj2" fmla="val -5026"/>
              <a:gd name="adj3" fmla="val 76499"/>
              <a:gd name="adj4" fmla="val -68037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ea typeface="Calibri"/>
              </a:rPr>
              <a:t>Code non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couvert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Line Callout 1 (Accent Bar) 6"/>
          <p:cNvSpPr/>
          <p:nvPr/>
        </p:nvSpPr>
        <p:spPr>
          <a:xfrm>
            <a:off x="6012160" y="3212976"/>
            <a:ext cx="3041823" cy="576064"/>
          </a:xfrm>
          <a:prstGeom prst="accentCallout1">
            <a:avLst>
              <a:gd name="adj1" fmla="val 70105"/>
              <a:gd name="adj2" fmla="val -5026"/>
              <a:gd name="adj3" fmla="val 27479"/>
              <a:gd name="adj4" fmla="val -64413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ea typeface="Calibri"/>
              </a:rPr>
              <a:t>Code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couvert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partiellement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Comment suivre la couverture de code 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4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27584" y="4509120"/>
            <a:ext cx="2376264" cy="216024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ounded Rectangle 5"/>
          <p:cNvSpPr/>
          <p:nvPr/>
        </p:nvSpPr>
        <p:spPr>
          <a:xfrm>
            <a:off x="1259632" y="4293096"/>
            <a:ext cx="2376264" cy="216024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ounded Rectangle 6"/>
          <p:cNvSpPr/>
          <p:nvPr/>
        </p:nvSpPr>
        <p:spPr>
          <a:xfrm>
            <a:off x="1259632" y="4077072"/>
            <a:ext cx="3168352" cy="216024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Line Callout 1 (Accent Bar) 7"/>
          <p:cNvSpPr/>
          <p:nvPr/>
        </p:nvSpPr>
        <p:spPr>
          <a:xfrm>
            <a:off x="4491248" y="5589240"/>
            <a:ext cx="4473240" cy="576064"/>
          </a:xfrm>
          <a:prstGeom prst="accentCallout1">
            <a:avLst>
              <a:gd name="adj1" fmla="val 70105"/>
              <a:gd name="adj2" fmla="val -5026"/>
              <a:gd name="adj3" fmla="val -161600"/>
              <a:gd name="adj4" fmla="val -36416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ea typeface="Calibri"/>
              </a:rPr>
              <a:t>Prend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en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compte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les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méthodes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 / classes </a:t>
            </a:r>
            <a:r>
              <a:rPr lang="en-US" dirty="0" err="1" smtClean="0">
                <a:solidFill>
                  <a:schemeClr val="tx1"/>
                </a:solidFill>
                <a:ea typeface="Calibri"/>
              </a:rPr>
              <a:t>générées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Comment suivre la couverture de code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20854"/>
          </a:xfrm>
        </p:spPr>
        <p:txBody>
          <a:bodyPr/>
          <a:lstStyle/>
          <a:p>
            <a:r>
              <a:rPr lang="fr-BE" dirty="0" smtClean="0"/>
              <a:t>Attention aux </a:t>
            </a:r>
            <a:r>
              <a:rPr lang="fr-BE" dirty="0" err="1" smtClean="0"/>
              <a:t>DLLs</a:t>
            </a:r>
            <a:r>
              <a:rPr lang="fr-BE" dirty="0" smtClean="0"/>
              <a:t> non prises en compte</a:t>
            </a:r>
          </a:p>
          <a:p>
            <a:pPr lvl="1"/>
            <a:r>
              <a:rPr lang="fr-BE" dirty="0" smtClean="0"/>
              <a:t>Car couverture de code = 0%</a:t>
            </a:r>
          </a:p>
          <a:p>
            <a:pPr lvl="1"/>
            <a:r>
              <a:rPr lang="fr-BE" dirty="0" smtClean="0"/>
              <a:t>Car non configurées dans les </a:t>
            </a:r>
            <a:r>
              <a:rPr lang="fr-BE" dirty="0" err="1" smtClean="0"/>
              <a:t>testsettings</a:t>
            </a:r>
            <a:endParaRPr lang="fr-BE" dirty="0" smtClean="0"/>
          </a:p>
          <a:p>
            <a:pPr lvl="1"/>
            <a:endParaRPr lang="fr-BE" dirty="0"/>
          </a:p>
          <a:p>
            <a:r>
              <a:rPr lang="fr-BE" dirty="0" smtClean="0"/>
              <a:t>Attention au code conditionnel</a:t>
            </a:r>
          </a:p>
          <a:p>
            <a:pPr lvl="1"/>
            <a:r>
              <a:rPr lang="fr-BE" dirty="0">
                <a:latin typeface="Consolas"/>
              </a:rPr>
              <a:t>[</a:t>
            </a:r>
            <a:r>
              <a:rPr lang="fr-BE" dirty="0" err="1">
                <a:solidFill>
                  <a:srgbClr val="2B91AF"/>
                </a:solidFill>
                <a:latin typeface="Consolas"/>
              </a:rPr>
              <a:t>Conditional</a:t>
            </a:r>
            <a:r>
              <a:rPr lang="fr-BE" dirty="0">
                <a:solidFill>
                  <a:prstClr val="black"/>
                </a:solidFill>
                <a:latin typeface="Consolas"/>
              </a:rPr>
              <a:t>(</a:t>
            </a:r>
            <a:r>
              <a:rPr lang="fr-BE" dirty="0">
                <a:solidFill>
                  <a:srgbClr val="A31515"/>
                </a:solidFill>
                <a:latin typeface="Consolas"/>
              </a:rPr>
              <a:t>"DEBUG"</a:t>
            </a:r>
            <a:r>
              <a:rPr lang="fr-BE" dirty="0">
                <a:solidFill>
                  <a:prstClr val="black"/>
                </a:solidFill>
                <a:latin typeface="Consolas"/>
              </a:rPr>
              <a:t>)]</a:t>
            </a:r>
          </a:p>
          <a:p>
            <a:pPr lvl="1"/>
            <a:r>
              <a:rPr lang="fr-BE" dirty="0">
                <a:solidFill>
                  <a:srgbClr val="0000FF"/>
                </a:solidFill>
                <a:latin typeface="Consolas"/>
              </a:rPr>
              <a:t>#if</a:t>
            </a:r>
            <a:r>
              <a:rPr lang="fr-BE" dirty="0">
                <a:solidFill>
                  <a:prstClr val="black"/>
                </a:solidFill>
                <a:latin typeface="Consolas"/>
              </a:rPr>
              <a:t> </a:t>
            </a:r>
            <a:r>
              <a:rPr lang="fr-BE" dirty="0" smtClean="0">
                <a:solidFill>
                  <a:prstClr val="black"/>
                </a:solidFill>
                <a:latin typeface="Consolas"/>
              </a:rPr>
              <a:t>DEBUG</a:t>
            </a:r>
            <a:endParaRPr lang="fr-BE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7970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5414248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VS 2010 </a:t>
            </a:r>
            <a:r>
              <a:rPr lang="fr-BE" b="1" dirty="0" err="1"/>
              <a:t>Testing</a:t>
            </a:r>
            <a:r>
              <a:rPr lang="fr-BE" b="1" dirty="0"/>
              <a:t> Tools</a:t>
            </a:r>
          </a:p>
          <a:p>
            <a:endParaRPr lang="fr-BE" b="1" dirty="0"/>
          </a:p>
          <a:p>
            <a:r>
              <a:rPr lang="fr-BE" b="1" dirty="0" smtClean="0"/>
              <a:t>Les </a:t>
            </a:r>
            <a:r>
              <a:rPr lang="fr-BE" b="1" dirty="0"/>
              <a:t>tests – la </a:t>
            </a:r>
            <a:r>
              <a:rPr lang="fr-BE" b="1" dirty="0" smtClean="0"/>
              <a:t>théorie</a:t>
            </a:r>
          </a:p>
          <a:p>
            <a:pPr lvl="1"/>
            <a:r>
              <a:rPr lang="fr-BE" b="1" i="1" dirty="0" smtClean="0"/>
              <a:t>Pourquoi ? A quoi ça sert ?</a:t>
            </a:r>
          </a:p>
          <a:p>
            <a:pPr lvl="1"/>
            <a:r>
              <a:rPr lang="fr-BE" b="1" i="1" dirty="0" smtClean="0"/>
              <a:t>…</a:t>
            </a:r>
          </a:p>
          <a:p>
            <a:pPr lvl="1"/>
            <a:endParaRPr lang="fr-BE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BE" i="1" dirty="0">
                <a:solidFill>
                  <a:schemeClr val="bg2">
                    <a:lumMod val="50000"/>
                  </a:schemeClr>
                </a:solidFill>
              </a:rPr>
              <a:t>tests, dans VS 2010	</a:t>
            </a:r>
            <a:endParaRPr lang="fr-BE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fr-BE" i="1" dirty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test unitaires</a:t>
            </a:r>
          </a:p>
          <a:p>
            <a:pPr lvl="1"/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Les tests GUI</a:t>
            </a:r>
          </a:p>
          <a:p>
            <a:pPr lvl="1"/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pPr lvl="1"/>
            <a:endParaRPr lang="fr-BE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Open </a:t>
            </a:r>
            <a:r>
              <a:rPr lang="fr-BE" i="1" dirty="0" err="1" smtClean="0">
                <a:solidFill>
                  <a:schemeClr val="bg2">
                    <a:lumMod val="50000"/>
                  </a:schemeClr>
                </a:solidFill>
              </a:rPr>
              <a:t>Space</a:t>
            </a:r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 Discussion</a:t>
            </a:r>
            <a:endParaRPr lang="fr-BE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Je modifie mon code… quels tests sont impactés 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2369880"/>
          </a:xfrm>
        </p:spPr>
        <p:txBody>
          <a:bodyPr/>
          <a:lstStyle/>
          <a:p>
            <a:r>
              <a:rPr lang="fr-BE" dirty="0" smtClean="0"/>
              <a:t>Activer le suivi des impacts</a:t>
            </a:r>
          </a:p>
          <a:p>
            <a:r>
              <a:rPr lang="fr-BE" dirty="0" smtClean="0"/>
              <a:t>Lancer les tests impactés</a:t>
            </a:r>
          </a:p>
          <a:p>
            <a:r>
              <a:rPr lang="fr-BE" dirty="0" smtClean="0"/>
              <a:t>Récupérer des traces en cas d’échec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72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Je modifie mon code… quels tests sont impactés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32204"/>
            <a:ext cx="4966189" cy="2036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891" y="2103859"/>
            <a:ext cx="5206589" cy="4061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Je modifie mon code… quels tests sont impactés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59" y="4365104"/>
            <a:ext cx="840451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719" y="3286124"/>
            <a:ext cx="2031395" cy="5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35" y="1412776"/>
            <a:ext cx="82769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Je modifie mon code… quels tests sont impactés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643527"/>
          </a:xfrm>
        </p:spPr>
        <p:txBody>
          <a:bodyPr/>
          <a:lstStyle/>
          <a:p>
            <a:r>
              <a:rPr lang="fr-BE" dirty="0" smtClean="0"/>
              <a:t>Comment faire la même chose (et un peu plus) dans un « </a:t>
            </a:r>
            <a:r>
              <a:rPr lang="fr-BE" dirty="0" err="1" smtClean="0"/>
              <a:t>build</a:t>
            </a:r>
            <a:r>
              <a:rPr lang="fr-BE" dirty="0" smtClean="0"/>
              <a:t> automatisé » ?</a:t>
            </a:r>
          </a:p>
          <a:p>
            <a:pPr lvl="1"/>
            <a:r>
              <a:rPr lang="fr-BE" dirty="0" smtClean="0"/>
              <a:t>Obtenir la liste des lignes de code modifiées ayant un impact sur le « </a:t>
            </a:r>
            <a:r>
              <a:rPr lang="fr-BE" dirty="0" err="1" smtClean="0"/>
              <a:t>build</a:t>
            </a:r>
            <a:r>
              <a:rPr lang="fr-BE" dirty="0" smtClean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6493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3861483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Création d’un « </a:t>
            </a:r>
            <a:r>
              <a:rPr lang="fr-BE" b="1" dirty="0" err="1" smtClean="0"/>
              <a:t>build</a:t>
            </a:r>
            <a:r>
              <a:rPr lang="fr-BE" b="1" dirty="0" smtClean="0"/>
              <a:t> » automatisé</a:t>
            </a:r>
            <a:endParaRPr lang="fr-BE" b="1" dirty="0"/>
          </a:p>
          <a:p>
            <a:endParaRPr lang="fr-BE" b="1" dirty="0" smtClean="0"/>
          </a:p>
          <a:p>
            <a:r>
              <a:rPr lang="fr-BE" dirty="0" smtClean="0"/>
              <a:t>Comprendre la configuration serveurs</a:t>
            </a:r>
          </a:p>
          <a:p>
            <a:r>
              <a:rPr lang="fr-BE" dirty="0" smtClean="0"/>
              <a:t>Création d’un </a:t>
            </a:r>
            <a:r>
              <a:rPr lang="fr-BE" dirty="0" err="1" smtClean="0"/>
              <a:t>build</a:t>
            </a:r>
            <a:endParaRPr lang="fr-BE" dirty="0" smtClean="0"/>
          </a:p>
          <a:p>
            <a:r>
              <a:rPr lang="fr-BE" dirty="0" smtClean="0"/>
              <a:t>Paramétrer / customiser le </a:t>
            </a:r>
            <a:r>
              <a:rPr lang="fr-BE" dirty="0" err="1" smtClean="0"/>
              <a:t>build</a:t>
            </a:r>
            <a:endParaRPr lang="fr-BE" dirty="0" smtClean="0"/>
          </a:p>
          <a:p>
            <a:r>
              <a:rPr lang="fr-BE" dirty="0" smtClean="0"/>
              <a:t>Réaliser des « </a:t>
            </a:r>
            <a:r>
              <a:rPr lang="fr-BE" dirty="0" err="1" smtClean="0"/>
              <a:t>Gated</a:t>
            </a:r>
            <a:r>
              <a:rPr lang="fr-BE" dirty="0" smtClean="0"/>
              <a:t> Check-In »</a:t>
            </a:r>
          </a:p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Préparer le serveur de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build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 pour exécuter des « 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Coded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 UI Test »</a:t>
            </a:r>
            <a:endParaRPr lang="fr-B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Comprendre la configuration serveurs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636" y="578477"/>
            <a:ext cx="6552728" cy="570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Comprendre la configuration serveurs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53" y="584684"/>
            <a:ext cx="785929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Création d’un </a:t>
            </a:r>
            <a:r>
              <a:rPr lang="fr-BE" dirty="0" err="1" smtClean="0"/>
              <a:t>build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077218"/>
          </a:xfrm>
        </p:spPr>
        <p:txBody>
          <a:bodyPr/>
          <a:lstStyle/>
          <a:p>
            <a:r>
              <a:rPr lang="fr-BE" dirty="0" smtClean="0"/>
              <a:t>Créer un </a:t>
            </a:r>
            <a:r>
              <a:rPr lang="fr-BE" dirty="0" err="1" smtClean="0"/>
              <a:t>build</a:t>
            </a:r>
            <a:endParaRPr lang="fr-BE" dirty="0" smtClean="0"/>
          </a:p>
          <a:p>
            <a:r>
              <a:rPr lang="fr-BE" dirty="0" smtClean="0"/>
              <a:t>Exécuter des tests au sein d’un </a:t>
            </a:r>
            <a:r>
              <a:rPr lang="fr-BE" dirty="0" err="1" smtClean="0"/>
              <a:t>build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860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Création d’un </a:t>
            </a:r>
            <a:r>
              <a:rPr lang="fr-BE" dirty="0" err="1"/>
              <a:t>build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562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99592" y="3181957"/>
            <a:ext cx="3485187" cy="463067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ounded Rectangle 5"/>
          <p:cNvSpPr/>
          <p:nvPr/>
        </p:nvSpPr>
        <p:spPr>
          <a:xfrm>
            <a:off x="899592" y="2754034"/>
            <a:ext cx="3485187" cy="216024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ounded Rectangle 6"/>
          <p:cNvSpPr/>
          <p:nvPr/>
        </p:nvSpPr>
        <p:spPr>
          <a:xfrm>
            <a:off x="323528" y="4517543"/>
            <a:ext cx="4217077" cy="261389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Line Callout 1 (Accent Bar) 7"/>
          <p:cNvSpPr/>
          <p:nvPr/>
        </p:nvSpPr>
        <p:spPr>
          <a:xfrm>
            <a:off x="4491248" y="4365104"/>
            <a:ext cx="4473240" cy="576064"/>
          </a:xfrm>
          <a:prstGeom prst="accentCallout1">
            <a:avLst>
              <a:gd name="adj1" fmla="val 70105"/>
              <a:gd name="adj2" fmla="val -5026"/>
              <a:gd name="adj3" fmla="val -257306"/>
              <a:gd name="adj4" fmla="val -20484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smtClean="0">
                <a:solidFill>
                  <a:schemeClr val="tx1"/>
                </a:solidFill>
                <a:ea typeface="Calibri"/>
              </a:rPr>
              <a:t>Possiblité de filtrer les tests à exécuter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4491248" y="5661248"/>
            <a:ext cx="4473240" cy="576064"/>
          </a:xfrm>
          <a:prstGeom prst="accentCallout1">
            <a:avLst>
              <a:gd name="adj1" fmla="val 70105"/>
              <a:gd name="adj2" fmla="val -5026"/>
              <a:gd name="adj3" fmla="val -170937"/>
              <a:gd name="adj4" fmla="val -17779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/>
                </a:solidFill>
                <a:ea typeface="Calibri"/>
              </a:rPr>
              <a:t>Contrôler la quantité de log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9592" y="3833752"/>
            <a:ext cx="3485187" cy="216024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Line Callout 1 (Accent Bar) 10"/>
          <p:cNvSpPr/>
          <p:nvPr/>
        </p:nvSpPr>
        <p:spPr>
          <a:xfrm>
            <a:off x="4491248" y="5000725"/>
            <a:ext cx="4473240" cy="576064"/>
          </a:xfrm>
          <a:prstGeom prst="accentCallout1">
            <a:avLst>
              <a:gd name="adj1" fmla="val 70105"/>
              <a:gd name="adj2" fmla="val -5026"/>
              <a:gd name="adj3" fmla="val -170937"/>
              <a:gd name="adj4" fmla="val -17779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/>
                </a:solidFill>
                <a:ea typeface="Calibri"/>
              </a:rPr>
              <a:t>Quel settings utiliser pour l’exécution ?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Paramétrer / customiser le </a:t>
            </a:r>
            <a:r>
              <a:rPr lang="fr-BE" dirty="0" err="1" smtClean="0"/>
              <a:t>build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384995"/>
          </a:xfrm>
        </p:spPr>
        <p:txBody>
          <a:bodyPr/>
          <a:lstStyle/>
          <a:p>
            <a:r>
              <a:rPr lang="fr-BE" dirty="0" smtClean="0"/>
              <a:t>Qu’est ce qu’un fichier de </a:t>
            </a:r>
            <a:r>
              <a:rPr lang="fr-BE" dirty="0" err="1" smtClean="0"/>
              <a:t>build</a:t>
            </a:r>
            <a:r>
              <a:rPr lang="fr-BE" dirty="0" smtClean="0"/>
              <a:t> ?</a:t>
            </a:r>
          </a:p>
          <a:p>
            <a:r>
              <a:rPr lang="fr-BE" dirty="0" smtClean="0"/>
              <a:t>Comment le paramétrer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2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4590193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VS 2010 </a:t>
            </a:r>
            <a:r>
              <a:rPr lang="fr-BE" b="1" dirty="0" err="1"/>
              <a:t>Testing</a:t>
            </a:r>
            <a:r>
              <a:rPr lang="fr-BE" b="1" dirty="0"/>
              <a:t> Tools</a:t>
            </a:r>
          </a:p>
          <a:p>
            <a:endParaRPr lang="fr-BE" b="1" dirty="0"/>
          </a:p>
          <a:p>
            <a:pPr>
              <a:lnSpc>
                <a:spcPct val="150000"/>
              </a:lnSpc>
            </a:pPr>
            <a:r>
              <a:rPr lang="fr-BE" dirty="0" smtClean="0"/>
              <a:t>Les </a:t>
            </a:r>
            <a:r>
              <a:rPr lang="fr-BE" dirty="0"/>
              <a:t>tests – la théorie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>
                <a:solidFill>
                  <a:schemeClr val="tx2"/>
                </a:solidFill>
              </a:rPr>
              <a:t>Notre </a:t>
            </a:r>
            <a:r>
              <a:rPr lang="fr-BE" sz="2000" dirty="0">
                <a:solidFill>
                  <a:schemeClr val="tx2"/>
                </a:solidFill>
              </a:rPr>
              <a:t>vie, au quotidien		</a:t>
            </a:r>
            <a:r>
              <a:rPr lang="fr-BE" sz="1600" i="1" dirty="0">
                <a:solidFill>
                  <a:schemeClr val="tx2"/>
                </a:solidFill>
              </a:rPr>
              <a:t>Pourquoi tester ?</a:t>
            </a:r>
            <a:endParaRPr lang="fr-BE" sz="2000" i="1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>
                <a:solidFill>
                  <a:schemeClr val="tx2"/>
                </a:solidFill>
              </a:rPr>
              <a:t>Les </a:t>
            </a:r>
            <a:r>
              <a:rPr lang="fr-BE" sz="2000" dirty="0">
                <a:solidFill>
                  <a:schemeClr val="tx2"/>
                </a:solidFill>
              </a:rPr>
              <a:t>tests sont-ils vraiment un outil de vérification 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>
                <a:solidFill>
                  <a:schemeClr val="tx2"/>
                </a:solidFill>
              </a:rPr>
              <a:t>L’agilité </a:t>
            </a:r>
            <a:r>
              <a:rPr lang="fr-BE" sz="2000" dirty="0">
                <a:solidFill>
                  <a:schemeClr val="tx2"/>
                </a:solidFill>
              </a:rPr>
              <a:t>et le développement piloté par les tests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</a:rPr>
              <a:t>Les </a:t>
            </a:r>
            <a:r>
              <a:rPr lang="fr-BE" sz="2000" dirty="0">
                <a:solidFill>
                  <a:schemeClr val="bg1">
                    <a:lumMod val="65000"/>
                  </a:schemeClr>
                </a:solidFill>
              </a:rPr>
              <a:t>tests, combien ça coûte 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>
                <a:solidFill>
                  <a:schemeClr val="tx2"/>
                </a:solidFill>
              </a:rPr>
              <a:t>La </a:t>
            </a:r>
            <a:r>
              <a:rPr lang="fr-BE" sz="2000" dirty="0">
                <a:solidFill>
                  <a:schemeClr val="tx2"/>
                </a:solidFill>
              </a:rPr>
              <a:t>couverture de code… Mythe et </a:t>
            </a:r>
            <a:r>
              <a:rPr lang="fr-BE" sz="2000" dirty="0" smtClean="0">
                <a:solidFill>
                  <a:schemeClr val="tx2"/>
                </a:solidFill>
              </a:rPr>
              <a:t>réalité</a:t>
            </a:r>
            <a:endParaRPr lang="fr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Paramétrer / customiser le </a:t>
            </a:r>
            <a:r>
              <a:rPr lang="fr-BE" dirty="0" err="1"/>
              <a:t>build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668" y="1233063"/>
            <a:ext cx="5976664" cy="550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Paramétrer / customiser le </a:t>
            </a:r>
            <a:r>
              <a:rPr lang="fr-BE" dirty="0" err="1"/>
              <a:t>build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791260"/>
          </a:xfrm>
        </p:spPr>
        <p:txBody>
          <a:bodyPr/>
          <a:lstStyle/>
          <a:p>
            <a:r>
              <a:rPr lang="fr-BE" dirty="0" smtClean="0"/>
              <a:t>Customiser son processus de </a:t>
            </a:r>
            <a:r>
              <a:rPr lang="fr-BE" dirty="0" err="1" smtClean="0"/>
              <a:t>build</a:t>
            </a:r>
            <a:endParaRPr lang="fr-BE" dirty="0" smtClean="0"/>
          </a:p>
          <a:p>
            <a:pPr marL="457200" lvl="1" indent="0">
              <a:buNone/>
            </a:pPr>
            <a:r>
              <a:rPr lang="fr-BE" dirty="0" smtClean="0"/>
              <a:t>	Ne pas modifier le « Default Template »</a:t>
            </a:r>
          </a:p>
          <a:p>
            <a:endParaRPr lang="fr-BE" dirty="0"/>
          </a:p>
          <a:p>
            <a:r>
              <a:rPr lang="fr-BE" dirty="0" smtClean="0"/>
              <a:t>Créer ses propres activités</a:t>
            </a:r>
            <a:endParaRPr lang="fr-BE" dirty="0"/>
          </a:p>
        </p:txBody>
      </p:sp>
      <p:pic>
        <p:nvPicPr>
          <p:cNvPr id="4" name="Picture 2" descr="D:\Downloads\Icones\VistaICO-Aero-Pack-3\PNG\VistaICO_Toolbar_Icons\Symbol-Exclam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Réaliser des « </a:t>
            </a:r>
            <a:r>
              <a:rPr lang="fr-BE" dirty="0" err="1" smtClean="0"/>
              <a:t>Gated</a:t>
            </a:r>
            <a:r>
              <a:rPr lang="fr-BE" dirty="0" smtClean="0"/>
              <a:t> Check-In »</a:t>
            </a:r>
            <a:endParaRPr lang="fr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049" y="548680"/>
            <a:ext cx="601190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952" y="3861048"/>
            <a:ext cx="600409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237482">
            <a:off x="11753" y="1784139"/>
            <a:ext cx="1449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Avant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237482">
            <a:off x="-9630" y="4762019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Après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7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Réaliser des « </a:t>
            </a:r>
            <a:r>
              <a:rPr lang="fr-BE" dirty="0" err="1"/>
              <a:t>Gated</a:t>
            </a:r>
            <a:r>
              <a:rPr lang="fr-BE" dirty="0"/>
              <a:t> Check-In »</a:t>
            </a:r>
          </a:p>
        </p:txBody>
      </p:sp>
      <p:pic>
        <p:nvPicPr>
          <p:cNvPr id="2050" name="Picture 2" descr="D:\Projects\PDA - Articles\2010-09-21 - PDA - VS 2010 Testing Tools\Images\Gated CheckIn - Workf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66" y="544750"/>
            <a:ext cx="7812868" cy="57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Serveur de </a:t>
            </a:r>
            <a:r>
              <a:rPr lang="fr-BE" dirty="0" err="1" smtClean="0"/>
              <a:t>Build</a:t>
            </a:r>
            <a:r>
              <a:rPr lang="fr-BE" dirty="0" smtClean="0"/>
              <a:t> et « </a:t>
            </a:r>
            <a:r>
              <a:rPr lang="fr-BE" dirty="0" err="1" smtClean="0"/>
              <a:t>Coded</a:t>
            </a:r>
            <a:r>
              <a:rPr lang="fr-BE" dirty="0" smtClean="0"/>
              <a:t> UI Test »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1680460"/>
          </a:xfrm>
        </p:spPr>
        <p:txBody>
          <a:bodyPr/>
          <a:lstStyle/>
          <a:p>
            <a:r>
              <a:rPr lang="fr-BE" dirty="0" smtClean="0"/>
              <a:t>Configuration en mode « Interactif » pour</a:t>
            </a:r>
          </a:p>
          <a:p>
            <a:pPr lvl="1"/>
            <a:r>
              <a:rPr lang="fr-BE" dirty="0" smtClean="0"/>
              <a:t>Le </a:t>
            </a:r>
            <a:r>
              <a:rPr lang="fr-BE" dirty="0" err="1" smtClean="0"/>
              <a:t>Build</a:t>
            </a:r>
            <a:r>
              <a:rPr lang="fr-BE" dirty="0" smtClean="0"/>
              <a:t> Service</a:t>
            </a:r>
          </a:p>
          <a:p>
            <a:pPr lvl="1"/>
            <a:r>
              <a:rPr lang="fr-BE" dirty="0" smtClean="0"/>
              <a:t>Le </a:t>
            </a:r>
            <a:r>
              <a:rPr lang="fr-BE" dirty="0" err="1" smtClean="0"/>
              <a:t>Build</a:t>
            </a:r>
            <a:r>
              <a:rPr lang="fr-BE" dirty="0" smtClean="0"/>
              <a:t> Agent</a:t>
            </a:r>
          </a:p>
          <a:p>
            <a:pPr lvl="2"/>
            <a:r>
              <a:rPr lang="fr-BE" sz="1800" dirty="0" smtClean="0"/>
              <a:t>Via </a:t>
            </a:r>
            <a:r>
              <a:rPr lang="en-US" sz="1800" dirty="0"/>
              <a:t>Microsoft Visual Studio Test Agent 2010 Configuration Tool</a:t>
            </a:r>
            <a:endParaRPr lang="fr-BE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646" y="2492897"/>
            <a:ext cx="7316708" cy="3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981819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/>
              <a:t>Introduction au Test Manager</a:t>
            </a:r>
            <a:endParaRPr lang="fr-BE" b="1" dirty="0"/>
          </a:p>
          <a:p>
            <a:endParaRPr lang="fr-BE" b="1" dirty="0" smtClean="0"/>
          </a:p>
          <a:p>
            <a:r>
              <a:rPr lang="fr-BE" dirty="0" smtClean="0"/>
              <a:t>Un outil pour les testeurs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18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BE" dirty="0"/>
              <a:t>Introduction au Test Manager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41412" y="1124744"/>
            <a:ext cx="8861176" cy="4572000"/>
          </a:xfrm>
          <a:prstGeom prst="rect">
            <a:avLst/>
          </a:prstGeom>
          <a:gradFill rotWithShape="1">
            <a:gsLst>
              <a:gs pos="0">
                <a:srgbClr val="000000">
                  <a:alpha val="85000"/>
                </a:srgbClr>
              </a:gs>
              <a:gs pos="100000">
                <a:srgbClr val="4472D8">
                  <a:alpha val="26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contourW="1000" prstMaterial="plastic">
            <a:bevelT w="95250" h="101600"/>
            <a:contourClr>
              <a:srgbClr val="1AB39F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01282"/>
              </p:ext>
            </p:extLst>
          </p:nvPr>
        </p:nvGraphicFramePr>
        <p:xfrm>
          <a:off x="342578" y="1185704"/>
          <a:ext cx="8458844" cy="3241536"/>
        </p:xfrm>
        <a:graphic>
          <a:graphicData uri="http://schemas.openxmlformats.org/drawingml/2006/table">
            <a:tbl>
              <a:tblPr firstRow="1" bandRow="1">
                <a:solidFill>
                  <a:srgbClr val="00B050"/>
                </a:solidFill>
              </a:tblPr>
              <a:tblGrid>
                <a:gridCol w="1565126"/>
                <a:gridCol w="1818412"/>
                <a:gridCol w="845884"/>
                <a:gridCol w="845884"/>
                <a:gridCol w="1818412"/>
                <a:gridCol w="1565126"/>
              </a:tblGrid>
              <a:tr h="46820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/>
                      <a:r>
                        <a:rPr lang="fr-BE" sz="2400" noProof="0" dirty="0" smtClean="0">
                          <a:solidFill>
                            <a:schemeClr val="tx1"/>
                          </a:solidFill>
                        </a:rPr>
                        <a:t>Généraliste </a:t>
                      </a:r>
                      <a:endParaRPr lang="fr-B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r"/>
                      <a:r>
                        <a:rPr lang="fr-BE" sz="2400" noProof="0" dirty="0" smtClean="0">
                          <a:solidFill>
                            <a:schemeClr val="tx1"/>
                          </a:solidFill>
                        </a:rPr>
                        <a:t>Spécialiste</a:t>
                      </a:r>
                      <a:endParaRPr lang="fr-B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83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fr-BE" sz="1800" noProof="0" dirty="0" smtClean="0">
                          <a:solidFill>
                            <a:schemeClr val="tx1"/>
                          </a:solidFill>
                        </a:rPr>
                        <a:t>Tests Manuels</a:t>
                      </a:r>
                      <a:endParaRPr lang="fr-BE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fr-BE" sz="1800" kern="1200" noProof="0" dirty="0" smtClean="0">
                          <a:solidFill>
                            <a:schemeClr val="tx1"/>
                          </a:solidFill>
                        </a:rPr>
                        <a:t>Un peu de scripts</a:t>
                      </a:r>
                    </a:p>
                    <a:p>
                      <a:endParaRPr lang="fr-BE" sz="1800" kern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BE" sz="1800" kern="1200" noProof="0" dirty="0" smtClean="0">
                          <a:solidFill>
                            <a:schemeClr val="tx1"/>
                          </a:solidFill>
                        </a:rPr>
                        <a:t>Crée des scripts pour préparer l’environnement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fr-BE" sz="1800" kern="1200" noProof="0" dirty="0" smtClean="0">
                          <a:solidFill>
                            <a:schemeClr val="tx1"/>
                          </a:solidFill>
                        </a:rPr>
                        <a:t>Expérience de scripts</a:t>
                      </a:r>
                    </a:p>
                    <a:p>
                      <a:endParaRPr lang="fr-BE" sz="1800" kern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BE" sz="1800" kern="1200" noProof="0" dirty="0" smtClean="0">
                          <a:solidFill>
                            <a:schemeClr val="tx1"/>
                          </a:solidFill>
                        </a:rPr>
                        <a:t>Un peu d’</a:t>
                      </a:r>
                      <a:r>
                        <a:rPr lang="fr-BE" sz="1800" kern="1200" noProof="0" dirty="0" err="1" smtClean="0">
                          <a:solidFill>
                            <a:schemeClr val="tx1"/>
                          </a:solidFill>
                        </a:rPr>
                        <a:t>exp</a:t>
                      </a:r>
                      <a:r>
                        <a:rPr lang="fr-BE" sz="1800" kern="1200" noProof="0" dirty="0" smtClean="0">
                          <a:solidFill>
                            <a:schemeClr val="tx1"/>
                          </a:solidFill>
                        </a:rPr>
                        <a:t>. de développeur</a:t>
                      </a:r>
                      <a:endParaRPr lang="fr-BE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fr-BE" sz="1800" kern="1200" noProof="0" smtClean="0">
                          <a:solidFill>
                            <a:schemeClr val="tx1"/>
                          </a:solidFill>
                        </a:rPr>
                        <a:t>Bon développeur</a:t>
                      </a:r>
                    </a:p>
                    <a:p>
                      <a:endParaRPr lang="fr-BE" sz="1800" kern="1200" noProof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BE" sz="1800" kern="1200" noProof="0" smtClean="0">
                          <a:solidFill>
                            <a:schemeClr val="tx1"/>
                          </a:solidFill>
                        </a:rPr>
                        <a:t>Développe des procédures</a:t>
                      </a:r>
                      <a:r>
                        <a:rPr lang="fr-BE" sz="1800" kern="1200" baseline="0" noProof="0" smtClean="0">
                          <a:solidFill>
                            <a:schemeClr val="tx1"/>
                          </a:solidFill>
                        </a:rPr>
                        <a:t> de test automatisés</a:t>
                      </a:r>
                      <a:endParaRPr lang="fr-BE" sz="1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fr-BE" sz="1800" noProof="0" dirty="0" smtClean="0">
                          <a:solidFill>
                            <a:schemeClr val="tx1"/>
                          </a:solidFill>
                        </a:rPr>
                        <a:t>Développeur Expert</a:t>
                      </a:r>
                      <a:endParaRPr lang="fr-BE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90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lang="fr-BE" sz="19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lang="fr-BE" sz="19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lang="fr-BE" sz="19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lang="fr-BE" sz="19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lang="fr-BE" sz="19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lang="fr-BE" sz="19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17" name="Left-Right Arrow 16"/>
          <p:cNvSpPr/>
          <p:nvPr/>
        </p:nvSpPr>
        <p:spPr bwMode="auto">
          <a:xfrm>
            <a:off x="2133600" y="1277144"/>
            <a:ext cx="4876800" cy="228600"/>
          </a:xfrm>
          <a:prstGeom prst="leftRightArrow">
            <a:avLst/>
          </a:prstGeom>
          <a:solidFill>
            <a:sysClr val="windowText" lastClr="0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" y="4016896"/>
            <a:ext cx="8077200" cy="457200"/>
          </a:xfrm>
          <a:prstGeom prst="roundRect">
            <a:avLst>
              <a:gd name="adj" fmla="val 6250"/>
            </a:avLst>
          </a:prstGeom>
          <a:noFill/>
          <a:ln w="31750" cap="flat">
            <a:solidFill>
              <a:sysClr val="windowText" lastClr="000000"/>
            </a:solidFill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Black Box Testing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572000" y="4700899"/>
            <a:ext cx="4038600" cy="457200"/>
          </a:xfrm>
          <a:prstGeom prst="roundRect">
            <a:avLst>
              <a:gd name="adj" fmla="val 9033"/>
            </a:avLst>
          </a:prstGeom>
          <a:noFill/>
          <a:ln w="31750" cap="flat">
            <a:solidFill>
              <a:sysClr val="windowText" lastClr="000000"/>
            </a:solidFill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White Box Testing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6477000" y="5200136"/>
            <a:ext cx="2133600" cy="457200"/>
          </a:xfrm>
          <a:prstGeom prst="roundRect">
            <a:avLst>
              <a:gd name="adj" fmla="val 9033"/>
            </a:avLst>
          </a:prstGeom>
          <a:noFill/>
          <a:ln w="31750" cap="flat">
            <a:solidFill>
              <a:sysClr val="windowText" lastClr="000000"/>
            </a:solidFill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API Testing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732510" y="1658143"/>
            <a:ext cx="3503786" cy="2784339"/>
          </a:xfrm>
          <a:prstGeom prst="rect">
            <a:avLst/>
          </a:prstGeom>
          <a:solidFill>
            <a:srgbClr val="00ADDC">
              <a:lumMod val="75000"/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contourW="1000" prstMaterial="plastic">
            <a:bevelT w="95250" h="101600"/>
            <a:contourClr>
              <a:srgbClr val="1AB39F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300" b="0" i="0" u="none" strike="noStrike" kern="0" cap="none" spc="0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Les outils présentés ciblent</a:t>
            </a:r>
            <a:r>
              <a:rPr kumimoji="0" lang="fr-BE" sz="2300" b="0" i="0" u="none" strike="noStrike" kern="0" cap="none" spc="0" normalizeH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 ce type de test</a:t>
            </a:r>
            <a:endParaRPr kumimoji="0" lang="fr-BE" sz="2300" b="0" i="0" u="none" strike="noStrike" kern="0" cap="none" spc="0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3" name="Picture 2" descr="C:\Users\euang\AppData\Local\Microsoft\Windows\Temporary Internet Files\Content.Outlook\7OFK5QHB\targe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9" y="1665784"/>
            <a:ext cx="2894856" cy="2776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3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 au Test </a:t>
            </a:r>
            <a:r>
              <a:rPr lang="fr-BE" dirty="0" smtClean="0"/>
              <a:t>Manager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1138773"/>
          </a:xfrm>
        </p:spPr>
        <p:txBody>
          <a:bodyPr/>
          <a:lstStyle/>
          <a:p>
            <a:r>
              <a:rPr lang="fr-BE" dirty="0" smtClean="0"/>
              <a:t>Exécuter un test</a:t>
            </a:r>
          </a:p>
          <a:p>
            <a:r>
              <a:rPr lang="fr-BE" dirty="0" smtClean="0"/>
              <a:t>Créer un </a:t>
            </a:r>
            <a:r>
              <a:rPr lang="fr-BE" dirty="0" err="1" smtClean="0"/>
              <a:t>recording</a:t>
            </a:r>
            <a:endParaRPr lang="fr-BE" dirty="0" smtClean="0"/>
          </a:p>
          <a:p>
            <a:r>
              <a:rPr lang="fr-BE" dirty="0" smtClean="0"/>
              <a:t>Jouer un test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45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 au Test </a:t>
            </a:r>
            <a:r>
              <a:rPr lang="fr-BE" dirty="0" smtClean="0"/>
              <a:t>Manager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007251"/>
          </a:xfrm>
        </p:spPr>
        <p:txBody>
          <a:bodyPr/>
          <a:lstStyle/>
          <a:p>
            <a:r>
              <a:rPr lang="fr-BE" dirty="0" smtClean="0"/>
              <a:t>Organiser les user stories, test cases, …</a:t>
            </a:r>
          </a:p>
          <a:p>
            <a:endParaRPr lang="fr-BE" dirty="0" smtClean="0"/>
          </a:p>
          <a:p>
            <a:r>
              <a:rPr lang="fr-BE" dirty="0" smtClean="0"/>
              <a:t>Lister les étapes d’un test</a:t>
            </a:r>
          </a:p>
          <a:p>
            <a:pPr lvl="1"/>
            <a:r>
              <a:rPr lang="fr-BE" dirty="0" smtClean="0"/>
              <a:t>Regrouper en « étapes communes »</a:t>
            </a:r>
          </a:p>
          <a:p>
            <a:pPr lvl="1"/>
            <a:endParaRPr lang="fr-BE" dirty="0"/>
          </a:p>
          <a:p>
            <a:r>
              <a:rPr lang="fr-BE" dirty="0" smtClean="0"/>
              <a:t>En cas d’échec, selon les settings</a:t>
            </a:r>
          </a:p>
          <a:p>
            <a:pPr lvl="1"/>
            <a:r>
              <a:rPr lang="fr-BE" dirty="0" smtClean="0"/>
              <a:t>Fichier de log (environnement, …)</a:t>
            </a:r>
          </a:p>
          <a:p>
            <a:pPr lvl="1"/>
            <a:r>
              <a:rPr lang="fr-BE" dirty="0" smtClean="0"/>
              <a:t>Fichier </a:t>
            </a:r>
            <a:r>
              <a:rPr lang="fr-BE" dirty="0" err="1" smtClean="0"/>
              <a:t>Intellitrace</a:t>
            </a:r>
            <a:endParaRPr lang="fr-BE" dirty="0" smtClean="0"/>
          </a:p>
          <a:p>
            <a:pPr lvl="1"/>
            <a:r>
              <a:rPr lang="fr-BE" dirty="0" smtClean="0"/>
              <a:t>Vidéo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460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 au Test </a:t>
            </a:r>
            <a:r>
              <a:rPr lang="fr-BE" dirty="0" smtClean="0"/>
              <a:t>Manager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4339"/>
            <a:ext cx="8784976" cy="496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inding"/>
          <p:cNvSpPr/>
          <p:nvPr/>
        </p:nvSpPr>
        <p:spPr>
          <a:xfrm>
            <a:off x="539552" y="3645024"/>
            <a:ext cx="2880320" cy="1091888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Callout - Environnement"/>
          <p:cNvSpPr/>
          <p:nvPr/>
        </p:nvSpPr>
        <p:spPr>
          <a:xfrm>
            <a:off x="4563256" y="1344339"/>
            <a:ext cx="4473240" cy="576064"/>
          </a:xfrm>
          <a:prstGeom prst="accentCallout1">
            <a:avLst>
              <a:gd name="adj1" fmla="val 70105"/>
              <a:gd name="adj2" fmla="val -5026"/>
              <a:gd name="adj3" fmla="val 190461"/>
              <a:gd name="adj4" fmla="val -15297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/>
                </a:solidFill>
              </a:rPr>
              <a:t>Environnement dans lequel on doit jouer ce test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Run"/>
          <p:cNvSpPr/>
          <p:nvPr/>
        </p:nvSpPr>
        <p:spPr>
          <a:xfrm>
            <a:off x="323528" y="2917881"/>
            <a:ext cx="1042935" cy="295095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Etapes"/>
          <p:cNvSpPr/>
          <p:nvPr/>
        </p:nvSpPr>
        <p:spPr>
          <a:xfrm>
            <a:off x="179512" y="3212976"/>
            <a:ext cx="521467" cy="2703256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Itérations"/>
          <p:cNvSpPr/>
          <p:nvPr/>
        </p:nvSpPr>
        <p:spPr>
          <a:xfrm>
            <a:off x="323528" y="5916232"/>
            <a:ext cx="2016224" cy="295095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nvironnement"/>
          <p:cNvSpPr/>
          <p:nvPr/>
        </p:nvSpPr>
        <p:spPr>
          <a:xfrm>
            <a:off x="2411760" y="2492896"/>
            <a:ext cx="1514819" cy="295095"/>
          </a:xfrm>
          <a:prstGeom prst="roundRect">
            <a:avLst/>
          </a:prstGeom>
          <a:solidFill>
            <a:srgbClr val="FF0000">
              <a:alpha val="2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Callout - Run"/>
          <p:cNvSpPr/>
          <p:nvPr/>
        </p:nvSpPr>
        <p:spPr>
          <a:xfrm>
            <a:off x="4563256" y="2064379"/>
            <a:ext cx="4473240" cy="576064"/>
          </a:xfrm>
          <a:prstGeom prst="accentCallout1">
            <a:avLst>
              <a:gd name="adj1" fmla="val 70105"/>
              <a:gd name="adj2" fmla="val -5026"/>
              <a:gd name="adj3" fmla="val 173877"/>
              <a:gd name="adj4" fmla="val -69604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/>
                </a:solidFill>
                <a:ea typeface="Calibri"/>
              </a:rPr>
              <a:t>Possibilité d’exécuter le test « automatiquement »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2" name="Callout - Etapes"/>
          <p:cNvSpPr/>
          <p:nvPr/>
        </p:nvSpPr>
        <p:spPr>
          <a:xfrm>
            <a:off x="4563256" y="2742403"/>
            <a:ext cx="4473240" cy="576064"/>
          </a:xfrm>
          <a:prstGeom prst="accentCallout1">
            <a:avLst>
              <a:gd name="adj1" fmla="val 70105"/>
              <a:gd name="adj2" fmla="val -5026"/>
              <a:gd name="adj3" fmla="val 112279"/>
              <a:gd name="adj4" fmla="val -85775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/>
                </a:solidFill>
                <a:ea typeface="Calibri"/>
              </a:rPr>
              <a:t>Listing des étapes du tests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3" name="Callout - Binding"/>
          <p:cNvSpPr/>
          <p:nvPr/>
        </p:nvSpPr>
        <p:spPr>
          <a:xfrm>
            <a:off x="4563256" y="3538797"/>
            <a:ext cx="4473240" cy="576064"/>
          </a:xfrm>
          <a:prstGeom prst="accentCallout1">
            <a:avLst>
              <a:gd name="adj1" fmla="val 70105"/>
              <a:gd name="adj2" fmla="val -5026"/>
              <a:gd name="adj3" fmla="val 64897"/>
              <a:gd name="adj4" fmla="val -23840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 err="1" smtClean="0">
                <a:solidFill>
                  <a:schemeClr val="tx1"/>
                </a:solidFill>
                <a:ea typeface="Calibri"/>
              </a:rPr>
              <a:t>Binding</a:t>
            </a:r>
            <a:r>
              <a:rPr lang="fr-BE" dirty="0" smtClean="0">
                <a:solidFill>
                  <a:schemeClr val="tx1"/>
                </a:solidFill>
                <a:ea typeface="Calibri"/>
              </a:rPr>
              <a:t> de champs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4" name="Callout - Itérations"/>
          <p:cNvSpPr/>
          <p:nvPr/>
        </p:nvSpPr>
        <p:spPr>
          <a:xfrm>
            <a:off x="4563256" y="4252444"/>
            <a:ext cx="4473240" cy="576064"/>
          </a:xfrm>
          <a:prstGeom prst="accentCallout1">
            <a:avLst>
              <a:gd name="adj1" fmla="val 70105"/>
              <a:gd name="adj2" fmla="val -5026"/>
              <a:gd name="adj3" fmla="val 285227"/>
              <a:gd name="adj4" fmla="val -47637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/>
                </a:solidFill>
                <a:ea typeface="Calibri"/>
              </a:rPr>
              <a:t>Exécuter le test plusieurs fois avec différentes valeurs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Notre vie au quotidien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795338"/>
            <a:ext cx="7416824" cy="461665"/>
          </a:xfrm>
        </p:spPr>
        <p:txBody>
          <a:bodyPr/>
          <a:lstStyle/>
          <a:p>
            <a:r>
              <a:rPr lang="fr-BE" dirty="0" smtClean="0"/>
              <a:t>Nous </a:t>
            </a:r>
            <a:r>
              <a:rPr lang="fr-BE" smtClean="0"/>
              <a:t>sommes des génies </a:t>
            </a:r>
            <a:r>
              <a:rPr lang="fr-BE" dirty="0" smtClean="0"/>
              <a:t>! </a:t>
            </a:r>
            <a:r>
              <a:rPr lang="fr-BE" i="1" dirty="0" smtClean="0"/>
              <a:t>(en général incompris)</a:t>
            </a:r>
            <a:endParaRPr lang="fr-BE" dirty="0"/>
          </a:p>
        </p:txBody>
      </p:sp>
      <p:sp>
        <p:nvSpPr>
          <p:cNvPr id="4" name="Line Callout 1 (Accent Bar) 3"/>
          <p:cNvSpPr/>
          <p:nvPr/>
        </p:nvSpPr>
        <p:spPr>
          <a:xfrm>
            <a:off x="2915816" y="1539672"/>
            <a:ext cx="2808312" cy="576064"/>
          </a:xfrm>
          <a:prstGeom prst="accentCallout1">
            <a:avLst>
              <a:gd name="adj1" fmla="val 18750"/>
              <a:gd name="adj2" fmla="val -8333"/>
              <a:gd name="adj3" fmla="val -58137"/>
              <a:gd name="adj4" fmla="val -42301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Nous = les développeurs</a:t>
            </a:r>
            <a:endParaRPr lang="fr-BE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2564904"/>
            <a:ext cx="8064896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/>
              <a:t>La fonctionnalité que tu as implémenté, tu l’as                   ?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accent4">
                    <a:lumMod val="75000"/>
                  </a:schemeClr>
                </a:solidFill>
              </a:rPr>
              <a:t>Non, mais c’est pas la peine… C’est trivial !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/>
              <a:t>…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/>
              <a:t>… ça ne marche pas …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accent4">
                    <a:lumMod val="75000"/>
                  </a:schemeClr>
                </a:solidFill>
              </a:rPr>
              <a:t>????</a:t>
            </a:r>
            <a:endParaRPr lang="fr-BE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noob"/>
          <p:cNvSpPr/>
          <p:nvPr/>
        </p:nvSpPr>
        <p:spPr>
          <a:xfrm>
            <a:off x="6732240" y="3068960"/>
            <a:ext cx="1656184" cy="720080"/>
          </a:xfrm>
          <a:prstGeom prst="cloudCallout">
            <a:avLst>
              <a:gd name="adj1" fmla="val -99426"/>
              <a:gd name="adj2" fmla="val -2956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i="1" dirty="0" smtClean="0">
                <a:solidFill>
                  <a:schemeClr val="accent4">
                    <a:lumMod val="75000"/>
                  </a:schemeClr>
                </a:solidFill>
              </a:rPr>
              <a:t>n00b</a:t>
            </a:r>
            <a:endParaRPr lang="fr-BE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documentée"/>
          <p:cNvSpPr txBox="1"/>
          <p:nvPr/>
        </p:nvSpPr>
        <p:spPr>
          <a:xfrm>
            <a:off x="6048164" y="1931070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documentée</a:t>
            </a:r>
            <a:endParaRPr lang="fr-BE" dirty="0"/>
          </a:p>
        </p:txBody>
      </p:sp>
      <p:sp>
        <p:nvSpPr>
          <p:cNvPr id="10" name="commentée"/>
          <p:cNvSpPr txBox="1"/>
          <p:nvPr/>
        </p:nvSpPr>
        <p:spPr>
          <a:xfrm>
            <a:off x="6048164" y="19168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commentée</a:t>
            </a:r>
            <a:endParaRPr lang="fr-BE" dirty="0"/>
          </a:p>
        </p:txBody>
      </p:sp>
      <p:sp>
        <p:nvSpPr>
          <p:cNvPr id="13" name="testée"/>
          <p:cNvSpPr txBox="1"/>
          <p:nvPr/>
        </p:nvSpPr>
        <p:spPr>
          <a:xfrm>
            <a:off x="6048164" y="2664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testée</a:t>
            </a:r>
            <a:endParaRPr lang="fr-BE" dirty="0"/>
          </a:p>
        </p:txBody>
      </p:sp>
      <p:pic>
        <p:nvPicPr>
          <p:cNvPr id="1026" name="Picture 2" descr="C:\Users\pda.DEVDH2\Desktop\leonard-genie-bd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45" y="503566"/>
            <a:ext cx="1358075" cy="168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81626" y="211311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/>
              <a:t>Turk</a:t>
            </a:r>
            <a:r>
              <a:rPr lang="fr-BE" sz="1400" i="1" dirty="0"/>
              <a:t> et De </a:t>
            </a:r>
            <a:r>
              <a:rPr lang="fr-BE" sz="1400" i="1" dirty="0" err="1"/>
              <a:t>Groot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41350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1.66667E-6 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5 0.109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7" grpId="0" animBg="1"/>
      <p:bldP spid="8" grpId="0"/>
      <p:bldP spid="8" grpId="1"/>
      <p:bldP spid="8" grpId="2"/>
      <p:bldP spid="10" grpId="0"/>
      <p:bldP spid="10" grpId="1"/>
      <p:bldP spid="13" grpId="0"/>
      <p:bldP spid="13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5414248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VS 2010 </a:t>
            </a:r>
            <a:r>
              <a:rPr lang="fr-BE" b="1" dirty="0" err="1"/>
              <a:t>Testing</a:t>
            </a:r>
            <a:r>
              <a:rPr lang="fr-BE" b="1" dirty="0"/>
              <a:t> Tools</a:t>
            </a:r>
          </a:p>
          <a:p>
            <a:endParaRPr lang="fr-BE" b="1" dirty="0"/>
          </a:p>
          <a:p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BE" i="1" dirty="0">
                <a:solidFill>
                  <a:schemeClr val="bg2">
                    <a:lumMod val="50000"/>
                  </a:schemeClr>
                </a:solidFill>
              </a:rPr>
              <a:t>tests – la </a:t>
            </a:r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théorie</a:t>
            </a:r>
          </a:p>
          <a:p>
            <a:pPr lvl="1"/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Pourquoi ? A quoi ça sert ?</a:t>
            </a:r>
          </a:p>
          <a:p>
            <a:pPr lvl="1"/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pPr lvl="1"/>
            <a:endParaRPr lang="fr-BE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BE" i="1" dirty="0">
                <a:solidFill>
                  <a:schemeClr val="bg2">
                    <a:lumMod val="50000"/>
                  </a:schemeClr>
                </a:solidFill>
              </a:rPr>
              <a:t>tests, dans VS 2010	</a:t>
            </a:r>
            <a:endParaRPr lang="fr-BE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fr-BE" i="1" dirty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test unitaires</a:t>
            </a:r>
          </a:p>
          <a:p>
            <a:pPr lvl="1"/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Les tests GUI</a:t>
            </a:r>
          </a:p>
          <a:p>
            <a:pPr lvl="1"/>
            <a:r>
              <a:rPr lang="fr-BE" i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pPr lvl="1"/>
            <a:endParaRPr lang="fr-BE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BE" b="1" dirty="0"/>
              <a:t>Open </a:t>
            </a:r>
            <a:r>
              <a:rPr lang="fr-BE" b="1" dirty="0" err="1"/>
              <a:t>Space</a:t>
            </a:r>
            <a:r>
              <a:rPr lang="fr-BE" b="1" dirty="0"/>
              <a:t> Discussion</a:t>
            </a:r>
          </a:p>
        </p:txBody>
      </p:sp>
    </p:spTree>
    <p:extLst>
      <p:ext uri="{BB962C8B-B14F-4D97-AF65-F5344CB8AC3E}">
        <p14:creationId xmlns:p14="http://schemas.microsoft.com/office/powerpoint/2010/main" val="11802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Open </a:t>
            </a:r>
            <a:r>
              <a:rPr lang="fr-BE" dirty="0" err="1" smtClean="0"/>
              <a:t>Space</a:t>
            </a:r>
            <a:r>
              <a:rPr lang="fr-BE" dirty="0" smtClean="0"/>
              <a:t> Discussion</a:t>
            </a:r>
            <a:endParaRPr lang="fr-BE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96752"/>
            <a:ext cx="8640960" cy="24482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sz="5400" dirty="0" smtClean="0"/>
              <a:t>Pour conclure…</a:t>
            </a:r>
          </a:p>
          <a:p>
            <a:pPr algn="r"/>
            <a:r>
              <a:rPr lang="fr-BE" sz="5400" i="1" dirty="0" smtClean="0"/>
              <a:t>Concluons ensemble !</a:t>
            </a:r>
            <a:endParaRPr lang="fr-BE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3941711"/>
            <a:ext cx="4608512" cy="229560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dirty="0" smtClean="0"/>
              <a:t> Me contacter via : </a:t>
            </a:r>
          </a:p>
          <a:p>
            <a:pPr marL="1255713" lvl="1" indent="-798513">
              <a:lnSpc>
                <a:spcPct val="150000"/>
              </a:lnSpc>
              <a:buFont typeface="Wingdings" pitchFamily="2" charset="2"/>
              <a:buChar char="Ø"/>
              <a:tabLst>
                <a:tab pos="1255713" algn="l"/>
              </a:tabLst>
            </a:pPr>
            <a:r>
              <a:rPr lang="fr-BE" dirty="0" smtClean="0"/>
              <a:t> </a:t>
            </a:r>
            <a:r>
              <a:rPr lang="fr-BE" dirty="0" smtClean="0">
                <a:hlinkClick r:id="rId3"/>
              </a:rPr>
              <a:t>pierre@dotnethub.be</a:t>
            </a:r>
            <a:endParaRPr lang="fr-BE" dirty="0" smtClean="0"/>
          </a:p>
          <a:p>
            <a:pPr marL="1255713" lvl="1" indent="-798513">
              <a:lnSpc>
                <a:spcPct val="150000"/>
              </a:lnSpc>
              <a:buFont typeface="Wingdings" pitchFamily="2" charset="2"/>
              <a:buChar char="Ø"/>
              <a:tabLst>
                <a:tab pos="1255713" algn="l"/>
              </a:tabLst>
            </a:pPr>
            <a:r>
              <a:rPr lang="fr-BE" dirty="0" smtClean="0"/>
              <a:t> </a:t>
            </a:r>
            <a:r>
              <a:rPr lang="fr-BE" dirty="0" smtClean="0">
                <a:hlinkClick r:id="rId4"/>
              </a:rPr>
              <a:t>http://www.pedautreppe.com</a:t>
            </a:r>
            <a:endParaRPr lang="fr-BE" dirty="0" smtClean="0"/>
          </a:p>
          <a:p>
            <a:pPr marL="1255713" lvl="1" indent="-798513">
              <a:lnSpc>
                <a:spcPct val="150000"/>
              </a:lnSpc>
              <a:buFont typeface="Wingdings" pitchFamily="2" charset="2"/>
              <a:buChar char="Ø"/>
              <a:tabLst>
                <a:tab pos="1255713" algn="l"/>
              </a:tabLst>
            </a:pPr>
            <a:r>
              <a:rPr lang="fr-BE" dirty="0"/>
              <a:t> </a:t>
            </a:r>
            <a:r>
              <a:rPr lang="fr-BE" dirty="0" smtClean="0">
                <a:hlinkClick r:id="rId5"/>
              </a:rPr>
              <a:t>http://www.dotnethub.be</a:t>
            </a:r>
            <a:endParaRPr lang="fr-BE" dirty="0" smtClean="0"/>
          </a:p>
          <a:p>
            <a:pPr marL="1255713" lvl="1" indent="-798513">
              <a:lnSpc>
                <a:spcPct val="150000"/>
              </a:lnSpc>
              <a:buFont typeface="Wingdings" pitchFamily="2" charset="2"/>
              <a:buChar char="Ø"/>
              <a:tabLst>
                <a:tab pos="1255713" algn="l"/>
              </a:tabLst>
            </a:pPr>
            <a:r>
              <a:rPr lang="fr-BE" dirty="0" smtClean="0"/>
              <a:t>@</a:t>
            </a:r>
            <a:r>
              <a:rPr lang="fr-BE" dirty="0" err="1" smtClean="0"/>
              <a:t>pedautreppe</a:t>
            </a:r>
            <a:endParaRPr lang="fr-BE" dirty="0" smtClean="0"/>
          </a:p>
        </p:txBody>
      </p:sp>
      <p:pic>
        <p:nvPicPr>
          <p:cNvPr id="6" name="Picture 3" descr="C:\Users\pda.DEVDH2\Desktop\twitter-logo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12" b="89646" l="4905" r="94278">
                        <a14:foregroundMark x1="5177" y1="12262" x2="5177" y2="12262"/>
                        <a14:foregroundMark x1="19891" y1="14986" x2="19891" y2="14986"/>
                        <a14:foregroundMark x1="29155" y1="20163" x2="29155" y2="20163"/>
                        <a14:foregroundMark x1="43052" y1="15531" x2="43052" y2="15531"/>
                        <a14:foregroundMark x1="42507" y1="7084" x2="42507" y2="7084"/>
                        <a14:foregroundMark x1="49864" y1="13624" x2="49864" y2="13624"/>
                        <a14:foregroundMark x1="62943" y1="13624" x2="62943" y2="13624"/>
                        <a14:foregroundMark x1="76022" y1="15804" x2="76022" y2="15804"/>
                        <a14:foregroundMark x1="88011" y1="14986" x2="88011" y2="14986"/>
                        <a14:foregroundMark x1="94278" y1="12262" x2="94278" y2="12262"/>
                        <a14:backgroundMark x1="78474" y1="13896" x2="78474" y2="13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213" y="5733256"/>
            <a:ext cx="371899" cy="3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da.DEVDH2\Desktop\mail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547" y="4473303"/>
            <a:ext cx="480683" cy="4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Downloads\Icones\VistaICO-Aero-Pack-3\PNG\Globe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902" y="5316017"/>
            <a:ext cx="397181" cy="3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Downloads\Icones\VistaICO-Aero-Pack-3\PNG\Globe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901" y="4883969"/>
            <a:ext cx="397181" cy="3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Notre vie au quotidien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61665"/>
          </a:xfrm>
        </p:spPr>
        <p:txBody>
          <a:bodyPr/>
          <a:lstStyle/>
          <a:p>
            <a:r>
              <a:rPr lang="fr-BE" dirty="0" smtClean="0"/>
              <a:t>Nous ne sommes pas grand-chose…</a:t>
            </a:r>
            <a:endParaRPr lang="fr-BE" dirty="0"/>
          </a:p>
        </p:txBody>
      </p:sp>
      <p:pic>
        <p:nvPicPr>
          <p:cNvPr id="4" name="Picture 3" descr="D:\Projects\PDA - Articles\2010-09-21 - PDA - VS 2010 Testing Tools\Images\good code - 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202" y="1308836"/>
            <a:ext cx="5373597" cy="50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v2</Template>
  <TotalTime>18777</TotalTime>
  <Words>2948</Words>
  <Application>Microsoft Office PowerPoint</Application>
  <PresentationFormat>On-screen Show (4:3)</PresentationFormat>
  <Paragraphs>770</Paragraphs>
  <Slides>81</Slides>
  <Notes>81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DotNetHub - v2</vt:lpstr>
      <vt:lpstr>VS 2010 Testing Tools</vt:lpstr>
      <vt:lpstr>PowerPoint Presentation</vt:lpstr>
      <vt:lpstr>DotNetHub en quelques mots</vt:lpstr>
      <vt:lpstr>DotNetHub en quelques mots</vt:lpstr>
      <vt:lpstr>PowerPoint Presentation</vt:lpstr>
      <vt:lpstr>PowerPoint Presentation</vt:lpstr>
      <vt:lpstr>PowerPoint Presentation</vt:lpstr>
      <vt:lpstr>Notre vie au quotidien</vt:lpstr>
      <vt:lpstr>Notre vie au quotidien</vt:lpstr>
      <vt:lpstr>Notre vie au quotidien</vt:lpstr>
      <vt:lpstr>Les tests sont un outil de vérification…</vt:lpstr>
      <vt:lpstr>…mais aussi un outil de documentation…</vt:lpstr>
      <vt:lpstr>…et un outil de design</vt:lpstr>
      <vt:lpstr>Le développement piloté par les tests</vt:lpstr>
      <vt:lpstr>Les tests, combien ça coûte ?</vt:lpstr>
      <vt:lpstr>La couverture de code, mythe et réalité</vt:lpstr>
      <vt:lpstr>La couverture de code, mythe et réalité</vt:lpstr>
      <vt:lpstr>PowerPoint Presentation</vt:lpstr>
      <vt:lpstr>PowerPoint Presentation</vt:lpstr>
      <vt:lpstr>Améliorer le feedback</vt:lpstr>
      <vt:lpstr>PowerPoint Presentation</vt:lpstr>
      <vt:lpstr>Ecrire un test unitaire</vt:lpstr>
      <vt:lpstr>Ecrire un test unitaire</vt:lpstr>
      <vt:lpstr>Ecrire un test unitaire</vt:lpstr>
      <vt:lpstr>Initialisation et nettoyage</vt:lpstr>
      <vt:lpstr>Initialisation et nettoyage</vt:lpstr>
      <vt:lpstr>Tester le code non public</vt:lpstr>
      <vt:lpstr>Tester le code non public</vt:lpstr>
      <vt:lpstr>Contrôler l’environnement : utiliser des fichiers</vt:lpstr>
      <vt:lpstr>Contrôler l’environnement : utiliser des fichiers</vt:lpstr>
      <vt:lpstr>Tests orientés données</vt:lpstr>
      <vt:lpstr>Tests orientés données</vt:lpstr>
      <vt:lpstr>Tests avec contexte Web</vt:lpstr>
      <vt:lpstr>Tests avec contexte Web</vt:lpstr>
      <vt:lpstr>Organiser les tests</vt:lpstr>
      <vt:lpstr>Organiser les tests</vt:lpstr>
      <vt:lpstr>PowerPoint Presentation</vt:lpstr>
      <vt:lpstr>Introduction aux tests de recette</vt:lpstr>
      <vt:lpstr>Introduction aux tests de recette</vt:lpstr>
      <vt:lpstr>Tester une application web</vt:lpstr>
      <vt:lpstr>Tester une application web</vt:lpstr>
      <vt:lpstr>Tester une application web</vt:lpstr>
      <vt:lpstr>Tester une application Windows (WinForm / WPF)</vt:lpstr>
      <vt:lpstr>Tester une application Windows (WinForm / WPF)</vt:lpstr>
      <vt:lpstr>Quel support pour les « Coded UI Test ? »</vt:lpstr>
      <vt:lpstr>Quel support pour les « Coded UI Test ? »</vt:lpstr>
      <vt:lpstr>Réaliser des tests de performance</vt:lpstr>
      <vt:lpstr>Réaliser des tests de performance – WebTest </vt:lpstr>
      <vt:lpstr>Réaliser des tests de performance – WebTest </vt:lpstr>
      <vt:lpstr>Réaliser des tests de performance – WebTest </vt:lpstr>
      <vt:lpstr>Réaliser des tests de performance – LoadTest </vt:lpstr>
      <vt:lpstr>Réaliser des tests de performance – LoadTest </vt:lpstr>
      <vt:lpstr>Réaliser des tests de performance – LoadTest </vt:lpstr>
      <vt:lpstr>Réaliser des tests de performance – LoadTest </vt:lpstr>
      <vt:lpstr>PowerPoint Presentation</vt:lpstr>
      <vt:lpstr>Comment suivre la couverture de code ?</vt:lpstr>
      <vt:lpstr>Comment suivre la couverture de code ?</vt:lpstr>
      <vt:lpstr>Comment suivre la couverture de code ?</vt:lpstr>
      <vt:lpstr>Comment suivre la couverture de code ?</vt:lpstr>
      <vt:lpstr>Je modifie mon code… quels tests sont impactés ?</vt:lpstr>
      <vt:lpstr>Je modifie mon code… quels tests sont impactés ?</vt:lpstr>
      <vt:lpstr>Je modifie mon code… quels tests sont impactés ?</vt:lpstr>
      <vt:lpstr>Je modifie mon code… quels tests sont impactés ?</vt:lpstr>
      <vt:lpstr>PowerPoint Presentation</vt:lpstr>
      <vt:lpstr>Comprendre la configuration serveurs</vt:lpstr>
      <vt:lpstr>Comprendre la configuration serveurs</vt:lpstr>
      <vt:lpstr>Création d’un build</vt:lpstr>
      <vt:lpstr>Création d’un build</vt:lpstr>
      <vt:lpstr>Paramétrer / customiser le build</vt:lpstr>
      <vt:lpstr>Paramétrer / customiser le build</vt:lpstr>
      <vt:lpstr>Paramétrer / customiser le build</vt:lpstr>
      <vt:lpstr>Réaliser des « Gated Check-In »</vt:lpstr>
      <vt:lpstr>Réaliser des « Gated Check-In »</vt:lpstr>
      <vt:lpstr>Serveur de Build et « Coded UI Test »</vt:lpstr>
      <vt:lpstr>PowerPoint Presentation</vt:lpstr>
      <vt:lpstr>Introduction au Test Manager</vt:lpstr>
      <vt:lpstr>Introduction au Test Manager</vt:lpstr>
      <vt:lpstr>Introduction au Test Manager</vt:lpstr>
      <vt:lpstr>Introduction au Test Manager</vt:lpstr>
      <vt:lpstr>PowerPoint Presentation</vt:lpstr>
      <vt:lpstr>Open Space Discussion</vt:lpstr>
    </vt:vector>
  </TitlesOfParts>
  <Company>DotNetHub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208</cp:revision>
  <cp:lastPrinted>2010-09-20T11:32:30Z</cp:lastPrinted>
  <dcterms:created xsi:type="dcterms:W3CDTF">2010-08-09T06:09:47Z</dcterms:created>
  <dcterms:modified xsi:type="dcterms:W3CDTF">2010-09-23T07:22:46Z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