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00" autoAdjust="0"/>
  </p:normalViewPr>
  <p:slideViewPr>
    <p:cSldViewPr>
      <p:cViewPr varScale="1">
        <p:scale>
          <a:sx n="70" d="100"/>
          <a:sy n="70" d="100"/>
        </p:scale>
        <p:origin x="-114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3D76F-BDCF-4670-B438-F47E657CCE4D}" type="datetimeFigureOut">
              <a:rPr lang="fr-BE" smtClean="0"/>
              <a:pPr/>
              <a:t>8/09/2010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BE4B3-BB05-4779-8013-8FC6A92B849B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smtClean="0"/>
              <a:t>Smart Client Software Factory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9FE23-DEF0-4FEA-BB9C-F536385DF3BF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sdn2.microsoft.com/en-us/library/bb266334.a" TargetMode="External"/><Relationship Id="rId2" Type="http://schemas.openxmlformats.org/officeDocument/2006/relationships/hyperlink" Target="http://www.microsoft.com/MSPress/books/11030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npguidance.net/Post/PrismWebcastsScreencastsCreateApplicationUsingPrism.aspx" TargetMode="External"/><Relationship Id="rId5" Type="http://schemas.openxmlformats.org/officeDocument/2006/relationships/hyperlink" Target="http://richnewman.wordpress.com/intro-to-cab-toc/" TargetMode="External"/><Relationship Id="rId4" Type="http://schemas.openxmlformats.org/officeDocument/2006/relationships/hyperlink" Target="http://smartclient.codeplex.co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downloads/details.aspx?FamilyID=E28205C6-BB07-401B-9A76-804784598BF0&amp;amp;displaylang=en&amp;displaylang=en" TargetMode="External"/><Relationship Id="rId2" Type="http://schemas.openxmlformats.org/officeDocument/2006/relationships/hyperlink" Target="http://www.microsoft.com/downloads/details.aspx?FamilyId=C0A394C0-5EEB-47C4-9F7B-71E51866A7ED&amp;displaylang=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rtazor.wordpress.com/2008/12/07/scsf-april-2008-fix-for-visual-studio-2008-sp1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Smart Client Software </a:t>
            </a:r>
            <a:r>
              <a:rPr lang="fr-BE" dirty="0" err="1" smtClean="0"/>
              <a:t>Factory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err="1" smtClean="0"/>
              <a:t>DotNetHub</a:t>
            </a:r>
            <a:r>
              <a:rPr lang="fr-BE" dirty="0" smtClean="0"/>
              <a:t> </a:t>
            </a:r>
            <a:r>
              <a:rPr lang="fr-BE" dirty="0" smtClean="0"/>
              <a:t>04/09/2010</a:t>
            </a:r>
          </a:p>
          <a:p>
            <a:r>
              <a:rPr lang="fr-BE" dirty="0" smtClean="0"/>
              <a:t>Vincent Goossens</a:t>
            </a:r>
            <a:endParaRPr lang="fr-BE" dirty="0"/>
          </a:p>
          <a:p>
            <a:r>
              <a:rPr lang="fr-BE" dirty="0" smtClean="0"/>
              <a:t>vincent.goossens@synthetis.com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4. Architecture SCSF 3/5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BE" b="1" dirty="0" smtClean="0"/>
              <a:t>Command</a:t>
            </a:r>
          </a:p>
          <a:p>
            <a:r>
              <a:rPr lang="fr-BE" dirty="0" smtClean="0"/>
              <a:t>Utilisé pour déclencher des évènements sur base d’actions sur les UI Extension Sites (p.ex. menu click)</a:t>
            </a:r>
          </a:p>
          <a:p>
            <a:pPr>
              <a:buNone/>
            </a:pPr>
            <a:r>
              <a:rPr lang="en-US" sz="1200" dirty="0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	</a:t>
            </a:r>
            <a:r>
              <a:rPr lang="en-US" sz="13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ToolStripMenuItem</a:t>
            </a:r>
            <a:r>
              <a:rPr lang="en-US" sz="1300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en-US" sz="1300" dirty="0" err="1" smtClean="0">
                <a:latin typeface="Consolas"/>
                <a:ea typeface="Calibri"/>
                <a:cs typeface="Times New Roman"/>
              </a:rPr>
              <a:t>toolStripTools</a:t>
            </a:r>
            <a:r>
              <a:rPr lang="en-US" sz="1300" dirty="0" smtClean="0">
                <a:latin typeface="Consolas"/>
                <a:ea typeface="Calibri"/>
                <a:cs typeface="Times New Roman"/>
              </a:rPr>
              <a:t> = </a:t>
            </a:r>
            <a:r>
              <a:rPr lang="en-US" sz="1300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new</a:t>
            </a:r>
            <a:r>
              <a:rPr lang="en-US" sz="1300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en-US" sz="13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ToolStripMenuItem</a:t>
            </a:r>
            <a:r>
              <a:rPr lang="en-US" sz="1300" dirty="0" smtClean="0">
                <a:latin typeface="Consolas"/>
                <a:ea typeface="Calibri"/>
                <a:cs typeface="Times New Roman"/>
              </a:rPr>
              <a:t>(</a:t>
            </a:r>
            <a:r>
              <a:rPr lang="en-US" sz="1300" dirty="0" smtClean="0">
                <a:solidFill>
                  <a:srgbClr val="A31515"/>
                </a:solidFill>
                <a:latin typeface="Consolas"/>
                <a:ea typeface="Calibri"/>
                <a:cs typeface="Times New Roman"/>
              </a:rPr>
              <a:t>“</a:t>
            </a:r>
            <a:r>
              <a:rPr lang="en-US" sz="1300" dirty="0" err="1" smtClean="0">
                <a:solidFill>
                  <a:srgbClr val="A31515"/>
                </a:solidFill>
                <a:latin typeface="Consolas"/>
                <a:ea typeface="Calibri"/>
                <a:cs typeface="Times New Roman"/>
              </a:rPr>
              <a:t>Outils</a:t>
            </a:r>
            <a:r>
              <a:rPr lang="en-US" sz="1300" dirty="0" smtClean="0">
                <a:solidFill>
                  <a:srgbClr val="A31515"/>
                </a:solidFill>
                <a:latin typeface="Consolas"/>
                <a:ea typeface="Calibri"/>
                <a:cs typeface="Times New Roman"/>
              </a:rPr>
              <a:t>"</a:t>
            </a:r>
            <a:r>
              <a:rPr lang="en-US" sz="1300" dirty="0" smtClean="0">
                <a:latin typeface="Consolas"/>
                <a:ea typeface="Calibri"/>
                <a:cs typeface="Times New Roman"/>
              </a:rPr>
              <a:t>);</a:t>
            </a:r>
            <a:endParaRPr lang="fr-BE" sz="13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latin typeface="Consolas"/>
                <a:ea typeface="Calibri"/>
                <a:cs typeface="Times New Roman"/>
              </a:rPr>
              <a:t>	</a:t>
            </a:r>
            <a:r>
              <a:rPr lang="en-US" sz="1300" dirty="0" err="1" smtClean="0">
                <a:latin typeface="Consolas"/>
                <a:ea typeface="Calibri"/>
                <a:cs typeface="Times New Roman"/>
              </a:rPr>
              <a:t>MainMenuSite.Add</a:t>
            </a:r>
            <a:r>
              <a:rPr lang="en-US" sz="1300" dirty="0" smtClean="0">
                <a:latin typeface="Consolas"/>
                <a:ea typeface="Calibri"/>
                <a:cs typeface="Times New Roman"/>
              </a:rPr>
              <a:t>(</a:t>
            </a:r>
            <a:r>
              <a:rPr lang="en-US" sz="1300" dirty="0" err="1" smtClean="0">
                <a:latin typeface="Consolas"/>
                <a:ea typeface="Calibri"/>
                <a:cs typeface="Times New Roman"/>
              </a:rPr>
              <a:t>toolStripTools</a:t>
            </a:r>
            <a:r>
              <a:rPr lang="en-US" sz="1300" dirty="0" smtClean="0">
                <a:latin typeface="Consolas"/>
                <a:ea typeface="Calibri"/>
                <a:cs typeface="Times New Roman"/>
              </a:rPr>
              <a:t>);</a:t>
            </a:r>
            <a:endParaRPr lang="fr-BE" sz="13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FF"/>
                </a:solidFill>
                <a:latin typeface="Consolas"/>
                <a:ea typeface="Calibri"/>
              </a:rPr>
              <a:t>	</a:t>
            </a:r>
            <a:r>
              <a:rPr lang="en-US" sz="1300" dirty="0" err="1" smtClean="0">
                <a:solidFill>
                  <a:srgbClr val="0000FF"/>
                </a:solidFill>
                <a:latin typeface="Consolas"/>
                <a:ea typeface="Calibri"/>
              </a:rPr>
              <a:t>this</a:t>
            </a:r>
            <a:r>
              <a:rPr lang="en-US" sz="1300" dirty="0" err="1" smtClean="0">
                <a:latin typeface="Consolas"/>
                <a:ea typeface="Calibri"/>
              </a:rPr>
              <a:t>.WorkItem.Commands</a:t>
            </a:r>
            <a:r>
              <a:rPr lang="en-US" sz="1300" dirty="0" smtClean="0">
                <a:latin typeface="Consolas"/>
                <a:ea typeface="Calibri"/>
              </a:rPr>
              <a:t>[</a:t>
            </a:r>
            <a:r>
              <a:rPr lang="en-US" sz="1300" dirty="0" err="1" smtClean="0">
                <a:solidFill>
                  <a:srgbClr val="2B91AF"/>
                </a:solidFill>
                <a:latin typeface="Consolas"/>
                <a:ea typeface="Calibri"/>
              </a:rPr>
              <a:t>CommandNames</a:t>
            </a:r>
            <a:r>
              <a:rPr lang="en-US" sz="1300" dirty="0" err="1" smtClean="0">
                <a:latin typeface="Consolas"/>
                <a:ea typeface="Calibri"/>
              </a:rPr>
              <a:t>.ViewTools</a:t>
            </a:r>
            <a:r>
              <a:rPr lang="en-US" sz="1300" dirty="0" smtClean="0">
                <a:latin typeface="Consolas"/>
                <a:ea typeface="Calibri"/>
              </a:rPr>
              <a:t>].</a:t>
            </a:r>
            <a:r>
              <a:rPr lang="en-US" sz="1300" dirty="0" err="1" smtClean="0">
                <a:latin typeface="Consolas"/>
                <a:ea typeface="Calibri"/>
              </a:rPr>
              <a:t>AddInvoker</a:t>
            </a:r>
            <a:r>
              <a:rPr lang="en-US" sz="1300" dirty="0" smtClean="0">
                <a:latin typeface="Consolas"/>
                <a:ea typeface="Calibri"/>
              </a:rPr>
              <a:t>(</a:t>
            </a:r>
            <a:r>
              <a:rPr lang="en-US" sz="1300" dirty="0" err="1" smtClean="0">
                <a:latin typeface="Consolas"/>
                <a:ea typeface="Calibri"/>
                <a:cs typeface="Times New Roman"/>
              </a:rPr>
              <a:t>toolStripTools</a:t>
            </a:r>
            <a:r>
              <a:rPr lang="en-US" sz="1300" dirty="0" err="1" smtClean="0">
                <a:latin typeface="Consolas"/>
                <a:ea typeface="Calibri"/>
              </a:rPr>
              <a:t>,</a:t>
            </a:r>
            <a:r>
              <a:rPr lang="en-US" sz="1300" dirty="0" err="1" smtClean="0">
                <a:solidFill>
                  <a:srgbClr val="A31515"/>
                </a:solidFill>
                <a:latin typeface="Consolas"/>
                <a:ea typeface="Calibri"/>
              </a:rPr>
              <a:t>"Click</a:t>
            </a:r>
            <a:r>
              <a:rPr lang="en-US" sz="1300" dirty="0" smtClean="0">
                <a:solidFill>
                  <a:srgbClr val="A31515"/>
                </a:solidFill>
                <a:latin typeface="Consolas"/>
                <a:ea typeface="Calibri"/>
              </a:rPr>
              <a:t>"</a:t>
            </a:r>
            <a:r>
              <a:rPr lang="en-US" sz="1300" dirty="0" smtClean="0">
                <a:latin typeface="Consolas"/>
                <a:ea typeface="Calibri"/>
              </a:rPr>
              <a:t>);</a:t>
            </a:r>
            <a:br>
              <a:rPr lang="en-US" sz="1300" dirty="0" smtClean="0">
                <a:latin typeface="Consolas"/>
                <a:ea typeface="Calibri"/>
              </a:rPr>
            </a:br>
            <a:r>
              <a:rPr lang="en-US" sz="1300" dirty="0" smtClean="0">
                <a:latin typeface="Consolas"/>
                <a:ea typeface="Calibri"/>
              </a:rPr>
              <a:t/>
            </a:r>
            <a:br>
              <a:rPr lang="en-US" sz="1300" dirty="0" smtClean="0">
                <a:latin typeface="Consolas"/>
                <a:ea typeface="Calibri"/>
              </a:rPr>
            </a:br>
            <a:r>
              <a:rPr lang="en-US" sz="1300" dirty="0" smtClean="0">
                <a:latin typeface="Consolas"/>
                <a:ea typeface="Calibri"/>
              </a:rPr>
              <a:t/>
            </a:r>
            <a:br>
              <a:rPr lang="en-US" sz="1300" dirty="0" smtClean="0">
                <a:latin typeface="Consolas"/>
                <a:ea typeface="Calibri"/>
              </a:rPr>
            </a:br>
            <a:r>
              <a:rPr lang="en-US" sz="1300" dirty="0" smtClean="0">
                <a:latin typeface="Consolas"/>
                <a:ea typeface="Calibri"/>
                <a:cs typeface="Times New Roman"/>
              </a:rPr>
              <a:t>[</a:t>
            </a:r>
            <a:r>
              <a:rPr lang="en-US" sz="13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CommandHandler</a:t>
            </a:r>
            <a:r>
              <a:rPr lang="en-US" sz="1300" dirty="0" smtClean="0">
                <a:latin typeface="Consolas"/>
                <a:ea typeface="Calibri"/>
                <a:cs typeface="Times New Roman"/>
              </a:rPr>
              <a:t>(</a:t>
            </a:r>
            <a:r>
              <a:rPr lang="en-US" sz="13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CommandNames</a:t>
            </a:r>
            <a:r>
              <a:rPr lang="en-US" sz="1300" dirty="0" err="1" smtClean="0">
                <a:latin typeface="Consolas"/>
                <a:ea typeface="Calibri"/>
                <a:cs typeface="Times New Roman"/>
              </a:rPr>
              <a:t>.ViewTools</a:t>
            </a:r>
            <a:r>
              <a:rPr lang="en-US" sz="1300" dirty="0" smtClean="0">
                <a:latin typeface="Consolas"/>
                <a:ea typeface="Calibri"/>
                <a:cs typeface="Times New Roman"/>
              </a:rPr>
              <a:t>)]</a:t>
            </a:r>
            <a:endParaRPr lang="fr-BE" sz="13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	public</a:t>
            </a:r>
            <a:r>
              <a:rPr lang="en-US" sz="1300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en-US" sz="1300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void</a:t>
            </a:r>
            <a:r>
              <a:rPr lang="en-US" sz="1300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en-US" sz="1300" dirty="0" err="1" smtClean="0">
                <a:latin typeface="Consolas"/>
                <a:ea typeface="Calibri"/>
                <a:cs typeface="Times New Roman"/>
              </a:rPr>
              <a:t>ViewTools</a:t>
            </a:r>
            <a:r>
              <a:rPr lang="en-US" sz="1300" dirty="0" smtClean="0">
                <a:latin typeface="Consolas"/>
                <a:ea typeface="Calibri"/>
                <a:cs typeface="Times New Roman"/>
              </a:rPr>
              <a:t>(</a:t>
            </a:r>
            <a:r>
              <a:rPr lang="en-US" sz="1300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object</a:t>
            </a:r>
            <a:r>
              <a:rPr lang="en-US" sz="1300" dirty="0" smtClean="0">
                <a:latin typeface="Consolas"/>
                <a:ea typeface="Calibri"/>
                <a:cs typeface="Times New Roman"/>
              </a:rPr>
              <a:t> sender, </a:t>
            </a:r>
            <a:r>
              <a:rPr lang="en-US" sz="13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EventArgs</a:t>
            </a:r>
            <a:r>
              <a:rPr lang="en-US" sz="1300" dirty="0" smtClean="0">
                <a:latin typeface="Consolas"/>
                <a:ea typeface="Calibri"/>
                <a:cs typeface="Times New Roman"/>
              </a:rPr>
              <a:t> e)</a:t>
            </a:r>
            <a:endParaRPr lang="fr-BE" sz="13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latin typeface="Consolas"/>
                <a:ea typeface="Calibri"/>
                <a:cs typeface="Times New Roman"/>
              </a:rPr>
              <a:t>	{</a:t>
            </a:r>
            <a:endParaRPr lang="fr-BE" sz="1300" dirty="0" smtClean="0">
              <a:ea typeface="Calibri"/>
              <a:cs typeface="Times New Roman"/>
            </a:endParaRPr>
          </a:p>
          <a:p>
            <a:pPr>
              <a:buNone/>
            </a:pPr>
            <a:r>
              <a:rPr lang="fr-BE" sz="1300" dirty="0" smtClean="0">
                <a:latin typeface="Consolas"/>
                <a:ea typeface="Calibri"/>
              </a:rPr>
              <a:t>	}</a:t>
            </a:r>
            <a:endParaRPr lang="fr-BE" sz="1300" dirty="0" smtClean="0">
              <a:solidFill>
                <a:srgbClr val="A31515"/>
              </a:solidFill>
            </a:endParaRPr>
          </a:p>
          <a:p>
            <a:r>
              <a:rPr lang="fr-BE" dirty="0" smtClean="0"/>
              <a:t>Plusieurs « command </a:t>
            </a:r>
            <a:r>
              <a:rPr lang="fr-BE" dirty="0" err="1" smtClean="0"/>
              <a:t>handlers</a:t>
            </a:r>
            <a:r>
              <a:rPr lang="fr-BE" dirty="0" smtClean="0"/>
              <a:t> » peuvent être invoqués</a:t>
            </a:r>
            <a:br>
              <a:rPr lang="fr-BE" dirty="0" smtClean="0"/>
            </a:b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10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4. Architecture SCSF 4/5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BE" dirty="0" smtClean="0"/>
              <a:t>Event</a:t>
            </a:r>
            <a:br>
              <a:rPr lang="fr-BE" dirty="0" smtClean="0"/>
            </a:br>
            <a:r>
              <a:rPr lang="fr-BE" dirty="0" smtClean="0"/>
              <a:t>Evènement paramétré intra et </a:t>
            </a:r>
            <a:r>
              <a:rPr lang="fr-BE" dirty="0" err="1" smtClean="0"/>
              <a:t>inter-module</a:t>
            </a:r>
            <a:r>
              <a:rPr lang="fr-BE" dirty="0" smtClean="0"/>
              <a:t> </a:t>
            </a:r>
            <a:br>
              <a:rPr lang="fr-BE" dirty="0" smtClean="0"/>
            </a:br>
            <a:r>
              <a:rPr lang="en-US" sz="1300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Consolas" pitchFamily="49" charset="0"/>
              </a:rPr>
              <a:t>//Publisher</a:t>
            </a:r>
            <a:r>
              <a:rPr lang="fr-BE" sz="1300" dirty="0" smtClean="0">
                <a:latin typeface="Consolas" pitchFamily="49" charset="0"/>
                <a:ea typeface="Calibri"/>
                <a:cs typeface="Consolas" pitchFamily="49" charset="0"/>
              </a:rPr>
              <a:t/>
            </a:r>
            <a:br>
              <a:rPr lang="fr-BE" sz="1300" dirty="0" smtClean="0">
                <a:latin typeface="Consolas" pitchFamily="49" charset="0"/>
                <a:ea typeface="Calibri"/>
                <a:cs typeface="Consolas" pitchFamily="49" charset="0"/>
              </a:rPr>
            </a:b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[</a:t>
            </a:r>
            <a:r>
              <a:rPr lang="en-US" sz="13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EventPublication</a:t>
            </a: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3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EventTopicNames</a:t>
            </a:r>
            <a:r>
              <a:rPr lang="en-US" sz="1300" dirty="0" err="1" smtClean="0">
                <a:latin typeface="Consolas" pitchFamily="49" charset="0"/>
                <a:ea typeface="Calibri"/>
                <a:cs typeface="Consolas" pitchFamily="49" charset="0"/>
              </a:rPr>
              <a:t>.EventName,</a:t>
            </a:r>
            <a:r>
              <a:rPr lang="en-US" sz="13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PublicationScope</a:t>
            </a:r>
            <a:r>
              <a:rPr lang="en-US" sz="1300" dirty="0" err="1" smtClean="0">
                <a:latin typeface="Consolas" pitchFamily="49" charset="0"/>
                <a:ea typeface="Calibri"/>
                <a:cs typeface="Consolas" pitchFamily="49" charset="0"/>
              </a:rPr>
              <a:t>.Global</a:t>
            </a: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)]</a:t>
            </a:r>
            <a:r>
              <a:rPr lang="fr-BE" sz="1300" dirty="0" smtClean="0">
                <a:latin typeface="Consolas" pitchFamily="49" charset="0"/>
                <a:ea typeface="Calibri"/>
                <a:cs typeface="Consolas" pitchFamily="49" charset="0"/>
              </a:rPr>
              <a:t/>
            </a:r>
            <a:br>
              <a:rPr lang="fr-BE" sz="1300" dirty="0" smtClean="0">
                <a:latin typeface="Consolas" pitchFamily="49" charset="0"/>
                <a:ea typeface="Calibri"/>
                <a:cs typeface="Consolas" pitchFamily="49" charset="0"/>
              </a:rPr>
            </a:br>
            <a:r>
              <a:rPr lang="en-US" sz="13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3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event</a:t>
            </a: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3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EventHandler</a:t>
            </a: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13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MyEventArgs</a:t>
            </a: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&gt; </a:t>
            </a:r>
            <a:r>
              <a:rPr lang="en-US" sz="1300" dirty="0" err="1" smtClean="0">
                <a:latin typeface="Consolas" pitchFamily="49" charset="0"/>
                <a:ea typeface="Calibri"/>
                <a:cs typeface="Consolas" pitchFamily="49" charset="0"/>
              </a:rPr>
              <a:t>MyEvent</a:t>
            </a: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;</a:t>
            </a:r>
            <a:endParaRPr lang="fr-BE" sz="13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fr-BE" sz="1300" dirty="0" smtClean="0">
              <a:solidFill>
                <a:srgbClr val="008000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lvl="1">
              <a:lnSpc>
                <a:spcPct val="115000"/>
              </a:lnSpc>
              <a:buNone/>
            </a:pPr>
            <a:r>
              <a:rPr lang="en-US" sz="1300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Consolas" pitchFamily="49" charset="0"/>
              </a:rPr>
              <a:t>//Subscriber</a:t>
            </a:r>
          </a:p>
          <a:p>
            <a:pPr>
              <a:lnSpc>
                <a:spcPct val="115000"/>
              </a:lnSpc>
              <a:buNone/>
            </a:pP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	[</a:t>
            </a:r>
            <a:r>
              <a:rPr lang="en-US" sz="13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EventSubscription</a:t>
            </a: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3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EventTopicNames</a:t>
            </a:r>
            <a:r>
              <a:rPr lang="en-US" sz="1300" dirty="0" err="1" smtClean="0">
                <a:latin typeface="Consolas" pitchFamily="49" charset="0"/>
                <a:ea typeface="Calibri"/>
                <a:cs typeface="Consolas" pitchFamily="49" charset="0"/>
              </a:rPr>
              <a:t>.EventName</a:t>
            </a: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13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ThreadOption</a:t>
            </a:r>
            <a:r>
              <a:rPr lang="en-US" sz="1300" dirty="0" err="1" smtClean="0">
                <a:latin typeface="Consolas" pitchFamily="49" charset="0"/>
                <a:ea typeface="Calibri"/>
                <a:cs typeface="Consolas" pitchFamily="49" charset="0"/>
              </a:rPr>
              <a:t>.Publisher</a:t>
            </a: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)]</a:t>
            </a:r>
            <a:r>
              <a:rPr lang="en-US" sz="1300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Consolas" pitchFamily="49" charset="0"/>
              </a:rPr>
              <a:t/>
            </a:r>
            <a:br>
              <a:rPr lang="en-US" sz="1300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Consolas" pitchFamily="49" charset="0"/>
              </a:rPr>
            </a:br>
            <a:r>
              <a:rPr lang="en-US" sz="13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3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void</a:t>
            </a: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300" dirty="0" err="1" smtClean="0">
                <a:latin typeface="Consolas" pitchFamily="49" charset="0"/>
                <a:ea typeface="Calibri"/>
                <a:cs typeface="Consolas" pitchFamily="49" charset="0"/>
              </a:rPr>
              <a:t>OnEvent</a:t>
            </a: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3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object</a:t>
            </a: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 sender, </a:t>
            </a:r>
            <a:r>
              <a:rPr lang="en-US" sz="13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MyEventArgs</a:t>
            </a: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300" dirty="0" err="1" smtClean="0">
                <a:latin typeface="Consolas" pitchFamily="49" charset="0"/>
                <a:ea typeface="Calibri"/>
                <a:cs typeface="Consolas" pitchFamily="49" charset="0"/>
              </a:rPr>
              <a:t>eventArgs</a:t>
            </a: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)</a:t>
            </a:r>
            <a:r>
              <a:rPr lang="en-US" sz="1300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Consolas" pitchFamily="49" charset="0"/>
              </a:rPr>
              <a:t/>
            </a:r>
            <a:br>
              <a:rPr lang="en-US" sz="1300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Consolas" pitchFamily="49" charset="0"/>
              </a:rPr>
            </a:b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{</a:t>
            </a:r>
            <a:r>
              <a:rPr lang="en-US" sz="1300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Consolas" pitchFamily="49" charset="0"/>
              </a:rPr>
              <a:t/>
            </a:r>
            <a:br>
              <a:rPr lang="en-US" sz="1300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Consolas" pitchFamily="49" charset="0"/>
              </a:rPr>
            </a:b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…</a:t>
            </a:r>
            <a:b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</a:br>
            <a:r>
              <a:rPr lang="en-US" sz="1300" dirty="0" smtClean="0">
                <a:latin typeface="Consolas" pitchFamily="49" charset="0"/>
                <a:ea typeface="Calibri"/>
                <a:cs typeface="Consolas" pitchFamily="49" charset="0"/>
              </a:rPr>
              <a:t>}</a:t>
            </a:r>
            <a:endParaRPr lang="fr-BE" sz="13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lvl="1">
              <a:buNone/>
            </a:pPr>
            <a:r>
              <a:rPr lang="fr-BE" dirty="0" smtClean="0"/>
              <a:t/>
            </a:r>
            <a:br>
              <a:rPr lang="fr-BE" dirty="0" smtClean="0"/>
            </a:b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11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4. Architecture SCSF 5/5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BE" sz="6700" b="1" dirty="0" smtClean="0"/>
              <a:t>Action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Evènement conditionnel. Un module déclenche une action. Tous les modules ont la possibilité de refuser l’action.</a:t>
            </a:r>
            <a:br>
              <a:rPr lang="fr-BE" dirty="0" smtClean="0"/>
            </a:br>
            <a:r>
              <a:rPr lang="en-US" sz="2500" dirty="0" smtClean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//Action trigger</a:t>
            </a:r>
            <a:endParaRPr lang="fr-BE" sz="25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fr-BE" sz="2500" dirty="0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	</a:t>
            </a:r>
            <a:r>
              <a:rPr lang="fr-BE" sz="25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IActionCatalogService</a:t>
            </a:r>
            <a:r>
              <a:rPr lang="fr-BE" sz="2500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fr-BE" sz="2500" dirty="0" err="1" smtClean="0">
                <a:latin typeface="Consolas"/>
                <a:ea typeface="Calibri"/>
                <a:cs typeface="Times New Roman"/>
              </a:rPr>
              <a:t>actionCatalog</a:t>
            </a:r>
            <a:r>
              <a:rPr lang="fr-BE" sz="2500" dirty="0" smtClean="0">
                <a:latin typeface="Consolas"/>
                <a:ea typeface="Calibri"/>
                <a:cs typeface="Times New Roman"/>
              </a:rPr>
              <a:t> = </a:t>
            </a:r>
            <a:r>
              <a:rPr lang="fr-BE" sz="2500" dirty="0" err="1" smtClean="0">
                <a:latin typeface="Consolas"/>
                <a:ea typeface="Calibri"/>
                <a:cs typeface="Times New Roman"/>
              </a:rPr>
              <a:t>RootWorkItem.Services.Get</a:t>
            </a:r>
            <a:r>
              <a:rPr lang="fr-BE" sz="2500" dirty="0" smtClean="0">
                <a:latin typeface="Consolas"/>
                <a:ea typeface="Calibri"/>
                <a:cs typeface="Times New Roman"/>
              </a:rPr>
              <a:t>&lt;</a:t>
            </a:r>
            <a:r>
              <a:rPr lang="fr-BE" sz="25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IActionCatalogService</a:t>
            </a:r>
            <a:r>
              <a:rPr lang="fr-BE" sz="2500" dirty="0" smtClean="0">
                <a:latin typeface="Consolas"/>
                <a:ea typeface="Calibri"/>
                <a:cs typeface="Times New Roman"/>
              </a:rPr>
              <a:t>&gt;();</a:t>
            </a:r>
            <a:endParaRPr lang="fr-BE" sz="25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500" dirty="0" smtClean="0">
                <a:latin typeface="Consolas"/>
                <a:ea typeface="Calibri"/>
                <a:cs typeface="Times New Roman"/>
              </a:rPr>
              <a:t>	</a:t>
            </a:r>
            <a:r>
              <a:rPr lang="en-US" sz="2500" dirty="0" err="1" smtClean="0">
                <a:latin typeface="Consolas"/>
                <a:ea typeface="Calibri"/>
                <a:cs typeface="Times New Roman"/>
              </a:rPr>
              <a:t>actionCatalog.Execute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(</a:t>
            </a:r>
            <a:r>
              <a:rPr lang="en-US" sz="25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ActionNames</a:t>
            </a:r>
            <a:r>
              <a:rPr lang="en-US" sz="2500" dirty="0" err="1" smtClean="0">
                <a:latin typeface="Consolas"/>
                <a:ea typeface="Calibri"/>
                <a:cs typeface="Times New Roman"/>
              </a:rPr>
              <a:t>.MyAction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, </a:t>
            </a:r>
            <a:r>
              <a:rPr lang="en-US" sz="2500" dirty="0" err="1" smtClean="0">
                <a:latin typeface="Consolas"/>
                <a:ea typeface="Calibri"/>
                <a:cs typeface="Times New Roman"/>
              </a:rPr>
              <a:t>RootWorkItem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, </a:t>
            </a:r>
            <a:r>
              <a:rPr lang="en-US" sz="2500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this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, </a:t>
            </a:r>
            <a:r>
              <a:rPr lang="en-US" sz="2500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new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en-US" sz="25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ActionArgs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());</a:t>
            </a:r>
            <a:endParaRPr lang="fr-BE" sz="25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buNone/>
            </a:pPr>
            <a:r>
              <a:rPr lang="en-US" sz="2500" dirty="0" smtClean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	//Action </a:t>
            </a:r>
            <a:r>
              <a:rPr lang="en-US" sz="2500" dirty="0" smtClean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execution</a:t>
            </a:r>
            <a:endParaRPr lang="fr-BE" sz="25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500" dirty="0" smtClean="0">
                <a:latin typeface="Consolas"/>
                <a:ea typeface="Calibri"/>
                <a:cs typeface="Times New Roman"/>
              </a:rPr>
              <a:t> 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	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[</a:t>
            </a:r>
            <a:r>
              <a:rPr lang="en-US" sz="2500" dirty="0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Action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(</a:t>
            </a:r>
            <a:r>
              <a:rPr lang="en-US" sz="25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ActionNames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.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en-US" sz="2500" dirty="0" err="1" smtClean="0">
                <a:latin typeface="Consolas"/>
                <a:ea typeface="Calibri"/>
                <a:cs typeface="Times New Roman"/>
              </a:rPr>
              <a:t>MyAction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)]</a:t>
            </a:r>
            <a:endParaRPr lang="en-US" sz="2500" dirty="0" smtClean="0">
              <a:latin typeface="Consola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500" dirty="0" smtClean="0">
                <a:latin typeface="Consolas"/>
                <a:ea typeface="Calibri"/>
                <a:cs typeface="Times New Roman"/>
              </a:rPr>
              <a:t>	public </a:t>
            </a:r>
            <a:r>
              <a:rPr lang="en-US" sz="2500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void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en-US" sz="2500" dirty="0" err="1" smtClean="0">
                <a:latin typeface="Consolas"/>
                <a:ea typeface="Calibri"/>
                <a:cs typeface="Times New Roman"/>
              </a:rPr>
              <a:t>DoMyAction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(</a:t>
            </a:r>
            <a:r>
              <a:rPr lang="en-US" sz="2500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object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 caller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, </a:t>
            </a:r>
            <a:r>
              <a:rPr lang="en-US" sz="2500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object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target)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500" dirty="0" smtClean="0">
                <a:latin typeface="Consolas"/>
                <a:ea typeface="Calibri"/>
                <a:cs typeface="Times New Roman"/>
              </a:rPr>
              <a:t>	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{</a:t>
            </a:r>
            <a:endParaRPr lang="en-US" sz="2500" dirty="0" smtClean="0">
              <a:latin typeface="Consola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500" dirty="0" smtClean="0">
                <a:latin typeface="Consolas"/>
                <a:ea typeface="Calibri"/>
                <a:cs typeface="Times New Roman"/>
              </a:rPr>
              <a:t>	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}</a:t>
            </a:r>
            <a:endParaRPr lang="fr-BE" sz="25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500" dirty="0" smtClean="0">
                <a:solidFill>
                  <a:srgbClr val="008000"/>
                </a:solidFill>
                <a:latin typeface="Consolas"/>
                <a:ea typeface="Calibri"/>
                <a:cs typeface="Times New Roman"/>
              </a:rPr>
              <a:t>	//Action condition</a:t>
            </a:r>
            <a:endParaRPr lang="fr-BE" sz="25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fr-BE" sz="2500" dirty="0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	</a:t>
            </a:r>
            <a:r>
              <a:rPr lang="fr-BE" sz="25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IActionCatalogService</a:t>
            </a:r>
            <a:r>
              <a:rPr lang="fr-BE" sz="2500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fr-BE" sz="2500" dirty="0" err="1" smtClean="0">
                <a:latin typeface="Consolas"/>
                <a:ea typeface="Calibri"/>
                <a:cs typeface="Times New Roman"/>
              </a:rPr>
              <a:t>catalog</a:t>
            </a:r>
            <a:r>
              <a:rPr lang="fr-BE" sz="2500" dirty="0" smtClean="0">
                <a:latin typeface="Consolas"/>
                <a:ea typeface="Calibri"/>
                <a:cs typeface="Times New Roman"/>
              </a:rPr>
              <a:t> = </a:t>
            </a:r>
            <a:r>
              <a:rPr lang="fr-BE" sz="2500" dirty="0" err="1" smtClean="0">
                <a:latin typeface="Consolas"/>
                <a:ea typeface="Calibri"/>
                <a:cs typeface="Times New Roman"/>
              </a:rPr>
              <a:t>WorkItem.Services.Get</a:t>
            </a:r>
            <a:r>
              <a:rPr lang="fr-BE" sz="2500" dirty="0" smtClean="0">
                <a:latin typeface="Consolas"/>
                <a:ea typeface="Calibri"/>
                <a:cs typeface="Times New Roman"/>
              </a:rPr>
              <a:t>&lt;</a:t>
            </a:r>
            <a:r>
              <a:rPr lang="fr-BE" sz="25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IActionCatalogService</a:t>
            </a:r>
            <a:r>
              <a:rPr lang="fr-BE" sz="2500" dirty="0" smtClean="0">
                <a:latin typeface="Consolas"/>
                <a:ea typeface="Calibri"/>
                <a:cs typeface="Times New Roman"/>
              </a:rPr>
              <a:t>&gt;();</a:t>
            </a:r>
            <a:endParaRPr lang="fr-BE" sz="25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fr-BE" sz="2500" dirty="0" smtClean="0">
                <a:latin typeface="Consolas"/>
                <a:ea typeface="Calibri"/>
                <a:cs typeface="Times New Roman"/>
              </a:rPr>
              <a:t>	</a:t>
            </a:r>
            <a:r>
              <a:rPr lang="fr-BE" sz="2500" dirty="0" err="1" smtClean="0">
                <a:latin typeface="Consolas"/>
                <a:ea typeface="Calibri"/>
                <a:cs typeface="Times New Roman"/>
              </a:rPr>
              <a:t>catalog.RegisterGeneralCondition</a:t>
            </a:r>
            <a:r>
              <a:rPr lang="fr-BE" sz="2500" dirty="0" smtClean="0">
                <a:latin typeface="Consolas"/>
                <a:ea typeface="Calibri"/>
                <a:cs typeface="Times New Roman"/>
              </a:rPr>
              <a:t>(…(</a:t>
            </a:r>
            <a:r>
              <a:rPr lang="fr-BE" sz="25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IActionCondition</a:t>
            </a:r>
            <a:r>
              <a:rPr lang="fr-BE" sz="2500" dirty="0" smtClean="0">
                <a:latin typeface="Consolas"/>
                <a:ea typeface="Calibri"/>
                <a:cs typeface="Times New Roman"/>
              </a:rPr>
              <a:t>)</a:t>
            </a:r>
            <a:r>
              <a:rPr lang="fr-BE" sz="2500" dirty="0" err="1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this</a:t>
            </a:r>
            <a:r>
              <a:rPr lang="fr-BE" sz="2500" dirty="0" smtClean="0">
                <a:latin typeface="Consolas"/>
                <a:ea typeface="Calibri"/>
                <a:cs typeface="Times New Roman"/>
              </a:rPr>
              <a:t>);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fr-BE" sz="2500" dirty="0" smtClean="0">
                <a:latin typeface="Consolas"/>
                <a:ea typeface="Calibri"/>
                <a:cs typeface="Times New Roman"/>
              </a:rPr>
              <a:t>	</a:t>
            </a:r>
            <a:r>
              <a:rPr lang="fr-BE" sz="2500" dirty="0" err="1" smtClean="0">
                <a:latin typeface="Consolas"/>
                <a:ea typeface="Calibri"/>
                <a:cs typeface="Times New Roman"/>
              </a:rPr>
              <a:t>catalog.RegisterSpecificCondition</a:t>
            </a:r>
            <a:r>
              <a:rPr lang="fr-BE" sz="2500" dirty="0" smtClean="0">
                <a:latin typeface="Consolas"/>
                <a:ea typeface="Calibri"/>
                <a:cs typeface="Times New Roman"/>
              </a:rPr>
              <a:t>(</a:t>
            </a:r>
            <a:r>
              <a:rPr lang="en-US" sz="25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ActionNames</a:t>
            </a:r>
            <a:r>
              <a:rPr lang="en-US" sz="2500" dirty="0" err="1" smtClean="0">
                <a:latin typeface="Consolas"/>
                <a:ea typeface="Calibri"/>
                <a:cs typeface="Times New Roman"/>
              </a:rPr>
              <a:t>.MyAction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, </a:t>
            </a:r>
            <a:r>
              <a:rPr lang="fr-BE" sz="2500" dirty="0" smtClean="0">
                <a:latin typeface="Consolas"/>
                <a:ea typeface="Calibri"/>
                <a:cs typeface="Times New Roman"/>
              </a:rPr>
              <a:t>…(</a:t>
            </a:r>
            <a:r>
              <a:rPr lang="fr-BE" sz="25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IActionCondition</a:t>
            </a:r>
            <a:r>
              <a:rPr lang="fr-BE" sz="2500" dirty="0" smtClean="0">
                <a:latin typeface="Consolas"/>
                <a:ea typeface="Calibri"/>
                <a:cs typeface="Times New Roman"/>
              </a:rPr>
              <a:t>)</a:t>
            </a:r>
            <a:r>
              <a:rPr lang="fr-BE" sz="2500" dirty="0" err="1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this</a:t>
            </a:r>
            <a:r>
              <a:rPr lang="fr-BE" sz="2500" dirty="0" smtClean="0">
                <a:latin typeface="Consolas"/>
                <a:ea typeface="Calibri"/>
                <a:cs typeface="Times New Roman"/>
              </a:rPr>
              <a:t>);</a:t>
            </a:r>
            <a:endParaRPr lang="fr-BE" sz="2500" dirty="0" smtClean="0">
              <a:latin typeface="Consola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endParaRPr lang="fr-BE" sz="1600" dirty="0" smtClean="0">
              <a:latin typeface="Consola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fr-BE" sz="1800" dirty="0" smtClean="0"/>
              <a:t>	</a:t>
            </a:r>
            <a:r>
              <a:rPr lang="fr-BE" sz="2900" b="1" u="sng" dirty="0" smtClean="0">
                <a:solidFill>
                  <a:srgbClr val="FF0000"/>
                </a:solidFill>
              </a:rPr>
              <a:t> ! SCSF ne crée pas la fonctionnalité d’Action par défaut. Ajouter le code suivant dans </a:t>
            </a:r>
            <a:r>
              <a:rPr lang="fr-BE" sz="2900" b="1" u="sng" dirty="0" err="1" smtClean="0">
                <a:solidFill>
                  <a:srgbClr val="FF0000"/>
                </a:solidFill>
              </a:rPr>
              <a:t>ShellApplication.cs</a:t>
            </a:r>
            <a:r>
              <a:rPr lang="fr-BE" sz="2900" dirty="0" smtClean="0">
                <a:solidFill>
                  <a:srgbClr val="FF0000"/>
                </a:solidFill>
              </a:rPr>
              <a:t>:</a:t>
            </a:r>
            <a:r>
              <a:rPr lang="fr-BE" sz="1800" dirty="0" smtClean="0"/>
              <a:t/>
            </a:r>
            <a:br>
              <a:rPr lang="fr-BE" sz="1800" dirty="0" smtClean="0"/>
            </a:br>
            <a:endParaRPr lang="fr-BE" sz="1800" dirty="0" smtClean="0"/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fr-BE" sz="1800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	</a:t>
            </a:r>
            <a:r>
              <a:rPr lang="en-US" sz="2500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protected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en-US" sz="2500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override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en-US" sz="2500" dirty="0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void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en-US" sz="2500" dirty="0" err="1" smtClean="0">
                <a:latin typeface="Consolas"/>
                <a:ea typeface="Calibri"/>
                <a:cs typeface="Times New Roman"/>
              </a:rPr>
              <a:t>AddBuilderStrategies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(</a:t>
            </a:r>
            <a:r>
              <a:rPr lang="en-US" sz="2500" dirty="0" err="1" smtClean="0">
                <a:latin typeface="Consolas"/>
                <a:ea typeface="Calibri"/>
                <a:cs typeface="Times New Roman"/>
              </a:rPr>
              <a:t>Microsoft.Practices.ObjectBuilder.</a:t>
            </a:r>
            <a:r>
              <a:rPr lang="en-US" sz="25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Builder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 builder)</a:t>
            </a:r>
            <a:endParaRPr lang="fr-BE" sz="25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500" dirty="0" smtClean="0">
                <a:latin typeface="Consolas"/>
                <a:ea typeface="Calibri"/>
                <a:cs typeface="Times New Roman"/>
              </a:rPr>
              <a:t>	{</a:t>
            </a:r>
            <a:r>
              <a:rPr lang="fr-BE" sz="2500" dirty="0" smtClean="0">
                <a:ea typeface="Calibri"/>
                <a:cs typeface="Times New Roman"/>
              </a:rPr>
              <a:t/>
            </a:r>
            <a:br>
              <a:rPr lang="fr-BE" sz="2500" dirty="0" smtClean="0">
                <a:ea typeface="Calibri"/>
                <a:cs typeface="Times New Roman"/>
              </a:rPr>
            </a:br>
            <a:r>
              <a:rPr lang="fr-BE" sz="2500" dirty="0" smtClean="0">
                <a:ea typeface="Calibri"/>
                <a:cs typeface="Times New Roman"/>
              </a:rPr>
              <a:t>	</a:t>
            </a:r>
            <a:r>
              <a:rPr lang="en-US" sz="2500" dirty="0" err="1" smtClean="0">
                <a:solidFill>
                  <a:srgbClr val="0000FF"/>
                </a:solidFill>
                <a:latin typeface="Consolas"/>
                <a:ea typeface="Calibri"/>
                <a:cs typeface="Times New Roman"/>
              </a:rPr>
              <a:t>base</a:t>
            </a:r>
            <a:r>
              <a:rPr lang="en-US" sz="2500" dirty="0" err="1" smtClean="0">
                <a:latin typeface="Consolas"/>
                <a:ea typeface="Calibri"/>
                <a:cs typeface="Times New Roman"/>
              </a:rPr>
              <a:t>.AddBuilderStrategies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(builder);</a:t>
            </a:r>
            <a:r>
              <a:rPr lang="fr-BE" sz="2500" dirty="0" smtClean="0">
                <a:ea typeface="Calibri"/>
                <a:cs typeface="Times New Roman"/>
              </a:rPr>
              <a:t/>
            </a:r>
            <a:br>
              <a:rPr lang="fr-BE" sz="2500" dirty="0" smtClean="0">
                <a:ea typeface="Calibri"/>
                <a:cs typeface="Times New Roman"/>
              </a:rPr>
            </a:br>
            <a:r>
              <a:rPr lang="fr-BE" sz="2500" dirty="0" smtClean="0">
                <a:ea typeface="Calibri"/>
                <a:cs typeface="Times New Roman"/>
              </a:rPr>
              <a:t>	</a:t>
            </a:r>
            <a:r>
              <a:rPr lang="en-US" sz="2500" dirty="0" err="1" smtClean="0">
                <a:latin typeface="Consolas"/>
                <a:ea typeface="Calibri"/>
                <a:cs typeface="Times New Roman"/>
              </a:rPr>
              <a:t>builder.Strategies.AddNew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&lt;</a:t>
            </a:r>
            <a:r>
              <a:rPr lang="en-US" sz="25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ActionStrategy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&gt;(</a:t>
            </a:r>
            <a:r>
              <a:rPr lang="en-US" sz="2500" dirty="0" err="1" smtClean="0">
                <a:latin typeface="Consolas"/>
                <a:ea typeface="Calibri"/>
                <a:cs typeface="Times New Roman"/>
              </a:rPr>
              <a:t>Microsoft.Practices.ObjectBuilder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.</a:t>
            </a:r>
            <a:br>
              <a:rPr lang="en-US" sz="2500" dirty="0" smtClean="0">
                <a:latin typeface="Consolas"/>
                <a:ea typeface="Calibri"/>
                <a:cs typeface="Times New Roman"/>
              </a:rPr>
            </a:br>
            <a:r>
              <a:rPr lang="en-US" sz="2500" dirty="0" smtClean="0">
                <a:latin typeface="Consolas"/>
                <a:ea typeface="Calibri"/>
                <a:cs typeface="Times New Roman"/>
              </a:rPr>
              <a:t>	</a:t>
            </a:r>
            <a:r>
              <a:rPr lang="en-US" sz="2500" dirty="0" err="1" smtClean="0">
                <a:solidFill>
                  <a:srgbClr val="2B91AF"/>
                </a:solidFill>
                <a:latin typeface="Consolas"/>
                <a:ea typeface="Calibri"/>
                <a:cs typeface="Times New Roman"/>
              </a:rPr>
              <a:t>BuilderStage</a:t>
            </a:r>
            <a:r>
              <a:rPr lang="en-US" sz="2500" dirty="0" err="1" smtClean="0">
                <a:latin typeface="Consolas"/>
                <a:ea typeface="Calibri"/>
                <a:cs typeface="Times New Roman"/>
              </a:rPr>
              <a:t>.Initialization</a:t>
            </a:r>
            <a:r>
              <a:rPr lang="en-US" sz="2500" dirty="0" smtClean="0">
                <a:latin typeface="Consolas"/>
                <a:ea typeface="Calibri"/>
                <a:cs typeface="Times New Roman"/>
              </a:rPr>
              <a:t>);</a:t>
            </a:r>
            <a:endParaRPr lang="fr-BE" sz="2500" dirty="0" smtClean="0">
              <a:ea typeface="Calibri"/>
              <a:cs typeface="Times New Roman"/>
            </a:endParaRPr>
          </a:p>
          <a:p>
            <a:pPr>
              <a:buNone/>
            </a:pPr>
            <a:r>
              <a:rPr lang="en-US" sz="2500" dirty="0" smtClean="0">
                <a:latin typeface="Consolas"/>
                <a:ea typeface="Calibri"/>
              </a:rPr>
              <a:t>	}</a:t>
            </a:r>
            <a:endParaRPr lang="fr-BE" sz="2500" dirty="0" smtClean="0">
              <a:ea typeface="Calibri"/>
              <a:cs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5. Références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Programming Microsoft Composite UI Application Block and </a:t>
            </a:r>
            <a:r>
              <a:rPr lang="en-US" dirty="0" smtClean="0"/>
              <a:t>Smart </a:t>
            </a:r>
            <a:r>
              <a:rPr lang="en-US" dirty="0" smtClean="0"/>
              <a:t>Client Software Factory, David Platt, Microsoft Press, </a:t>
            </a:r>
            <a:r>
              <a:rPr lang="en-US" dirty="0" smtClean="0"/>
              <a:t>2007.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www.microsoft.com/MSPress/books/11030.aspx</a:t>
            </a:r>
            <a:endParaRPr lang="en-US" dirty="0" smtClean="0"/>
          </a:p>
          <a:p>
            <a:r>
              <a:rPr lang="en-US" dirty="0" smtClean="0"/>
              <a:t>Architecting </a:t>
            </a:r>
            <a:r>
              <a:rPr lang="en-US" dirty="0" smtClean="0"/>
              <a:t>Composite Smart Clients Using CAB and </a:t>
            </a:r>
            <a:r>
              <a:rPr lang="en-US" dirty="0" smtClean="0"/>
              <a:t>SCSF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msdn2.microsoft.com/en-us/library/bb266334.a</a:t>
            </a:r>
            <a:endParaRPr lang="en-US" dirty="0" smtClean="0"/>
          </a:p>
          <a:p>
            <a:r>
              <a:rPr lang="en-US" dirty="0" smtClean="0"/>
              <a:t>Microsoft patterns </a:t>
            </a:r>
            <a:r>
              <a:rPr lang="en-US" dirty="0" smtClean="0"/>
              <a:t>&amp; practices - Smart Client Guidance</a:t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http://smartclient.codeplex.com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Introduction to CAB/SCSF</a:t>
            </a:r>
            <a:br>
              <a:rPr lang="en-US" dirty="0" smtClean="0"/>
            </a:br>
            <a:r>
              <a:rPr lang="en-US" dirty="0" smtClean="0">
                <a:hlinkClick r:id="rId5"/>
              </a:rPr>
              <a:t>http://richnewman.wordpress.com/intro-to-cab-toc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Prism (SCSF for WPF, VS2010)</a:t>
            </a:r>
            <a:br>
              <a:rPr lang="en-US" dirty="0" smtClean="0"/>
            </a:br>
            <a:r>
              <a:rPr lang="en-US" dirty="0" smtClean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www.pnpguidance.net/Post/PrismWebcastsScreencastsCreateApplicationUsingPrism.aspx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13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6</a:t>
            </a:r>
            <a:r>
              <a:rPr lang="fr-BE" dirty="0" smtClean="0"/>
              <a:t>. </a:t>
            </a:r>
            <a:r>
              <a:rPr lang="fr-BE" dirty="0" err="1" smtClean="0"/>
              <a:t>Demo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BE" dirty="0" smtClean="0"/>
              <a:t>Composants à installer (pour VS2008 SP1)</a:t>
            </a:r>
          </a:p>
          <a:p>
            <a:pPr lvl="1"/>
            <a:r>
              <a:rPr lang="fr-BE" dirty="0" smtClean="0"/>
              <a:t>GuidanceAutomationExtensions.msi (</a:t>
            </a:r>
            <a:r>
              <a:rPr lang="fr-BE" dirty="0" smtClean="0">
                <a:hlinkClick r:id="rId2"/>
              </a:rPr>
              <a:t>http://www.microsoft.com/downloads/details.aspx?FamilyId=C0A394C0-5EEB-47C4-9F7B-71E51866A7ED&amp;displaylang=en</a:t>
            </a:r>
            <a:r>
              <a:rPr lang="fr-BE" dirty="0" smtClean="0"/>
              <a:t>)</a:t>
            </a:r>
          </a:p>
          <a:p>
            <a:pPr lvl="1"/>
            <a:r>
              <a:rPr lang="fr-BE" dirty="0" smtClean="0"/>
              <a:t>gaxp1409.exe (</a:t>
            </a:r>
            <a:r>
              <a:rPr lang="fr-BE" dirty="0" smtClean="0">
                <a:hlinkClick r:id="rId3"/>
              </a:rPr>
              <a:t>http://www.microsoft.com/downloads/details.aspx?FamilyID=E28205C6-BB07-401B-9A76-804784598BF0&amp;amp;displaylang=en&amp;displaylang=en</a:t>
            </a:r>
            <a:r>
              <a:rPr lang="fr-BE" dirty="0" smtClean="0"/>
              <a:t>)</a:t>
            </a:r>
          </a:p>
          <a:p>
            <a:pPr lvl="1"/>
            <a:r>
              <a:rPr lang="en-US" dirty="0" smtClean="0"/>
              <a:t>Smart Client Software Factory - April 2008 fixed for SP1.msi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 smtClean="0">
                <a:hlinkClick r:id="rId4"/>
              </a:rPr>
              <a:t>://artazor.wordpress.com/2008/12/07/scsf-april-2008-fix-for-visual-studio-2008-sp1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14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620688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Plan de la session 1/2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fr-BE" b="1" dirty="0"/>
          </a:p>
          <a:p>
            <a:pPr marL="514350" indent="-514350">
              <a:buFont typeface="+mj-lt"/>
              <a:buAutoNum type="arabicPeriod"/>
            </a:pPr>
            <a:r>
              <a:rPr lang="fr-BE" b="1" dirty="0" smtClean="0"/>
              <a:t>Problématique </a:t>
            </a:r>
            <a:r>
              <a:rPr lang="fr-BE" b="1" dirty="0"/>
              <a:t>des développements en équipe</a:t>
            </a:r>
            <a:r>
              <a:rPr lang="fr-BE" dirty="0"/>
              <a:t> 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 smtClean="0"/>
              <a:t>règles de développement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 smtClean="0"/>
              <a:t>architecture commune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 smtClean="0"/>
              <a:t>coopération entre les modules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 smtClean="0"/>
              <a:t>spécification des fonctionnalités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 smtClean="0"/>
              <a:t>tests avant implémentation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Smart </a:t>
            </a:r>
            <a:r>
              <a:rPr lang="en-US" b="1" dirty="0"/>
              <a:t>Client Software Factory (SCSF)</a:t>
            </a:r>
            <a:endParaRPr lang="fr-BE" b="1" dirty="0"/>
          </a:p>
          <a:p>
            <a:pPr lvl="1">
              <a:buFont typeface="Courier New" pitchFamily="49" charset="0"/>
              <a:buChar char="o"/>
            </a:pPr>
            <a:r>
              <a:rPr lang="fr-BE" dirty="0" smtClean="0"/>
              <a:t>Solution pour le développement en équipe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 smtClean="0"/>
              <a:t>Isolation des modules/fonctionnalités par l’usage systématique des interfaces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 smtClean="0"/>
              <a:t>Réutilisation des modules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 smtClean="0"/>
              <a:t>CAB (composite application block)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 smtClean="0"/>
              <a:t>Guidance automation</a:t>
            </a:r>
          </a:p>
          <a:p>
            <a:pPr lvl="1">
              <a:buFont typeface="Courier New" pitchFamily="49" charset="0"/>
              <a:buChar char="o"/>
            </a:pPr>
            <a:r>
              <a:rPr lang="fr-BE" dirty="0" smtClean="0"/>
              <a:t>Intégration dans Visual Studio 2008</a:t>
            </a:r>
          </a:p>
          <a:p>
            <a:endParaRPr lang="fr-B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Plan de la session 2/2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fr-BE" b="1" dirty="0" smtClean="0"/>
              <a:t>Patterns utilisés dans SCSF</a:t>
            </a:r>
          </a:p>
          <a:p>
            <a:pPr marL="971550" lvl="1" indent="-514350">
              <a:buFont typeface="Courier New" pitchFamily="49" charset="0"/>
              <a:buChar char="o"/>
            </a:pPr>
            <a:r>
              <a:rPr lang="fr-BE" dirty="0" smtClean="0"/>
              <a:t>Command</a:t>
            </a:r>
          </a:p>
          <a:p>
            <a:pPr marL="971550" lvl="1" indent="-514350">
              <a:buFont typeface="Courier New" pitchFamily="49" charset="0"/>
              <a:buChar char="o"/>
            </a:pPr>
            <a:r>
              <a:rPr lang="en-US" dirty="0" smtClean="0"/>
              <a:t>Dependency Injection / Inversion Of Control (</a:t>
            </a:r>
            <a:r>
              <a:rPr lang="en-US" dirty="0" err="1" smtClean="0"/>
              <a:t>IoC</a:t>
            </a:r>
            <a:r>
              <a:rPr lang="en-US" dirty="0" smtClean="0"/>
              <a:t>)</a:t>
            </a:r>
            <a:endParaRPr lang="fr-BE" dirty="0" smtClean="0"/>
          </a:p>
          <a:p>
            <a:pPr marL="971550" lvl="1" indent="-514350">
              <a:buFont typeface="Courier New" pitchFamily="49" charset="0"/>
              <a:buChar char="o"/>
            </a:pPr>
            <a:r>
              <a:rPr lang="en-US" dirty="0" smtClean="0"/>
              <a:t>Model View Presenter (MVP)</a:t>
            </a:r>
            <a:endParaRPr lang="fr-BE" dirty="0" smtClean="0"/>
          </a:p>
          <a:p>
            <a:pPr marL="514350" lvl="0" indent="-514350">
              <a:buFont typeface="+mj-lt"/>
              <a:buAutoNum type="arabicPeriod" startAt="3"/>
            </a:pPr>
            <a:r>
              <a:rPr lang="en-US" b="1" dirty="0" smtClean="0"/>
              <a:t>Architecture de SCSF</a:t>
            </a:r>
            <a:endParaRPr lang="fr-BE" b="1" dirty="0" smtClean="0"/>
          </a:p>
          <a:p>
            <a:pPr marL="971550" lvl="1" indent="-514350">
              <a:buFont typeface="Courier New" pitchFamily="49" charset="0"/>
              <a:buChar char="o"/>
            </a:pPr>
            <a:r>
              <a:rPr lang="en-US" dirty="0" smtClean="0"/>
              <a:t>Module</a:t>
            </a:r>
          </a:p>
          <a:p>
            <a:pPr marL="971550" lvl="1" indent="-514350">
              <a:buFont typeface="Courier New" pitchFamily="49" charset="0"/>
              <a:buChar char="o"/>
            </a:pPr>
            <a:r>
              <a:rPr lang="en-US" dirty="0" err="1" smtClean="0"/>
              <a:t>WorkItem</a:t>
            </a:r>
            <a:endParaRPr lang="fr-BE" dirty="0" smtClean="0"/>
          </a:p>
          <a:p>
            <a:pPr marL="971550" lvl="1" indent="-514350">
              <a:buFont typeface="Courier New" pitchFamily="49" charset="0"/>
              <a:buChar char="o"/>
            </a:pPr>
            <a:r>
              <a:rPr lang="en-US" dirty="0" smtClean="0"/>
              <a:t>Profile catalog</a:t>
            </a:r>
            <a:endParaRPr lang="fr-BE" dirty="0" smtClean="0"/>
          </a:p>
          <a:p>
            <a:pPr marL="971550" lvl="1" indent="-514350">
              <a:buFont typeface="Courier New" pitchFamily="49" charset="0"/>
              <a:buChar char="o"/>
            </a:pPr>
            <a:r>
              <a:rPr lang="en-US" dirty="0" smtClean="0"/>
              <a:t>Shell</a:t>
            </a:r>
            <a:endParaRPr lang="fr-BE" dirty="0" smtClean="0"/>
          </a:p>
          <a:p>
            <a:pPr marL="971550" lvl="1" indent="-514350">
              <a:buFont typeface="Courier New" pitchFamily="49" charset="0"/>
              <a:buChar char="o"/>
            </a:pPr>
            <a:r>
              <a:rPr lang="en-US" dirty="0" smtClean="0"/>
              <a:t>UI extension sites</a:t>
            </a:r>
            <a:endParaRPr lang="fr-BE" dirty="0" smtClean="0"/>
          </a:p>
          <a:p>
            <a:pPr marL="971550" lvl="1" indent="-514350">
              <a:buFont typeface="Courier New" pitchFamily="49" charset="0"/>
              <a:buChar char="o"/>
            </a:pPr>
            <a:r>
              <a:rPr lang="en-US" dirty="0" smtClean="0"/>
              <a:t>State /Command / Event / </a:t>
            </a:r>
            <a:r>
              <a:rPr lang="en-US" dirty="0" smtClean="0"/>
              <a:t>Action</a:t>
            </a:r>
            <a:endParaRPr lang="fr-BE" dirty="0" smtClean="0"/>
          </a:p>
          <a:p>
            <a:pPr marL="514350" lvl="0" indent="-514350">
              <a:buFont typeface="+mj-lt"/>
              <a:buAutoNum type="arabicPeriod" startAt="3"/>
            </a:pPr>
            <a:r>
              <a:rPr lang="en-US" b="1" dirty="0" err="1" smtClean="0"/>
              <a:t>Références</a:t>
            </a:r>
            <a:endParaRPr lang="en-US" b="1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b="1" dirty="0" err="1" smtClean="0"/>
              <a:t>Démonstration</a:t>
            </a:r>
            <a:r>
              <a:rPr lang="en-US" b="1" dirty="0" smtClean="0"/>
              <a:t> par un </a:t>
            </a:r>
            <a:r>
              <a:rPr lang="en-US" b="1" dirty="0" err="1" smtClean="0"/>
              <a:t>exemple</a:t>
            </a:r>
            <a:r>
              <a:rPr lang="en-US" b="1" dirty="0" smtClean="0"/>
              <a:t> </a:t>
            </a:r>
            <a:r>
              <a:rPr lang="en-US" b="1" dirty="0" err="1" smtClean="0"/>
              <a:t>pratique</a:t>
            </a:r>
            <a:endParaRPr lang="en-US" b="1" dirty="0" smtClean="0"/>
          </a:p>
          <a:p>
            <a:pPr marL="514350" lvl="0" indent="-514350">
              <a:buNone/>
            </a:pPr>
            <a:endParaRPr lang="en-US" b="1" dirty="0" smtClean="0"/>
          </a:p>
          <a:p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pPr algn="l"/>
            <a:r>
              <a:rPr lang="fr-BE" dirty="0" smtClean="0"/>
              <a:t>1. Problématique des développements en équipe </a:t>
            </a:r>
            <a:br>
              <a:rPr lang="fr-BE" dirty="0" smtClean="0"/>
            </a:b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85000" lnSpcReduction="20000"/>
          </a:bodyPr>
          <a:lstStyle/>
          <a:p>
            <a:pPr lvl="1">
              <a:buNone/>
            </a:pPr>
            <a:r>
              <a:rPr lang="fr-BE" b="1" dirty="0" smtClean="0"/>
              <a:t>Règles de développement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Implémenter et structurer le code de manière uniforme</a:t>
            </a:r>
          </a:p>
          <a:p>
            <a:pPr lvl="1">
              <a:buNone/>
            </a:pPr>
            <a:r>
              <a:rPr lang="fr-BE" b="1" dirty="0" smtClean="0"/>
              <a:t>Architecture commune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Les modules/fonctionnalités développées doivent s’intégrer dans une architecture commune</a:t>
            </a:r>
          </a:p>
          <a:p>
            <a:pPr lvl="1">
              <a:buNone/>
            </a:pPr>
            <a:r>
              <a:rPr lang="fr-BE" b="1" dirty="0" smtClean="0"/>
              <a:t>Coopération entre les modules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Les modules doivent coopérer, s’échanger des données et peuvent dépendre l’un de l’autre</a:t>
            </a:r>
          </a:p>
          <a:p>
            <a:pPr lvl="1">
              <a:buNone/>
            </a:pPr>
            <a:r>
              <a:rPr lang="fr-BE" b="1" dirty="0" smtClean="0"/>
              <a:t>Spécification des fonctionnalités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Définir précisément les fonctions d’un module</a:t>
            </a:r>
          </a:p>
          <a:p>
            <a:pPr lvl="1">
              <a:buNone/>
            </a:pPr>
            <a:r>
              <a:rPr lang="fr-BE" b="1" dirty="0" smtClean="0"/>
              <a:t>Tests avant implémentation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Tester un module alors que les autres dont il dépend ne sont pas encore disponibles</a:t>
            </a:r>
          </a:p>
          <a:p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pPr algn="l"/>
            <a:r>
              <a:rPr lang="fr-BE" sz="4000" dirty="0" smtClean="0"/>
              <a:t>2. Smart Client Software </a:t>
            </a:r>
            <a:r>
              <a:rPr lang="fr-BE" sz="4000" dirty="0" err="1" smtClean="0"/>
              <a:t>Factory</a:t>
            </a:r>
            <a:r>
              <a:rPr lang="fr-BE" sz="4000" dirty="0"/>
              <a:t> </a:t>
            </a:r>
            <a:r>
              <a:rPr lang="fr-BE" sz="4000" dirty="0" smtClean="0"/>
              <a:t>1/2</a:t>
            </a:r>
            <a:endParaRPr lang="fr-B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320479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fr-BE" b="1" dirty="0" smtClean="0"/>
              <a:t>Solution pour le développement en équipe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Structure du code, implémentation des interfaces utilisateur, implémentations des services et architecture sont « imposés »</a:t>
            </a:r>
          </a:p>
          <a:p>
            <a:pPr lvl="1">
              <a:buNone/>
            </a:pPr>
            <a:r>
              <a:rPr lang="fr-BE" b="1" dirty="0" smtClean="0"/>
              <a:t>Isolation des modules/fonctionnalités par l’usage systématique des interfaces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Chaque module fournit les interfaces qui sont les contrats remplis par les services qu’il contient</a:t>
            </a:r>
          </a:p>
          <a:p>
            <a:pPr lvl="1">
              <a:buNone/>
            </a:pPr>
            <a:r>
              <a:rPr lang="fr-BE" b="1" dirty="0" smtClean="0"/>
              <a:t>Réutilisation des modules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Comme l’architecture est fixée, un module peut être très facilement réutilisé dans d’autres applications.</a:t>
            </a:r>
          </a:p>
          <a:p>
            <a:pPr lvl="1">
              <a:buNone/>
            </a:pPr>
            <a:endParaRPr lang="fr-BE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BE" dirty="0" smtClean="0"/>
              <a:t>2. Smart Client Software </a:t>
            </a:r>
            <a:r>
              <a:rPr lang="fr-BE" dirty="0" err="1" smtClean="0"/>
              <a:t>Factory</a:t>
            </a:r>
            <a:r>
              <a:rPr lang="fr-BE" dirty="0" smtClean="0"/>
              <a:t> 2/2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fr-BE" b="1" dirty="0" smtClean="0"/>
              <a:t>CAB (Composite Application Block)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Block applicatif développé par Microsoft (</a:t>
            </a:r>
            <a:r>
              <a:rPr lang="fr-BE" dirty="0" err="1" smtClean="0"/>
              <a:t>Microsoft's</a:t>
            </a:r>
            <a:r>
              <a:rPr lang="fr-BE" dirty="0" smtClean="0"/>
              <a:t> patterns &amp; practices) destiné à la création d’applications riches avec des interfaces utilisateur faiblement couplés (pattern Model-</a:t>
            </a:r>
            <a:r>
              <a:rPr lang="fr-BE" dirty="0" err="1" smtClean="0"/>
              <a:t>View</a:t>
            </a:r>
            <a:r>
              <a:rPr lang="fr-BE" dirty="0" smtClean="0"/>
              <a:t>-</a:t>
            </a:r>
            <a:r>
              <a:rPr lang="fr-BE" dirty="0" err="1" smtClean="0"/>
              <a:t>Presenter</a:t>
            </a:r>
            <a:r>
              <a:rPr lang="fr-BE" dirty="0" smtClean="0"/>
              <a:t>)</a:t>
            </a:r>
          </a:p>
          <a:p>
            <a:pPr lvl="1">
              <a:buNone/>
            </a:pPr>
            <a:r>
              <a:rPr lang="fr-BE" b="1" dirty="0" smtClean="0"/>
              <a:t>Guidance automation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Automatise et systématise la production de code (modules, services, vues, évènements, …)</a:t>
            </a:r>
          </a:p>
          <a:p>
            <a:pPr lvl="1">
              <a:buNone/>
            </a:pPr>
            <a:r>
              <a:rPr lang="fr-BE" b="1" dirty="0" smtClean="0"/>
              <a:t>Intégration dans Visual Studio 2008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Guidance automation étend les capacités de Visual Studio à produire du code « CAB » qui s’intègre dans l’architecture Projet/Solution de Visual Studio</a:t>
            </a:r>
          </a:p>
          <a:p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BE" dirty="0" smtClean="0"/>
              <a:t>3. Patterns utilisés dans SCSF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BE" b="1" dirty="0" smtClean="0"/>
              <a:t>Command pattern 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Encapsule une requête dans un objet. Les menus invoquent l’exécutions de commandes sans se soucier des actions à effectuer</a:t>
            </a:r>
            <a:endParaRPr lang="fr-BE" dirty="0"/>
          </a:p>
          <a:p>
            <a:pPr>
              <a:buNone/>
            </a:pPr>
            <a:r>
              <a:rPr lang="fr-BE" b="1" dirty="0" err="1" smtClean="0"/>
              <a:t>Dependency</a:t>
            </a:r>
            <a:r>
              <a:rPr lang="fr-BE" b="1" dirty="0" smtClean="0"/>
              <a:t> injection pattern (</a:t>
            </a:r>
            <a:r>
              <a:rPr lang="fr-BE" b="1" dirty="0" err="1" smtClean="0"/>
              <a:t>IoC</a:t>
            </a:r>
            <a:r>
              <a:rPr lang="fr-BE" b="1" dirty="0" smtClean="0"/>
              <a:t>)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Le consommateur d’un service exprime son besoin mais ne sait/veut pas créer l’instance du service. Un moteur d’injection se charge de faire le lien entre fournisseur de service et consommateur(s)</a:t>
            </a:r>
          </a:p>
          <a:p>
            <a:pPr>
              <a:buNone/>
            </a:pPr>
            <a:r>
              <a:rPr lang="fr-BE" b="1" dirty="0" smtClean="0"/>
              <a:t>Model-</a:t>
            </a:r>
            <a:r>
              <a:rPr lang="fr-BE" b="1" dirty="0" err="1" smtClean="0"/>
              <a:t>View</a:t>
            </a:r>
            <a:r>
              <a:rPr lang="fr-BE" b="1" dirty="0" smtClean="0"/>
              <a:t>-</a:t>
            </a:r>
            <a:r>
              <a:rPr lang="fr-BE" b="1" dirty="0" err="1" smtClean="0"/>
              <a:t>Presenter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La vue (</a:t>
            </a:r>
            <a:r>
              <a:rPr lang="fr-BE" dirty="0" err="1" smtClean="0"/>
              <a:t>View</a:t>
            </a:r>
            <a:r>
              <a:rPr lang="fr-BE" dirty="0" smtClean="0"/>
              <a:t>) est indépendante du modèle de données (Model). Le </a:t>
            </a:r>
            <a:r>
              <a:rPr lang="fr-BE" dirty="0" err="1" smtClean="0"/>
              <a:t>Presenter</a:t>
            </a:r>
            <a:r>
              <a:rPr lang="fr-BE" dirty="0" smtClean="0"/>
              <a:t> présente les données à la vue sous une forme qui convient à celle-ci mais sans connaissance de la manière dont elle va afficher ces données.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4. Architecture SCSF 1/5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BE" b="1" dirty="0" smtClean="0"/>
              <a:t>Module</a:t>
            </a:r>
          </a:p>
          <a:p>
            <a:r>
              <a:rPr lang="fr-BE" dirty="0" smtClean="0"/>
              <a:t>Entité qui implémente une fonctionnalité et qui est chargée par le noyau SCSF au moment du démarrage. </a:t>
            </a:r>
          </a:p>
          <a:p>
            <a:r>
              <a:rPr lang="fr-BE" dirty="0" smtClean="0"/>
              <a:t>En général, 1 module = 2 </a:t>
            </a:r>
            <a:r>
              <a:rPr lang="fr-BE" dirty="0" err="1" smtClean="0"/>
              <a:t>assemblies</a:t>
            </a:r>
            <a:r>
              <a:rPr lang="fr-BE" dirty="0" smtClean="0"/>
              <a:t> (implémentation et interface)</a:t>
            </a:r>
          </a:p>
          <a:p>
            <a:pPr>
              <a:buNone/>
            </a:pPr>
            <a:r>
              <a:rPr lang="fr-BE" b="1" dirty="0" err="1" smtClean="0"/>
              <a:t>Workitem</a:t>
            </a:r>
            <a:endParaRPr lang="fr-BE" b="1" dirty="0" smtClean="0"/>
          </a:p>
          <a:p>
            <a:r>
              <a:rPr lang="fr-BE" dirty="0" smtClean="0"/>
              <a:t>Conteneur des classes qui participent à l’injection de dépendance</a:t>
            </a:r>
          </a:p>
          <a:p>
            <a:r>
              <a:rPr lang="fr-BE" dirty="0" smtClean="0"/>
              <a:t>Organisation </a:t>
            </a:r>
            <a:r>
              <a:rPr lang="fr-BE" dirty="0" err="1" smtClean="0"/>
              <a:t>hiérachique</a:t>
            </a:r>
            <a:r>
              <a:rPr lang="fr-BE" dirty="0" smtClean="0"/>
              <a:t> </a:t>
            </a:r>
          </a:p>
          <a:p>
            <a:pPr>
              <a:buNone/>
            </a:pPr>
            <a:r>
              <a:rPr lang="fr-BE" b="1" dirty="0" smtClean="0"/>
              <a:t>Profile </a:t>
            </a:r>
            <a:r>
              <a:rPr lang="fr-BE" b="1" dirty="0" err="1" smtClean="0"/>
              <a:t>catalog</a:t>
            </a:r>
            <a:endParaRPr lang="fr-BE" b="1" dirty="0" smtClean="0"/>
          </a:p>
          <a:p>
            <a:r>
              <a:rPr lang="fr-BE" dirty="0" smtClean="0"/>
              <a:t>Fichier XML qui organise le chargement des modules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8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4. Architecture SCSF 2/5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BE" b="1" dirty="0" smtClean="0"/>
              <a:t>Shell</a:t>
            </a:r>
          </a:p>
          <a:p>
            <a:r>
              <a:rPr lang="fr-BE" dirty="0" smtClean="0"/>
              <a:t>Application de base (shell.exe) qui définit le </a:t>
            </a:r>
            <a:r>
              <a:rPr lang="fr-BE" dirty="0" err="1" smtClean="0"/>
              <a:t>layout</a:t>
            </a:r>
            <a:r>
              <a:rPr lang="fr-BE" dirty="0" smtClean="0"/>
              <a:t> de l’application (barre de menu, barre d’outils, zones de vues)</a:t>
            </a:r>
          </a:p>
          <a:p>
            <a:pPr>
              <a:buNone/>
            </a:pPr>
            <a:r>
              <a:rPr lang="fr-BE" b="1" dirty="0" smtClean="0"/>
              <a:t>UI Extension Sites</a:t>
            </a:r>
          </a:p>
          <a:p>
            <a:r>
              <a:rPr lang="fr-BE" dirty="0" smtClean="0"/>
              <a:t>Points d’extension de l’interface utilisateur qui permettent l’ajout de menus, boutons d’outils, </a:t>
            </a:r>
            <a:r>
              <a:rPr lang="fr-BE" dirty="0" err="1" smtClean="0"/>
              <a:t>etc</a:t>
            </a:r>
            <a:r>
              <a:rPr lang="fr-BE" dirty="0" smtClean="0"/>
              <a:t>…</a:t>
            </a:r>
          </a:p>
          <a:p>
            <a:pPr>
              <a:buNone/>
            </a:pPr>
            <a:r>
              <a:rPr lang="fr-BE" b="1" dirty="0" smtClean="0"/>
              <a:t>State</a:t>
            </a:r>
          </a:p>
          <a:p>
            <a:r>
              <a:rPr lang="fr-BE" dirty="0" smtClean="0"/>
              <a:t>Etat d’un </a:t>
            </a:r>
            <a:r>
              <a:rPr lang="fr-BE" dirty="0" err="1" smtClean="0"/>
              <a:t>workitem</a:t>
            </a:r>
            <a:r>
              <a:rPr lang="fr-BE" dirty="0" smtClean="0"/>
              <a:t> qui peut être partagé entre les vues et les </a:t>
            </a:r>
            <a:r>
              <a:rPr lang="fr-BE" dirty="0" err="1" smtClean="0"/>
              <a:t>workitems</a:t>
            </a:r>
            <a:r>
              <a:rPr lang="fr-BE" dirty="0" smtClean="0"/>
              <a:t> descendants (! Pas typé)</a:t>
            </a:r>
          </a:p>
          <a:p>
            <a:pPr>
              <a:buNone/>
            </a:pPr>
            <a:r>
              <a:rPr lang="fr-BE" dirty="0" smtClean="0"/>
              <a:t>	</a:t>
            </a:r>
            <a:r>
              <a:rPr lang="fr-BE" sz="1500" dirty="0" smtClean="0"/>
              <a:t>[</a:t>
            </a:r>
            <a:r>
              <a:rPr lang="fr-BE" sz="1500" dirty="0" err="1" smtClean="0">
                <a:solidFill>
                  <a:srgbClr val="2B91AF"/>
                </a:solidFill>
              </a:rPr>
              <a:t>StateChanged</a:t>
            </a:r>
            <a:r>
              <a:rPr lang="fr-BE" sz="1500" dirty="0" smtClean="0">
                <a:solidFill>
                  <a:srgbClr val="2B91AF"/>
                </a:solidFill>
              </a:rPr>
              <a:t>(</a:t>
            </a:r>
            <a:r>
              <a:rPr lang="fr-BE" sz="1500" dirty="0" smtClean="0">
                <a:solidFill>
                  <a:srgbClr val="A31515"/>
                </a:solidFill>
              </a:rPr>
              <a:t>"</a:t>
            </a:r>
            <a:r>
              <a:rPr lang="fr-BE" sz="1500" dirty="0" err="1" smtClean="0">
                <a:solidFill>
                  <a:srgbClr val="A31515"/>
                </a:solidFill>
              </a:rPr>
              <a:t>MyProperty</a:t>
            </a:r>
            <a:r>
              <a:rPr lang="fr-BE" sz="1500" dirty="0" smtClean="0">
                <a:solidFill>
                  <a:srgbClr val="A31515"/>
                </a:solidFill>
              </a:rPr>
              <a:t>", </a:t>
            </a:r>
            <a:r>
              <a:rPr lang="fr-BE" sz="1500" dirty="0" err="1" smtClean="0">
                <a:solidFill>
                  <a:srgbClr val="2B91AF"/>
                </a:solidFill>
              </a:rPr>
              <a:t>ThreadOption.Background</a:t>
            </a:r>
            <a:r>
              <a:rPr lang="fr-BE" sz="1500" dirty="0" smtClean="0">
                <a:solidFill>
                  <a:srgbClr val="2B91AF"/>
                </a:solidFill>
              </a:rPr>
              <a:t>)]</a:t>
            </a:r>
          </a:p>
          <a:p>
            <a:pPr>
              <a:buNone/>
            </a:pPr>
            <a:r>
              <a:rPr lang="en-US" sz="1500" dirty="0" smtClean="0">
                <a:solidFill>
                  <a:srgbClr val="2B91AF"/>
                </a:solidFill>
              </a:rPr>
              <a:t>	</a:t>
            </a:r>
            <a:r>
              <a:rPr lang="en-US" sz="1500" dirty="0" smtClean="0">
                <a:solidFill>
                  <a:srgbClr val="0000FF"/>
                </a:solidFill>
              </a:rPr>
              <a:t>public void </a:t>
            </a:r>
            <a:r>
              <a:rPr lang="en-US" sz="1500" dirty="0" err="1" smtClean="0">
                <a:solidFill>
                  <a:srgbClr val="0000FF"/>
                </a:solidFill>
              </a:rPr>
              <a:t>MyProperty_StateChanged</a:t>
            </a:r>
            <a:r>
              <a:rPr lang="en-US" sz="1500" dirty="0" smtClean="0">
                <a:solidFill>
                  <a:srgbClr val="0000FF"/>
                </a:solidFill>
              </a:rPr>
              <a:t>(object sender, </a:t>
            </a:r>
            <a:r>
              <a:rPr lang="en-US" sz="1500" dirty="0" err="1" smtClean="0">
                <a:solidFill>
                  <a:srgbClr val="2B91AF"/>
                </a:solidFill>
              </a:rPr>
              <a:t>StateChangedEventArgs</a:t>
            </a:r>
            <a:r>
              <a:rPr lang="en-US" sz="1500" dirty="0" smtClean="0">
                <a:solidFill>
                  <a:srgbClr val="2B91AF"/>
                </a:solidFill>
              </a:rPr>
              <a:t> </a:t>
            </a:r>
            <a:r>
              <a:rPr lang="en-US" sz="1500" dirty="0" err="1" smtClean="0">
                <a:solidFill>
                  <a:srgbClr val="2B91AF"/>
                </a:solidFill>
              </a:rPr>
              <a:t>args</a:t>
            </a:r>
            <a:r>
              <a:rPr lang="en-US" sz="1500" dirty="0" smtClean="0">
                <a:solidFill>
                  <a:srgbClr val="2B91AF"/>
                </a:solidFill>
              </a:rPr>
              <a:t>)</a:t>
            </a:r>
          </a:p>
          <a:p>
            <a:pPr>
              <a:buNone/>
            </a:pPr>
            <a:r>
              <a:rPr lang="fr-BE" sz="1500" dirty="0" smtClean="0">
                <a:solidFill>
                  <a:srgbClr val="2B91AF"/>
                </a:solidFill>
              </a:rPr>
              <a:t>	{</a:t>
            </a:r>
          </a:p>
          <a:p>
            <a:pPr>
              <a:buNone/>
            </a:pPr>
            <a:r>
              <a:rPr lang="fr-BE" sz="1500" dirty="0" smtClean="0">
                <a:solidFill>
                  <a:srgbClr val="2B91AF"/>
                </a:solidFill>
              </a:rPr>
              <a:t>		</a:t>
            </a:r>
            <a:r>
              <a:rPr lang="fr-BE" sz="1500" dirty="0" smtClean="0">
                <a:solidFill>
                  <a:srgbClr val="008000"/>
                </a:solidFill>
              </a:rPr>
              <a:t>// </a:t>
            </a:r>
            <a:r>
              <a:rPr lang="fr-BE" sz="1500" dirty="0" err="1" smtClean="0">
                <a:solidFill>
                  <a:srgbClr val="008000"/>
                </a:solidFill>
              </a:rPr>
              <a:t>handle</a:t>
            </a:r>
            <a:r>
              <a:rPr lang="fr-BE" sz="1500" dirty="0" smtClean="0">
                <a:solidFill>
                  <a:srgbClr val="008000"/>
                </a:solidFill>
              </a:rPr>
              <a:t> state change</a:t>
            </a:r>
          </a:p>
          <a:p>
            <a:pPr>
              <a:buNone/>
            </a:pPr>
            <a:r>
              <a:rPr lang="fr-BE" sz="1500" dirty="0" smtClean="0">
                <a:solidFill>
                  <a:srgbClr val="008000"/>
                </a:solidFill>
              </a:rPr>
              <a:t>	}</a:t>
            </a:r>
            <a:br>
              <a:rPr lang="fr-BE" sz="1500" dirty="0" smtClean="0">
                <a:solidFill>
                  <a:srgbClr val="008000"/>
                </a:solidFill>
              </a:rPr>
            </a:br>
            <a:r>
              <a:rPr lang="fr-BE" sz="1500" dirty="0" smtClean="0">
                <a:solidFill>
                  <a:srgbClr val="008000"/>
                </a:solidFill>
              </a:rPr>
              <a:t/>
            </a:r>
            <a:br>
              <a:rPr lang="fr-BE" sz="1500" dirty="0" smtClean="0">
                <a:solidFill>
                  <a:srgbClr val="008000"/>
                </a:solidFill>
              </a:rPr>
            </a:br>
            <a:r>
              <a:rPr lang="fr-BE" sz="1600" dirty="0" smtClean="0"/>
              <a:t>[</a:t>
            </a:r>
            <a:r>
              <a:rPr lang="fr-BE" sz="1600" dirty="0" smtClean="0">
                <a:solidFill>
                  <a:srgbClr val="2B91AF"/>
                </a:solidFill>
              </a:rPr>
              <a:t>State(</a:t>
            </a:r>
            <a:r>
              <a:rPr lang="fr-BE" sz="1600" dirty="0" smtClean="0">
                <a:solidFill>
                  <a:srgbClr val="A31515"/>
                </a:solidFill>
              </a:rPr>
              <a:t>"</a:t>
            </a:r>
            <a:r>
              <a:rPr lang="fr-BE" sz="1600" dirty="0" err="1" smtClean="0">
                <a:solidFill>
                  <a:srgbClr val="A31515"/>
                </a:solidFill>
              </a:rPr>
              <a:t>MyProperty</a:t>
            </a:r>
            <a:r>
              <a:rPr lang="fr-BE" sz="1600" dirty="0" smtClean="0">
                <a:solidFill>
                  <a:srgbClr val="A31515"/>
                </a:solidFill>
              </a:rPr>
              <a:t>")]</a:t>
            </a:r>
          </a:p>
          <a:p>
            <a:pPr>
              <a:buNone/>
            </a:pPr>
            <a:r>
              <a:rPr lang="fr-BE" sz="1600" dirty="0" smtClean="0">
                <a:solidFill>
                  <a:srgbClr val="0000FF"/>
                </a:solidFill>
              </a:rPr>
              <a:t>	public string </a:t>
            </a:r>
            <a:r>
              <a:rPr lang="fr-BE" sz="1600" dirty="0" err="1" smtClean="0">
                <a:solidFill>
                  <a:srgbClr val="0000FF"/>
                </a:solidFill>
              </a:rPr>
              <a:t>MyChildProperty</a:t>
            </a:r>
            <a:r>
              <a:rPr lang="fr-BE" sz="1600" dirty="0" smtClean="0">
                <a:solidFill>
                  <a:srgbClr val="0000FF"/>
                </a:solidFill>
              </a:rPr>
              <a:t> {</a:t>
            </a:r>
            <a:r>
              <a:rPr lang="fr-BE" sz="1600" dirty="0" err="1" smtClean="0">
                <a:solidFill>
                  <a:srgbClr val="0000FF"/>
                </a:solidFill>
              </a:rPr>
              <a:t>get;set</a:t>
            </a:r>
            <a:r>
              <a:rPr lang="fr-BE" sz="1600" dirty="0" smtClean="0">
                <a:solidFill>
                  <a:srgbClr val="0000FF"/>
                </a:solidFill>
              </a:rPr>
              <a:t>;}</a:t>
            </a:r>
          </a:p>
          <a:p>
            <a:pPr>
              <a:buNone/>
            </a:pPr>
            <a:endParaRPr lang="fr-BE" sz="1500" dirty="0" smtClean="0">
              <a:solidFill>
                <a:srgbClr val="008000"/>
              </a:solidFill>
            </a:endParaRPr>
          </a:p>
          <a:p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 smtClean="0"/>
              <a:t>8/09/2010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FE23-DEF0-4FEA-BB9C-F536385DF3BF}" type="slidenum">
              <a:rPr lang="fr-BE" smtClean="0"/>
              <a:pPr/>
              <a:t>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Smart Client Software Factory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3403</TotalTime>
  <Words>472</Words>
  <Application>Microsoft Office PowerPoint</Application>
  <PresentationFormat>On-screen Show (4:3)</PresentationFormat>
  <Paragraphs>160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Smart Client Software Factory</vt:lpstr>
      <vt:lpstr>Plan de la session 1/2</vt:lpstr>
      <vt:lpstr>Plan de la session 2/2</vt:lpstr>
      <vt:lpstr>1. Problématique des développements en équipe  </vt:lpstr>
      <vt:lpstr>2. Smart Client Software Factory 1/2</vt:lpstr>
      <vt:lpstr>2. Smart Client Software Factory 2/2</vt:lpstr>
      <vt:lpstr>3. Patterns utilisés dans SCSF</vt:lpstr>
      <vt:lpstr>4. Architecture SCSF 1/5</vt:lpstr>
      <vt:lpstr>4. Architecture SCSF 2/5</vt:lpstr>
      <vt:lpstr>4. Architecture SCSF 3/5</vt:lpstr>
      <vt:lpstr>4. Architecture SCSF 4/5</vt:lpstr>
      <vt:lpstr>4. Architecture SCSF 5/5</vt:lpstr>
      <vt:lpstr>5. Références</vt:lpstr>
      <vt:lpstr>6. Demo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Client Software Factory</dc:title>
  <dc:creator>Vincent Goossens</dc:creator>
  <cp:lastModifiedBy>Vincent Goossens</cp:lastModifiedBy>
  <cp:revision>250</cp:revision>
  <dcterms:created xsi:type="dcterms:W3CDTF">2010-08-26T13:38:44Z</dcterms:created>
  <dcterms:modified xsi:type="dcterms:W3CDTF">2010-09-08T18:34:22Z</dcterms:modified>
</cp:coreProperties>
</file>