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2" r:id="rId1"/>
    <p:sldMasterId id="2147484214" r:id="rId2"/>
  </p:sldMasterIdLst>
  <p:notesMasterIdLst>
    <p:notesMasterId r:id="rId42"/>
  </p:notesMasterIdLst>
  <p:sldIdLst>
    <p:sldId id="303" r:id="rId3"/>
    <p:sldId id="256" r:id="rId4"/>
    <p:sldId id="272" r:id="rId5"/>
    <p:sldId id="271" r:id="rId6"/>
    <p:sldId id="273" r:id="rId7"/>
    <p:sldId id="274" r:id="rId8"/>
    <p:sldId id="258" r:id="rId9"/>
    <p:sldId id="257" r:id="rId10"/>
    <p:sldId id="292" r:id="rId11"/>
    <p:sldId id="269" r:id="rId12"/>
    <p:sldId id="270" r:id="rId13"/>
    <p:sldId id="275" r:id="rId14"/>
    <p:sldId id="265" r:id="rId15"/>
    <p:sldId id="266" r:id="rId16"/>
    <p:sldId id="277" r:id="rId17"/>
    <p:sldId id="280" r:id="rId18"/>
    <p:sldId id="279" r:id="rId19"/>
    <p:sldId id="278" r:id="rId20"/>
    <p:sldId id="281" r:id="rId21"/>
    <p:sldId id="282" r:id="rId22"/>
    <p:sldId id="283" r:id="rId23"/>
    <p:sldId id="290" r:id="rId24"/>
    <p:sldId id="293" r:id="rId25"/>
    <p:sldId id="291" r:id="rId26"/>
    <p:sldId id="296" r:id="rId27"/>
    <p:sldId id="294" r:id="rId28"/>
    <p:sldId id="295" r:id="rId29"/>
    <p:sldId id="284" r:id="rId30"/>
    <p:sldId id="297" r:id="rId31"/>
    <p:sldId id="285" r:id="rId32"/>
    <p:sldId id="298" r:id="rId33"/>
    <p:sldId id="286" r:id="rId34"/>
    <p:sldId id="299" r:id="rId35"/>
    <p:sldId id="287" r:id="rId36"/>
    <p:sldId id="300" r:id="rId37"/>
    <p:sldId id="301" r:id="rId38"/>
    <p:sldId id="302" r:id="rId39"/>
    <p:sldId id="288" r:id="rId40"/>
    <p:sldId id="289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79041" autoAdjust="0"/>
  </p:normalViewPr>
  <p:slideViewPr>
    <p:cSldViewPr>
      <p:cViewPr varScale="1">
        <p:scale>
          <a:sx n="57" d="100"/>
          <a:sy n="57" d="100"/>
        </p:scale>
        <p:origin x="-15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DEF87-C623-49B5-9D7A-88D4A72BCD86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27AD-4E94-4197-AD17-7478B0428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61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Typage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les</a:t>
            </a:r>
            <a:r>
              <a:rPr lang="en-US" baseline="0" dirty="0" smtClean="0">
                <a:sym typeface="Wingdings" pitchFamily="2" charset="2"/>
              </a:rPr>
              <a:t> messages </a:t>
            </a:r>
            <a:r>
              <a:rPr lang="en-US" baseline="0" dirty="0" err="1" smtClean="0">
                <a:sym typeface="Wingdings" pitchFamily="2" charset="2"/>
              </a:rPr>
              <a:t>sont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typés</a:t>
            </a:r>
            <a:r>
              <a:rPr lang="en-US" baseline="0" dirty="0" smtClean="0">
                <a:sym typeface="Wingdings" pitchFamily="2" charset="2"/>
              </a:rPr>
              <a:t> ! </a:t>
            </a:r>
            <a:r>
              <a:rPr lang="en-US" baseline="0" dirty="0" err="1" smtClean="0">
                <a:sym typeface="Wingdings" pitchFamily="2" charset="2"/>
              </a:rPr>
              <a:t>Ils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transportent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une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sémantique</a:t>
            </a:r>
            <a:r>
              <a:rPr lang="en-US" baseline="0" dirty="0" smtClean="0">
                <a:sym typeface="Wingdings" pitchFamily="2" charset="2"/>
              </a:rPr>
              <a:t> … </a:t>
            </a:r>
            <a:r>
              <a:rPr lang="en-US" baseline="0" dirty="0" err="1" smtClean="0">
                <a:sym typeface="Wingdings" pitchFamily="2" charset="2"/>
              </a:rPr>
              <a:t>il</a:t>
            </a:r>
            <a:r>
              <a:rPr lang="en-US" baseline="0" dirty="0" smtClean="0">
                <a:sym typeface="Wingdings" pitchFamily="2" charset="2"/>
              </a:rPr>
              <a:t> ne </a:t>
            </a:r>
            <a:r>
              <a:rPr lang="en-US" baseline="0" dirty="0" err="1" smtClean="0">
                <a:sym typeface="Wingdings" pitchFamily="2" charset="2"/>
              </a:rPr>
              <a:t>s’agit</a:t>
            </a:r>
            <a:r>
              <a:rPr lang="en-US" baseline="0" dirty="0" smtClean="0">
                <a:sym typeface="Wingdings" pitchFamily="2" charset="2"/>
              </a:rPr>
              <a:t> pas </a:t>
            </a:r>
            <a:r>
              <a:rPr lang="en-US" baseline="0" dirty="0" err="1" smtClean="0">
                <a:sym typeface="Wingdings" pitchFamily="2" charset="2"/>
              </a:rPr>
              <a:t>d’information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quelconque</a:t>
            </a:r>
            <a:r>
              <a:rPr lang="en-US" baseline="0" dirty="0" smtClean="0">
                <a:sym typeface="Wingdings" pitchFamily="2" charset="2"/>
              </a:rPr>
              <a:t> 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Contraster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l’implémentation</a:t>
            </a:r>
            <a:r>
              <a:rPr lang="en-US" baseline="0" dirty="0" smtClean="0"/>
              <a:t> class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interface</a:t>
            </a:r>
          </a:p>
          <a:p>
            <a:pPr marL="171450" indent="-171450">
              <a:buFont typeface="Wingdings"/>
              <a:buChar char="à"/>
            </a:pPr>
            <a:r>
              <a:rPr lang="en-US" baseline="0" dirty="0" smtClean="0">
                <a:sym typeface="Wingdings" pitchFamily="2" charset="2"/>
              </a:rPr>
              <a:t>Versioning</a:t>
            </a:r>
          </a:p>
          <a:p>
            <a:pPr marL="171450" indent="-171450">
              <a:buFont typeface="Wingdings"/>
              <a:buChar char="à"/>
            </a:pPr>
            <a:r>
              <a:rPr lang="en-US" baseline="0" dirty="0" smtClean="0">
                <a:sym typeface="Wingdings" pitchFamily="2" charset="2"/>
              </a:rPr>
              <a:t>No logic in messages</a:t>
            </a:r>
          </a:p>
          <a:p>
            <a:pPr marL="171450" indent="-171450">
              <a:buFont typeface="Wingdings"/>
              <a:buChar char="à"/>
            </a:pPr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dirty="0" smtClean="0"/>
              <a:t>Il </a:t>
            </a:r>
            <a:r>
              <a:rPr lang="en-US" dirty="0" err="1" smtClean="0"/>
              <a:t>existe</a:t>
            </a:r>
            <a:r>
              <a:rPr lang="en-US" dirty="0" smtClean="0"/>
              <a:t> des extension</a:t>
            </a:r>
            <a:r>
              <a:rPr lang="en-US" baseline="0" dirty="0" smtClean="0"/>
              <a:t> methods pour </a:t>
            </a:r>
            <a:r>
              <a:rPr lang="en-US" baseline="0" dirty="0" err="1" smtClean="0"/>
              <a:t>facilement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travailler</a:t>
            </a:r>
            <a:r>
              <a:rPr lang="en-US" baseline="0" dirty="0" smtClean="0"/>
              <a:t> avec des interface-based messages.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Transactionnel</a:t>
            </a:r>
            <a:r>
              <a:rPr lang="en-US" dirty="0" smtClean="0"/>
              <a:t> -&gt;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Dépend</a:t>
            </a:r>
            <a:r>
              <a:rPr lang="en-US" baseline="0" dirty="0" smtClean="0"/>
              <a:t> du type de messages / de la </a:t>
            </a:r>
            <a:r>
              <a:rPr lang="en-US" baseline="0" dirty="0" err="1" smtClean="0"/>
              <a:t>technologie</a:t>
            </a:r>
            <a:r>
              <a:rPr lang="en-US" baseline="0" dirty="0" smtClean="0"/>
              <a:t> de transport </a:t>
            </a:r>
            <a:r>
              <a:rPr lang="en-US" baseline="0" dirty="0" err="1" smtClean="0"/>
              <a:t>utilisée</a:t>
            </a:r>
            <a:endParaRPr lang="en-US" baseline="0" dirty="0" smtClean="0"/>
          </a:p>
          <a:p>
            <a:pPr marL="171450" indent="-171450">
              <a:buFont typeface="Symbol"/>
              <a:buChar char="Þ"/>
            </a:pPr>
            <a:r>
              <a:rPr lang="en-US" baseline="0" dirty="0" smtClean="0"/>
              <a:t>Pas </a:t>
            </a:r>
            <a:r>
              <a:rPr lang="en-US" baseline="0" dirty="0" err="1" smtClean="0"/>
              <a:t>besoind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créer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explicitement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TransactionScope</a:t>
            </a:r>
            <a:r>
              <a:rPr lang="en-US" baseline="0" dirty="0" smtClean="0"/>
              <a:t> !</a:t>
            </a:r>
          </a:p>
          <a:p>
            <a:pPr marL="171450" indent="-171450">
              <a:buFont typeface="Symbol"/>
              <a:buChar char="Þ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8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Perf</a:t>
            </a:r>
            <a:r>
              <a:rPr lang="en-US" dirty="0" smtClean="0"/>
              <a:t>.</a:t>
            </a:r>
            <a:r>
              <a:rPr lang="en-US" baseline="0" dirty="0" smtClean="0"/>
              <a:t> Counters -&gt; not automatic, only on request, must pass a flag to the host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77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err="1" smtClean="0"/>
              <a:t>Profil</a:t>
            </a:r>
            <a:r>
              <a:rPr lang="en-US" dirty="0" smtClean="0"/>
              <a:t> de </a:t>
            </a:r>
            <a:r>
              <a:rPr lang="en-US" dirty="0" err="1" smtClean="0"/>
              <a:t>config</a:t>
            </a:r>
            <a:r>
              <a:rPr lang="en-US" dirty="0" smtClean="0"/>
              <a:t> : </a:t>
            </a:r>
            <a:r>
              <a:rPr lang="en-US" dirty="0" err="1" smtClean="0"/>
              <a:t>réglages</a:t>
            </a:r>
            <a:r>
              <a:rPr lang="en-US" baseline="0" dirty="0" smtClean="0"/>
              <a:t> pour le logging, la </a:t>
            </a:r>
            <a:r>
              <a:rPr lang="en-US" baseline="0" dirty="0" err="1" smtClean="0"/>
              <a:t>sécurité</a:t>
            </a:r>
            <a:r>
              <a:rPr lang="en-US" baseline="0" dirty="0" smtClean="0"/>
              <a:t>, la persistence, … pour un </a:t>
            </a:r>
            <a:r>
              <a:rPr lang="en-US" baseline="0" dirty="0" err="1" smtClean="0"/>
              <a:t>environement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d’exécution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l’application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Lite : In Memory saga </a:t>
            </a:r>
            <a:r>
              <a:rPr lang="en-US" dirty="0" err="1" smtClean="0"/>
              <a:t>persister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Integration : SQLite</a:t>
            </a:r>
            <a:r>
              <a:rPr lang="en-US" baseline="0" dirty="0" smtClean="0"/>
              <a:t> saga </a:t>
            </a:r>
            <a:r>
              <a:rPr lang="en-US" baseline="0" dirty="0" err="1" smtClean="0"/>
              <a:t>persister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Production : Database saga </a:t>
            </a:r>
            <a:r>
              <a:rPr lang="en-US" baseline="0" dirty="0" err="1" smtClean="0"/>
              <a:t>persister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Nhibernate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22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Asynchrone</a:t>
            </a:r>
            <a:r>
              <a:rPr lang="en-US" dirty="0" smtClean="0"/>
              <a:t> a.k.a.</a:t>
            </a:r>
            <a:r>
              <a:rPr lang="en-US" baseline="0" dirty="0" smtClean="0"/>
              <a:t> </a:t>
            </a:r>
            <a:r>
              <a:rPr lang="en-US" dirty="0" smtClean="0"/>
              <a:t>“One way” / “Fire &amp; Forget”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90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Spatial : Configuration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Mapping Type de Message / </a:t>
            </a:r>
            <a:r>
              <a:rPr lang="en-US" dirty="0" err="1" smtClean="0"/>
              <a:t>Destinataire</a:t>
            </a:r>
            <a:r>
              <a:rPr lang="en-US" dirty="0" smtClean="0"/>
              <a:t> </a:t>
            </a:r>
            <a:r>
              <a:rPr lang="en-US" dirty="0" err="1" smtClean="0"/>
              <a:t>logique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9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ORM : </a:t>
            </a:r>
            <a:r>
              <a:rPr lang="en-US" dirty="0" err="1" smtClean="0"/>
              <a:t>Nhibernate</a:t>
            </a:r>
            <a:endParaRPr lang="en-US" dirty="0" smtClean="0"/>
          </a:p>
          <a:p>
            <a:r>
              <a:rPr lang="en-US" dirty="0" smtClean="0"/>
              <a:t>Framework</a:t>
            </a:r>
            <a:r>
              <a:rPr lang="en-US" baseline="0" dirty="0" smtClean="0"/>
              <a:t> &amp; API Design : Design Patterns, Inversion of Control contains (Caste Windsor), SOLID, AOP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4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“Messaging” =&gt; Communication </a:t>
            </a:r>
            <a:r>
              <a:rPr lang="en-US" dirty="0" err="1" smtClean="0"/>
              <a:t>basé</a:t>
            </a:r>
            <a:r>
              <a:rPr lang="en-US" baseline="0" dirty="0" err="1" smtClean="0"/>
              <a:t>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</a:t>
            </a:r>
            <a:r>
              <a:rPr lang="en-US" baseline="0" dirty="0" smtClean="0"/>
              <a:t> des messages, </a:t>
            </a:r>
            <a:r>
              <a:rPr lang="en-US" baseline="0" dirty="0" err="1" smtClean="0"/>
              <a:t>asynchrones</a:t>
            </a:r>
            <a:endParaRPr lang="en-US" baseline="0" dirty="0" smtClean="0"/>
          </a:p>
          <a:p>
            <a:r>
              <a:rPr lang="en-US" baseline="0" dirty="0" err="1" smtClean="0"/>
              <a:t>NServiceBus</a:t>
            </a:r>
            <a:r>
              <a:rPr lang="en-US" baseline="0" dirty="0" smtClean="0"/>
              <a:t> is a communication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0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définitions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d’”ESBB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varie</a:t>
            </a:r>
            <a:r>
              <a:rPr lang="en-US" baseline="0" dirty="0" smtClean="0"/>
              <a:t>, et le </a:t>
            </a:r>
            <a:r>
              <a:rPr lang="en-US" baseline="0" dirty="0" err="1" smtClean="0"/>
              <a:t>terme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malheureusement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surchargé</a:t>
            </a:r>
            <a:r>
              <a:rPr lang="en-US" baseline="0" dirty="0" smtClean="0"/>
              <a:t>. Les </a:t>
            </a:r>
            <a:r>
              <a:rPr lang="en-US" baseline="0" dirty="0" err="1" smtClean="0"/>
              <a:t>vendeurs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essaient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évidemment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chacun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vendre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leur</a:t>
            </a:r>
            <a:r>
              <a:rPr lang="en-US" baseline="0" dirty="0" smtClean="0"/>
              <a:t> dernier </a:t>
            </a:r>
            <a:r>
              <a:rPr lang="en-US" baseline="0" dirty="0" err="1" smtClean="0"/>
              <a:t>produit</a:t>
            </a:r>
            <a:r>
              <a:rPr lang="en-US" baseline="0" dirty="0" smtClean="0"/>
              <a:t> en y </a:t>
            </a:r>
            <a:r>
              <a:rPr lang="en-US" baseline="0" dirty="0" err="1" smtClean="0"/>
              <a:t>associant</a:t>
            </a:r>
            <a:r>
              <a:rPr lang="en-US" baseline="0" dirty="0" smtClean="0"/>
              <a:t> les </a:t>
            </a:r>
            <a:r>
              <a:rPr lang="en-US" baseline="0" dirty="0" err="1" smtClean="0"/>
              <a:t>derniers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termes</a:t>
            </a:r>
            <a:r>
              <a:rPr lang="en-US" baseline="0" dirty="0" smtClean="0"/>
              <a:t> à la mode.</a:t>
            </a:r>
          </a:p>
          <a:p>
            <a:r>
              <a:rPr lang="en-US" baseline="0" dirty="0" err="1" smtClean="0"/>
              <a:t>C’est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effet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l’implémentation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systèmes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distribués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une</a:t>
            </a:r>
            <a:r>
              <a:rPr lang="en-US" baseline="0" dirty="0" smtClean="0"/>
              <a:t> architecture de type SOA </a:t>
            </a:r>
            <a:r>
              <a:rPr lang="en-US" baseline="0" dirty="0" err="1" smtClean="0"/>
              <a:t>qu’un</a:t>
            </a:r>
            <a:r>
              <a:rPr lang="en-US" baseline="0" dirty="0" smtClean="0"/>
              <a:t> ESB </a:t>
            </a:r>
            <a:r>
              <a:rPr lang="en-US" baseline="0" dirty="0" err="1" smtClean="0"/>
              <a:t>trouve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utilité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principale</a:t>
            </a:r>
            <a:r>
              <a:rPr lang="en-US" baseline="0" dirty="0" smtClean="0"/>
              <a:t>. On </a:t>
            </a:r>
            <a:r>
              <a:rPr lang="en-US" baseline="0" dirty="0" err="1" smtClean="0"/>
              <a:t>peut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utiliser</a:t>
            </a:r>
            <a:r>
              <a:rPr lang="en-US" baseline="0" dirty="0" smtClean="0"/>
              <a:t> un ESB </a:t>
            </a:r>
            <a:r>
              <a:rPr lang="en-US" baseline="0" dirty="0" err="1" smtClean="0"/>
              <a:t>comme</a:t>
            </a:r>
            <a:r>
              <a:rPr lang="en-US" baseline="0" dirty="0" smtClean="0"/>
              <a:t> simple abstraction de la </a:t>
            </a:r>
            <a:r>
              <a:rPr lang="en-US" baseline="0" dirty="0" err="1" smtClean="0"/>
              <a:t>couche</a:t>
            </a:r>
            <a:r>
              <a:rPr lang="en-US" baseline="0" dirty="0" smtClean="0"/>
              <a:t> de communication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n’est</a:t>
            </a:r>
            <a:r>
              <a:rPr lang="en-US" baseline="0" dirty="0" smtClean="0"/>
              <a:t> pas le but premier.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0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Mise</a:t>
            </a:r>
            <a:r>
              <a:rPr lang="en-US" dirty="0" smtClean="0"/>
              <a:t> en </a:t>
            </a:r>
            <a:r>
              <a:rPr lang="en-US" dirty="0" err="1" smtClean="0"/>
              <a:t>évidence</a:t>
            </a:r>
            <a:r>
              <a:rPr lang="en-US" dirty="0" smtClean="0"/>
              <a:t> des </a:t>
            </a:r>
            <a:r>
              <a:rPr lang="en-US" dirty="0" err="1" smtClean="0"/>
              <a:t>problèmes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liés</a:t>
            </a:r>
            <a:r>
              <a:rPr lang="en-US" baseline="0" dirty="0" smtClean="0"/>
              <a:t> aux communications de type </a:t>
            </a:r>
            <a:r>
              <a:rPr lang="en-US" baseline="0" dirty="0" err="1" smtClean="0"/>
              <a:t>synchrone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Formes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couplage</a:t>
            </a:r>
            <a:r>
              <a:rPr lang="en-US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Afférent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Français</a:t>
            </a:r>
            <a:r>
              <a:rPr lang="en-US" baseline="0" dirty="0" smtClean="0"/>
              <a:t> ?)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Efferent (</a:t>
            </a:r>
            <a:r>
              <a:rPr lang="en-US" baseline="0" dirty="0" err="1" smtClean="0"/>
              <a:t>Français</a:t>
            </a:r>
            <a:r>
              <a:rPr lang="en-US" baseline="0" dirty="0" smtClean="0"/>
              <a:t> ?)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Temporel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Spatial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Plate-</a:t>
            </a:r>
            <a:r>
              <a:rPr lang="en-US" baseline="0" dirty="0" err="1" smtClean="0"/>
              <a:t>forme</a:t>
            </a:r>
            <a:endParaRPr lang="en-US" baseline="0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WCF 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été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designé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d’abord</a:t>
            </a:r>
            <a:r>
              <a:rPr lang="en-US" baseline="0" dirty="0" smtClean="0"/>
              <a:t> par rapport à des </a:t>
            </a:r>
            <a:r>
              <a:rPr lang="en-US" baseline="0" dirty="0" err="1" smtClean="0"/>
              <a:t>protocoles</a:t>
            </a:r>
            <a:r>
              <a:rPr lang="en-US" baseline="0" dirty="0" smtClean="0"/>
              <a:t> de type RPC (TCP / </a:t>
            </a:r>
            <a:r>
              <a:rPr lang="en-US" baseline="0" dirty="0" err="1" smtClean="0"/>
              <a:t>Remoting</a:t>
            </a:r>
            <a:r>
              <a:rPr lang="en-US" baseline="0" dirty="0" smtClean="0"/>
              <a:t>, HTTP / Web Services, …).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Le support de MSMQ </a:t>
            </a:r>
            <a:r>
              <a:rPr lang="en-US" baseline="0" dirty="0" err="1" smtClean="0"/>
              <a:t>n’a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été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rajouté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plus </a:t>
            </a:r>
            <a:r>
              <a:rPr lang="en-US" baseline="0" dirty="0" err="1" smtClean="0"/>
              <a:t>tard</a:t>
            </a:r>
            <a:r>
              <a:rPr lang="en-US" baseline="0" dirty="0" smtClean="0"/>
              <a:t> (dixit </a:t>
            </a:r>
            <a:r>
              <a:rPr lang="en-US" baseline="0" dirty="0" err="1" smtClean="0"/>
              <a:t>Udi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Dahan</a:t>
            </a:r>
            <a:r>
              <a:rPr lang="en-US" baseline="0" dirty="0" smtClean="0"/>
              <a:t>), et le design </a:t>
            </a:r>
            <a:r>
              <a:rPr lang="en-US" baseline="0" dirty="0" err="1" smtClean="0"/>
              <a:t>n’est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donc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pensé</a:t>
            </a:r>
            <a:r>
              <a:rPr lang="en-US" baseline="0" dirty="0" smtClean="0"/>
              <a:t> pour du One-Way Messaging …</a:t>
            </a:r>
          </a:p>
          <a:p>
            <a:pPr marL="0" indent="0">
              <a:buFontTx/>
              <a:buNone/>
            </a:pPr>
            <a:r>
              <a:rPr lang="en-US" baseline="0" dirty="0" err="1" smtClean="0"/>
              <a:t>Même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s’il</a:t>
            </a:r>
            <a:r>
              <a:rPr lang="en-US" baseline="0" dirty="0" smtClean="0"/>
              <a:t> y a un </a:t>
            </a:r>
            <a:r>
              <a:rPr lang="en-US" baseline="0" dirty="0" err="1" smtClean="0"/>
              <a:t>semblant</a:t>
            </a:r>
            <a:r>
              <a:rPr lang="en-US" baseline="0" dirty="0" smtClean="0"/>
              <a:t> de One-Way Messaging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WCF, </a:t>
            </a:r>
            <a:r>
              <a:rPr lang="en-US" baseline="0" dirty="0" err="1" smtClean="0"/>
              <a:t>il</a:t>
            </a:r>
            <a:r>
              <a:rPr lang="en-US" baseline="0" dirty="0" smtClean="0"/>
              <a:t> y a pas mal de </a:t>
            </a:r>
            <a:r>
              <a:rPr lang="en-US" baseline="0" dirty="0" err="1" smtClean="0"/>
              <a:t>problèmes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liés</a:t>
            </a:r>
            <a:r>
              <a:rPr lang="en-US" baseline="0" dirty="0" smtClean="0"/>
              <a:t> à </a:t>
            </a:r>
            <a:r>
              <a:rPr lang="en-US" baseline="0" dirty="0" err="1" smtClean="0"/>
              <a:t>celui</a:t>
            </a:r>
            <a:r>
              <a:rPr lang="en-US" baseline="0" dirty="0" smtClean="0"/>
              <a:t>-ci.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Le support des</a:t>
            </a:r>
            <a:r>
              <a:rPr lang="en-US" baseline="0" dirty="0" smtClean="0"/>
              <a:t> extensions WS-* part le binding WsHttp2007 WCF (Reliable Messaging, Transactions) ne rend pas la communication plus “</a:t>
            </a:r>
            <a:r>
              <a:rPr lang="en-US" baseline="0" dirty="0" err="1" smtClean="0"/>
              <a:t>fiable</a:t>
            </a:r>
            <a:r>
              <a:rPr lang="en-US" baseline="0" dirty="0" smtClean="0"/>
              <a:t>”, au contraire 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-&gt;</a:t>
            </a:r>
            <a:r>
              <a:rPr lang="en-US" baseline="0" dirty="0" smtClean="0"/>
              <a:t> Rend le </a:t>
            </a:r>
            <a:r>
              <a:rPr lang="en-US" baseline="0" dirty="0" err="1" smtClean="0"/>
              <a:t>système</a:t>
            </a:r>
            <a:r>
              <a:rPr lang="en-US" baseline="0" dirty="0" smtClean="0"/>
              <a:t> plus </a:t>
            </a:r>
            <a:r>
              <a:rPr lang="en-US" baseline="0" dirty="0" err="1" smtClean="0"/>
              <a:t>résistant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dans</a:t>
            </a:r>
            <a:r>
              <a:rPr lang="en-US" baseline="0" dirty="0" smtClean="0"/>
              <a:t> son ensemble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32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39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</a:t>
            </a:r>
            <a:r>
              <a:rPr lang="en-US" baseline="0" dirty="0" smtClean="0"/>
              <a:t> bus </a:t>
            </a:r>
            <a:r>
              <a:rPr lang="en-US" baseline="0" dirty="0" err="1" smtClean="0"/>
              <a:t>est</a:t>
            </a:r>
            <a:r>
              <a:rPr lang="en-US" baseline="0" dirty="0" smtClean="0"/>
              <a:t> en fait </a:t>
            </a:r>
            <a:r>
              <a:rPr lang="en-US" baseline="0" dirty="0" err="1" smtClean="0"/>
              <a:t>une</a:t>
            </a:r>
            <a:r>
              <a:rPr lang="en-US" baseline="0" dirty="0" smtClean="0"/>
              <a:t> abstraction </a:t>
            </a:r>
            <a:r>
              <a:rPr lang="en-US" baseline="0" dirty="0" smtClean="0">
                <a:sym typeface="Wingdings" pitchFamily="2" charset="2"/>
              </a:rPr>
              <a:t> </a:t>
            </a:r>
            <a:r>
              <a:rPr lang="en-US" baseline="0" dirty="0" err="1" smtClean="0">
                <a:sym typeface="Wingdings" pitchFamily="2" charset="2"/>
              </a:rPr>
              <a:t>il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est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dirty="0" err="1" smtClean="0"/>
              <a:t>réparti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N machines physiques.</a:t>
            </a:r>
          </a:p>
          <a:p>
            <a:r>
              <a:rPr lang="en-US" dirty="0" smtClean="0"/>
              <a:t>De plus, 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niveau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implémentation</a:t>
            </a:r>
            <a:r>
              <a:rPr lang="en-US" baseline="0" dirty="0" smtClean="0"/>
              <a:t>, le Bus </a:t>
            </a:r>
            <a:r>
              <a:rPr lang="en-US" baseline="0" dirty="0" err="1" smtClean="0"/>
              <a:t>est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séparé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partie</a:t>
            </a:r>
            <a:r>
              <a:rPr lang="en-US" baseline="0" dirty="0" smtClean="0"/>
              <a:t> Transport (MSMQ, Azure).</a:t>
            </a:r>
          </a:p>
          <a:p>
            <a:r>
              <a:rPr lang="en-US" baseline="0" dirty="0" smtClean="0"/>
              <a:t>La configuration se fait grâce à </a:t>
            </a:r>
            <a:r>
              <a:rPr lang="en-US" baseline="0" dirty="0" err="1" smtClean="0"/>
              <a:t>une</a:t>
            </a:r>
            <a:r>
              <a:rPr lang="en-US" baseline="0" dirty="0" smtClean="0"/>
              <a:t> API “Fluent” (</a:t>
            </a:r>
            <a:r>
              <a:rPr lang="en-US" baseline="0" dirty="0" err="1" smtClean="0"/>
              <a:t>aisée</a:t>
            </a:r>
            <a:r>
              <a:rPr lang="en-US" baseline="0" dirty="0" smtClean="0"/>
              <a:t>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Types de </a:t>
            </a:r>
            <a:r>
              <a:rPr lang="en-US" baseline="0" dirty="0" err="1" smtClean="0"/>
              <a:t>sérialization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supportés</a:t>
            </a:r>
            <a:r>
              <a:rPr lang="en-US" baseline="0" dirty="0" smtClean="0"/>
              <a:t>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XML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Binaire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design </a:t>
            </a:r>
            <a:r>
              <a:rPr lang="en-US" dirty="0" err="1" smtClean="0"/>
              <a:t>distribué</a:t>
            </a:r>
            <a:r>
              <a:rPr lang="en-US" baseline="0" dirty="0" smtClean="0"/>
              <a:t> par nature de </a:t>
            </a:r>
            <a:r>
              <a:rPr lang="en-US" baseline="0" dirty="0" err="1" smtClean="0"/>
              <a:t>NServiceBus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propice</a:t>
            </a:r>
            <a:r>
              <a:rPr lang="en-US" baseline="0" dirty="0" smtClean="0"/>
              <a:t> au “Scale-out” </a:t>
            </a:r>
            <a:r>
              <a:rPr lang="en-US" baseline="0" dirty="0" smtClean="0">
                <a:sym typeface="Wingdings" pitchFamily="2" charset="2"/>
              </a:rPr>
              <a:t> on </a:t>
            </a:r>
            <a:r>
              <a:rPr lang="en-US" baseline="0" dirty="0" err="1" smtClean="0">
                <a:sym typeface="Wingdings" pitchFamily="2" charset="2"/>
              </a:rPr>
              <a:t>rajoute</a:t>
            </a:r>
            <a:r>
              <a:rPr lang="en-US" baseline="0" dirty="0" smtClean="0">
                <a:sym typeface="Wingdings" pitchFamily="2" charset="2"/>
              </a:rPr>
              <a:t> des </a:t>
            </a:r>
            <a:r>
              <a:rPr lang="en-US" baseline="0" dirty="0" err="1" smtClean="0">
                <a:sym typeface="Wingdings" pitchFamily="2" charset="2"/>
              </a:rPr>
              <a:t>serveurs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sur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lesquels</a:t>
            </a:r>
            <a:r>
              <a:rPr lang="en-US" baseline="0" dirty="0" smtClean="0">
                <a:sym typeface="Wingdings" pitchFamily="2" charset="2"/>
              </a:rPr>
              <a:t> on </a:t>
            </a:r>
            <a:r>
              <a:rPr lang="en-US" baseline="0" dirty="0" err="1" smtClean="0">
                <a:sym typeface="Wingdings" pitchFamily="2" charset="2"/>
              </a:rPr>
              <a:t>déploie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l’application</a:t>
            </a:r>
            <a:r>
              <a:rPr lang="en-US" baseline="0" dirty="0" smtClean="0">
                <a:sym typeface="Wingdings" pitchFamily="2" charset="2"/>
              </a:rPr>
              <a:t> pour </a:t>
            </a:r>
            <a:r>
              <a:rPr lang="en-US" baseline="0" dirty="0" err="1" smtClean="0">
                <a:sym typeface="Wingdings" pitchFamily="2" charset="2"/>
              </a:rPr>
              <a:t>pouvoir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en-US" baseline="0" dirty="0" err="1" smtClean="0">
                <a:sym typeface="Wingdings" pitchFamily="2" charset="2"/>
              </a:rPr>
              <a:t>servir</a:t>
            </a:r>
            <a:r>
              <a:rPr lang="en-US" baseline="0" dirty="0" smtClean="0">
                <a:sym typeface="Wingdings" pitchFamily="2" charset="2"/>
              </a:rPr>
              <a:t> plus de clients.</a:t>
            </a:r>
          </a:p>
          <a:p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Expose </a:t>
            </a:r>
            <a:r>
              <a:rPr lang="en-US" dirty="0" err="1" smtClean="0">
                <a:sym typeface="Wingdings" pitchFamily="2" charset="2"/>
              </a:rPr>
              <a:t>différents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modèles</a:t>
            </a:r>
            <a:r>
              <a:rPr lang="en-US" dirty="0" smtClean="0">
                <a:sym typeface="Wingdings" pitchFamily="2" charset="2"/>
              </a:rPr>
              <a:t> de Messaging</a:t>
            </a:r>
            <a:r>
              <a:rPr lang="en-US" baseline="0" dirty="0" smtClean="0">
                <a:sym typeface="Wingdings" pitchFamily="2" charset="2"/>
              </a:rPr>
              <a:t>: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- One-way</a:t>
            </a:r>
          </a:p>
          <a:p>
            <a:r>
              <a:rPr lang="en-US" dirty="0" smtClean="0">
                <a:sym typeface="Wingdings" pitchFamily="2" charset="2"/>
              </a:rPr>
              <a:t>- Request / Response</a:t>
            </a:r>
          </a:p>
          <a:p>
            <a:r>
              <a:rPr lang="en-US" dirty="0" smtClean="0">
                <a:sym typeface="Wingdings" pitchFamily="2" charset="2"/>
              </a:rPr>
              <a:t>- Publish / Subscribe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827AD-4E94-4197-AD17-7478B0428D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7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 userDrawn="1"/>
        </p:nvSpPr>
        <p:spPr>
          <a:xfrm>
            <a:off x="1142976" y="1928802"/>
            <a:ext cx="6858048" cy="2786082"/>
          </a:xfrm>
          <a:prstGeom prst="roundRect">
            <a:avLst/>
          </a:prstGeom>
          <a:solidFill>
            <a:srgbClr val="DEDEDE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BE">
              <a:solidFill>
                <a:prstClr val="white"/>
              </a:solidFill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357290" y="2143116"/>
            <a:ext cx="6357982" cy="498475"/>
          </a:xfrm>
        </p:spPr>
        <p:txBody>
          <a:bodyPr anchor="t"/>
          <a:lstStyle>
            <a:lvl1pPr algn="l">
              <a:defRPr b="0">
                <a:solidFill>
                  <a:srgbClr val="5F3C16"/>
                </a:solidFill>
              </a:defRPr>
            </a:lvl1pPr>
          </a:lstStyle>
          <a:p>
            <a:r>
              <a:rPr lang="en-US" dirty="0" err="1" smtClean="0"/>
              <a:t>Indiquez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r>
              <a:rPr lang="en-US" dirty="0" smtClean="0"/>
              <a:t> (1ligne)</a:t>
            </a:r>
            <a:endParaRPr lang="en-GB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57290" y="3376198"/>
            <a:ext cx="6329362" cy="584775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/>
          <a:lstStyle>
            <a:lvl1pPr marL="0" indent="0" algn="just">
              <a:buFont typeface="Wingdings" pitchFamily="2" charset="2"/>
              <a:buNone/>
              <a:defRPr sz="1600" i="1" baseline="0">
                <a:solidFill>
                  <a:srgbClr val="5F3C16"/>
                </a:solidFill>
                <a:latin typeface="Consolas" pitchFamily="49" charset="0"/>
              </a:defRPr>
            </a:lvl1pPr>
          </a:lstStyle>
          <a:p>
            <a:r>
              <a:rPr lang="en-US" dirty="0" err="1" smtClean="0"/>
              <a:t>Indiquez</a:t>
            </a:r>
            <a:r>
              <a:rPr lang="en-US" dirty="0" smtClean="0"/>
              <a:t> un </a:t>
            </a:r>
            <a:r>
              <a:rPr lang="en-US" dirty="0" err="1" smtClean="0"/>
              <a:t>sous-titre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description de la session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cette</a:t>
            </a:r>
            <a:r>
              <a:rPr lang="en-US" dirty="0" smtClean="0"/>
              <a:t> zone (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lignes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357290" y="2714620"/>
            <a:ext cx="6357982" cy="584775"/>
          </a:xfrm>
        </p:spPr>
        <p:txBody>
          <a:bodyPr/>
          <a:lstStyle>
            <a:lvl1pPr>
              <a:buFont typeface="Arial" pitchFamily="34" charset="0"/>
              <a:buNone/>
              <a:defRPr sz="1600" u="none" baseline="0">
                <a:solidFill>
                  <a:srgbClr val="5F3C16"/>
                </a:solidFill>
              </a:defRPr>
            </a:lvl1pPr>
          </a:lstStyle>
          <a:p>
            <a:pPr lvl="0"/>
            <a:r>
              <a:rPr lang="fr-BE" dirty="0" smtClean="0"/>
              <a:t>Indiquez le nom du présentateur et la date (1 ligne) (</a:t>
            </a:r>
            <a:r>
              <a:rPr lang="fr-BE" dirty="0" err="1" smtClean="0"/>
              <a:t>eg</a:t>
            </a:r>
            <a:r>
              <a:rPr lang="fr-BE" dirty="0" smtClean="0"/>
              <a:t> « Pierre-Emmanuel </a:t>
            </a:r>
            <a:r>
              <a:rPr lang="fr-BE" dirty="0" err="1" smtClean="0"/>
              <a:t>Dautreppe</a:t>
            </a:r>
            <a:r>
              <a:rPr lang="fr-BE" dirty="0" smtClean="0"/>
              <a:t> – 25 Novembre 2009)</a:t>
            </a:r>
            <a:endParaRPr lang="fr-BE" dirty="0"/>
          </a:p>
        </p:txBody>
      </p:sp>
      <p:pic>
        <p:nvPicPr>
          <p:cNvPr id="8" name="Picture 2" descr="D:\Projects\PDA - Articles\2009-12-01 - Presentación DotNetHub\Images\logo DNH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857232"/>
            <a:ext cx="3810001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33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9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92088" y="130175"/>
            <a:ext cx="8761412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0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27B613C-1AD7-49D3-885D-F654C5CDBAA6}" type="datetime1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7B613C-1AD7-49D3-885D-F654C5CDBAA6}" type="datetime1">
              <a:rPr lang="en-US" smtClean="0"/>
              <a:pPr/>
              <a:t>5/3/2010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BEEAF7"/>
            </a:gs>
            <a:gs pos="70000">
              <a:srgbClr val="67B7CE"/>
            </a:gs>
            <a:gs pos="100000">
              <a:srgbClr val="135B7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bann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937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2088" y="130175"/>
            <a:ext cx="876141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PE" noProof="0" smtClean="0"/>
              <a:t>Cliquez et modifiez le titre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0" y="6353175"/>
            <a:ext cx="9144000" cy="0"/>
          </a:xfrm>
          <a:prstGeom prst="line">
            <a:avLst/>
          </a:prstGeom>
          <a:noFill/>
          <a:ln w="15875">
            <a:solidFill>
              <a:srgbClr val="A7C1DD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PE">
              <a:solidFill>
                <a:prstClr val="black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14678" y="6437313"/>
            <a:ext cx="546101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es-PE" dirty="0">
              <a:solidFill>
                <a:prstClr val="black"/>
              </a:solidFill>
            </a:endParaRPr>
          </a:p>
        </p:txBody>
      </p:sp>
      <p:sp>
        <p:nvSpPr>
          <p:cNvPr id="1039" name="Oval 15"/>
          <p:cNvSpPr>
            <a:spLocks noChangeAspect="1" noChangeArrowheads="1"/>
          </p:cNvSpPr>
          <p:nvPr/>
        </p:nvSpPr>
        <p:spPr bwMode="auto">
          <a:xfrm>
            <a:off x="8764588" y="6451600"/>
            <a:ext cx="228600" cy="209550"/>
          </a:xfrm>
          <a:prstGeom prst="ellips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PE">
              <a:solidFill>
                <a:prstClr val="black"/>
              </a:solidFill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8697913" y="6440488"/>
            <a:ext cx="3635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fld id="{9DBF7349-FE77-4A28-A7D4-83461ADF9144}" type="slidenum">
              <a:rPr lang="es-PE" sz="900" b="1" smtClean="0">
                <a:solidFill>
                  <a:prstClr val="black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PE" sz="900" b="1">
              <a:solidFill>
                <a:prstClr val="black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9533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PE" noProof="0" smtClean="0"/>
          </a:p>
        </p:txBody>
      </p:sp>
      <p:pic>
        <p:nvPicPr>
          <p:cNvPr id="1027" name="Picture 3" descr="D:\Projects\PDA - Articles\2009-12-01 - Presentación DotNetHub\Images\logo DNH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357958"/>
            <a:ext cx="3169626" cy="5000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298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45000"/>
        <a:buFont typeface="Wingdings" pitchFamily="2" charset="2"/>
        <a:buChar char="l"/>
        <a:defRPr>
          <a:solidFill>
            <a:srgbClr val="33669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oot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idahan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NServiceBus</a:t>
            </a:r>
            <a:r>
              <a:rPr lang="en-US" dirty="0" smtClean="0"/>
              <a:t>, </a:t>
            </a:r>
            <a:r>
              <a:rPr lang="en-US" dirty="0" err="1" smtClean="0"/>
              <a:t>l</a:t>
            </a:r>
            <a:r>
              <a:rPr lang="en-US" dirty="0" err="1" smtClean="0"/>
              <a:t>’”</a:t>
            </a:r>
            <a:r>
              <a:rPr lang="en-US" dirty="0" err="1" smtClean="0"/>
              <a:t>ESB</a:t>
            </a:r>
            <a:r>
              <a:rPr lang="en-US" dirty="0" smtClean="0"/>
              <a:t>” </a:t>
            </a:r>
            <a:r>
              <a:rPr lang="en-US" dirty="0" err="1" smtClean="0"/>
              <a:t>léger</a:t>
            </a:r>
            <a:r>
              <a:rPr lang="en-US" dirty="0" smtClean="0"/>
              <a:t> pour </a:t>
            </a:r>
            <a:r>
              <a:rPr lang="en-US" dirty="0" err="1" smtClean="0"/>
              <a:t>tous</a:t>
            </a:r>
            <a:r>
              <a:rPr lang="en-US" dirty="0" smtClean="0"/>
              <a:t> 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57290" y="3376198"/>
            <a:ext cx="6329362" cy="584775"/>
          </a:xfrm>
        </p:spPr>
        <p:txBody>
          <a:bodyPr/>
          <a:lstStyle/>
          <a:p>
            <a:r>
              <a:rPr lang="en-US" dirty="0" smtClean="0"/>
              <a:t>Tout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avez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voulu</a:t>
            </a:r>
            <a:r>
              <a:rPr lang="en-US" dirty="0" smtClean="0"/>
              <a:t> savoir </a:t>
            </a:r>
            <a:r>
              <a:rPr lang="en-US" dirty="0" err="1" smtClean="0"/>
              <a:t>sur</a:t>
            </a:r>
            <a:r>
              <a:rPr lang="en-US" dirty="0" smtClean="0"/>
              <a:t> les communications </a:t>
            </a:r>
            <a:r>
              <a:rPr lang="en-US" dirty="0" err="1" smtClean="0"/>
              <a:t>fiables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un </a:t>
            </a:r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distribué</a:t>
            </a:r>
            <a:r>
              <a:rPr lang="en-US"/>
              <a:t> </a:t>
            </a:r>
            <a:r>
              <a:rPr lang="en-US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357290" y="2714620"/>
            <a:ext cx="6357982" cy="338554"/>
          </a:xfrm>
        </p:spPr>
        <p:txBody>
          <a:bodyPr/>
          <a:lstStyle/>
          <a:p>
            <a:r>
              <a:rPr lang="en-US" dirty="0" smtClean="0"/>
              <a:t>Steve </a:t>
            </a:r>
            <a:r>
              <a:rPr lang="en-US" dirty="0" err="1" smtClean="0"/>
              <a:t>Degosserie</a:t>
            </a:r>
            <a:r>
              <a:rPr lang="en-US" dirty="0" smtClean="0"/>
              <a:t> </a:t>
            </a:r>
            <a:r>
              <a:rPr lang="en-US" dirty="0" smtClean="0"/>
              <a:t>– 6 Mai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– Hello </a:t>
            </a:r>
            <a:r>
              <a:rPr lang="en-US" dirty="0" err="1" smtClean="0"/>
              <a:t>DotNetHub</a:t>
            </a:r>
            <a:r>
              <a:rPr lang="en-US" dirty="0" smtClean="0"/>
              <a:t> - WCF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Communication </a:t>
            </a:r>
            <a:r>
              <a:rPr lang="en-US" dirty="0" err="1" smtClean="0"/>
              <a:t>synchrone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nombreux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</a:t>
            </a:r>
            <a:r>
              <a:rPr lang="en-US" dirty="0" err="1" smtClean="0"/>
              <a:t>roblèmes</a:t>
            </a:r>
            <a:r>
              <a:rPr lang="en-US" dirty="0" smtClean="0"/>
              <a:t> </a:t>
            </a:r>
            <a:r>
              <a:rPr lang="en-US" dirty="0" err="1" smtClean="0"/>
              <a:t>potentiels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Serveur</a:t>
            </a:r>
            <a:r>
              <a:rPr lang="en-US" dirty="0" smtClean="0"/>
              <a:t> down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erreur</a:t>
            </a:r>
            <a:r>
              <a:rPr lang="en-US" dirty="0" smtClean="0">
                <a:sym typeface="Wingdings" pitchFamily="2" charset="2"/>
              </a:rPr>
              <a:t> / message </a:t>
            </a:r>
            <a:r>
              <a:rPr lang="en-US" dirty="0" err="1" smtClean="0">
                <a:sym typeface="Wingdings" pitchFamily="2" charset="2"/>
              </a:rPr>
              <a:t>perdu</a:t>
            </a:r>
            <a:endParaRPr lang="en-US" dirty="0" smtClean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 On </a:t>
            </a:r>
            <a:r>
              <a:rPr lang="en-US" dirty="0" err="1" smtClean="0">
                <a:sym typeface="Wingdings" pitchFamily="2" charset="2"/>
              </a:rPr>
              <a:t>réessaie</a:t>
            </a:r>
            <a:r>
              <a:rPr lang="en-US" dirty="0" smtClean="0">
                <a:sym typeface="Wingdings" pitchFamily="2" charset="2"/>
              </a:rPr>
              <a:t> plus </a:t>
            </a:r>
            <a:r>
              <a:rPr lang="en-US" dirty="0" err="1" smtClean="0">
                <a:sym typeface="Wingdings" pitchFamily="2" charset="2"/>
              </a:rPr>
              <a:t>tard</a:t>
            </a:r>
            <a:r>
              <a:rPr lang="en-US" dirty="0" smtClean="0">
                <a:sym typeface="Wingdings" pitchFamily="2" charset="2"/>
              </a:rPr>
              <a:t> !</a:t>
            </a:r>
          </a:p>
          <a:p>
            <a:r>
              <a:rPr lang="en-US" dirty="0" smtClean="0">
                <a:sym typeface="Wingdings" pitchFamily="2" charset="2"/>
              </a:rPr>
              <a:t>Timeouts</a:t>
            </a:r>
          </a:p>
          <a:p>
            <a:r>
              <a:rPr lang="en-US" dirty="0" err="1" smtClean="0">
                <a:sym typeface="Wingdings" pitchFamily="2" charset="2"/>
              </a:rPr>
              <a:t>Couplage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Temps de </a:t>
            </a:r>
            <a:r>
              <a:rPr lang="en-US" dirty="0" err="1" smtClean="0"/>
              <a:t>réponse</a:t>
            </a:r>
            <a:endParaRPr lang="en-US" dirty="0" smtClean="0"/>
          </a:p>
          <a:p>
            <a:pPr lvl="1"/>
            <a:r>
              <a:rPr lang="en-US" dirty="0" err="1" smtClean="0"/>
              <a:t>Fiabilité</a:t>
            </a:r>
            <a:endParaRPr lang="en-US" dirty="0" smtClean="0"/>
          </a:p>
          <a:p>
            <a:pPr lvl="1"/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– Hello </a:t>
            </a:r>
            <a:r>
              <a:rPr lang="en-US" dirty="0" err="1" smtClean="0"/>
              <a:t>DotNetHub</a:t>
            </a:r>
            <a:r>
              <a:rPr lang="en-US" dirty="0" smtClean="0"/>
              <a:t> - NSB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/>
              <a:t>Communication </a:t>
            </a:r>
            <a:r>
              <a:rPr lang="en-US" dirty="0" err="1" smtClean="0"/>
              <a:t>asynchrone</a:t>
            </a:r>
            <a:r>
              <a:rPr lang="en-US" dirty="0" smtClean="0"/>
              <a:t> </a:t>
            </a:r>
            <a:r>
              <a:rPr lang="en-US" dirty="0" err="1" smtClean="0"/>
              <a:t>uni-directionnelle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(“One-way Messaging”)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Messages </a:t>
            </a:r>
            <a:r>
              <a:rPr lang="en-US" dirty="0" err="1" smtClean="0"/>
              <a:t>persistents</a:t>
            </a:r>
            <a:r>
              <a:rPr lang="en-US" dirty="0" smtClean="0"/>
              <a:t> (par ex. MSMQ)</a:t>
            </a:r>
          </a:p>
          <a:p>
            <a:r>
              <a:rPr lang="en-US" dirty="0" err="1" smtClean="0"/>
              <a:t>Opérations</a:t>
            </a:r>
            <a:r>
              <a:rPr lang="en-US" dirty="0" smtClean="0"/>
              <a:t> </a:t>
            </a:r>
            <a:r>
              <a:rPr lang="en-US" dirty="0" err="1" smtClean="0"/>
              <a:t>transactionnelles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messages </a:t>
            </a:r>
            <a:r>
              <a:rPr lang="en-US" dirty="0" err="1" smtClean="0"/>
              <a:t>stockés</a:t>
            </a:r>
            <a:endParaRPr lang="en-US" dirty="0" smtClean="0"/>
          </a:p>
          <a:p>
            <a:pPr lvl="1"/>
            <a:r>
              <a:rPr lang="en-US" dirty="0" err="1" smtClean="0"/>
              <a:t>Erreur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message </a:t>
            </a:r>
            <a:r>
              <a:rPr lang="en-US" dirty="0" err="1" smtClean="0">
                <a:sym typeface="Wingdings" pitchFamily="2" charset="2"/>
              </a:rPr>
              <a:t>reste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dans</a:t>
            </a:r>
            <a:r>
              <a:rPr lang="en-US" dirty="0" smtClean="0">
                <a:sym typeface="Wingdings" pitchFamily="2" charset="2"/>
              </a:rPr>
              <a:t> la queue</a:t>
            </a:r>
            <a:endParaRPr lang="en-US" dirty="0" smtClean="0"/>
          </a:p>
          <a:p>
            <a:r>
              <a:rPr lang="en-US" dirty="0" err="1" smtClean="0"/>
              <a:t>Faible</a:t>
            </a:r>
            <a:r>
              <a:rPr lang="en-US" dirty="0" smtClean="0"/>
              <a:t> </a:t>
            </a:r>
            <a:r>
              <a:rPr lang="en-US" dirty="0" err="1" smtClean="0"/>
              <a:t>couplage</a:t>
            </a:r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>
                <a:sym typeface="Wingdings" pitchFamily="2" charset="2"/>
              </a:rPr>
              <a:t> Communication “</a:t>
            </a:r>
            <a:r>
              <a:rPr lang="en-US" dirty="0" err="1" smtClean="0">
                <a:sym typeface="Wingdings" pitchFamily="2" charset="2"/>
              </a:rPr>
              <a:t>fiable</a:t>
            </a:r>
            <a:r>
              <a:rPr lang="en-US" dirty="0" smtClean="0">
                <a:sym typeface="Wingdings" pitchFamily="2" charset="2"/>
              </a:rPr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Modèles</a:t>
            </a:r>
            <a:r>
              <a:rPr lang="en-US" dirty="0" smtClean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7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–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05800" cy="462560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Infrastructure </a:t>
            </a:r>
            <a:r>
              <a:rPr lang="en-US" dirty="0" err="1" smtClean="0"/>
              <a:t>transportant</a:t>
            </a:r>
            <a:r>
              <a:rPr lang="en-US" dirty="0" smtClean="0"/>
              <a:t> les messages.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b="1" dirty="0" err="1" smtClean="0"/>
              <a:t>IBus</a:t>
            </a:r>
            <a:endParaRPr lang="en-US" b="1" dirty="0" smtClean="0"/>
          </a:p>
          <a:p>
            <a:r>
              <a:rPr lang="en-US" dirty="0" err="1" smtClean="0"/>
              <a:t>Sécurisable</a:t>
            </a:r>
            <a:endParaRPr lang="en-US" dirty="0" smtClean="0"/>
          </a:p>
          <a:p>
            <a:r>
              <a:rPr lang="en-US" dirty="0" smtClean="0"/>
              <a:t>“Bus </a:t>
            </a:r>
            <a:r>
              <a:rPr lang="en-US" dirty="0" err="1" smtClean="0"/>
              <a:t>logique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“Fluent” </a:t>
            </a:r>
            <a:r>
              <a:rPr lang="en-US" dirty="0" err="1" smtClean="0"/>
              <a:t>Config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411480" lvl="1" indent="0">
              <a:buNone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48000"/>
            <a:ext cx="4076700" cy="288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–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 smtClean="0"/>
              <a:t>Unité</a:t>
            </a:r>
            <a:r>
              <a:rPr lang="en-US" dirty="0" smtClean="0"/>
              <a:t> de base pour tout type </a:t>
            </a:r>
            <a:r>
              <a:rPr lang="en-US" dirty="0" err="1" smtClean="0"/>
              <a:t>d’information</a:t>
            </a:r>
            <a:r>
              <a:rPr lang="en-US" dirty="0" smtClean="0"/>
              <a:t> qui </a:t>
            </a:r>
            <a:r>
              <a:rPr lang="en-US" dirty="0" err="1" smtClean="0"/>
              <a:t>transite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Bus.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err="1" smtClean="0"/>
              <a:t>Typage</a:t>
            </a:r>
            <a:r>
              <a:rPr lang="en-US" dirty="0" smtClean="0"/>
              <a:t> fort</a:t>
            </a:r>
          </a:p>
          <a:p>
            <a:r>
              <a:rPr lang="en-US" dirty="0" smtClean="0"/>
              <a:t>“</a:t>
            </a:r>
            <a:r>
              <a:rPr lang="en-US" dirty="0"/>
              <a:t>M</a:t>
            </a:r>
            <a:r>
              <a:rPr lang="en-US" dirty="0" smtClean="0"/>
              <a:t>arker interface” </a:t>
            </a:r>
            <a:r>
              <a:rPr lang="en-US" b="1" dirty="0" err="1" smtClean="0"/>
              <a:t>IMessage</a:t>
            </a:r>
            <a:endParaRPr lang="en-US" b="1" dirty="0" smtClean="0"/>
          </a:p>
          <a:p>
            <a:r>
              <a:rPr lang="en-US" dirty="0" err="1" smtClean="0"/>
              <a:t>Implémentation</a:t>
            </a:r>
            <a:endParaRPr lang="en-US" dirty="0" smtClean="0"/>
          </a:p>
          <a:p>
            <a:pPr lvl="1"/>
            <a:r>
              <a:rPr lang="en-US" dirty="0" err="1" smtClean="0"/>
              <a:t>Classe</a:t>
            </a:r>
            <a:endParaRPr lang="en-US" dirty="0" smtClean="0"/>
          </a:p>
          <a:p>
            <a:pPr lvl="1"/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 – Message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err="1" smtClean="0"/>
              <a:t>Composant</a:t>
            </a:r>
            <a:r>
              <a:rPr lang="en-US" dirty="0" smtClean="0"/>
              <a:t> qui </a:t>
            </a:r>
            <a:r>
              <a:rPr lang="en-US" dirty="0" err="1" smtClean="0"/>
              <a:t>traite</a:t>
            </a:r>
            <a:r>
              <a:rPr lang="en-US" dirty="0" smtClean="0"/>
              <a:t> des messages d’un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types.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err="1" smtClean="0"/>
              <a:t>IMessageHandler</a:t>
            </a:r>
            <a:r>
              <a:rPr lang="en-US" dirty="0" smtClean="0"/>
              <a:t>&lt;T&gt;</a:t>
            </a:r>
          </a:p>
          <a:p>
            <a:r>
              <a:rPr lang="en-US" dirty="0" err="1" smtClean="0"/>
              <a:t>IHandleMessages</a:t>
            </a:r>
            <a:r>
              <a:rPr lang="en-US" dirty="0" smtClean="0"/>
              <a:t>&lt;T&gt;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Injectables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Zero </a:t>
            </a:r>
            <a:r>
              <a:rPr lang="en-US" dirty="0" err="1" smtClean="0"/>
              <a:t>config</a:t>
            </a:r>
            <a:endParaRPr lang="en-US" dirty="0" smtClean="0"/>
          </a:p>
          <a:p>
            <a:r>
              <a:rPr lang="en-US" dirty="0" err="1" smtClean="0"/>
              <a:t>Transactionnel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 –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Abstraction de la </a:t>
            </a:r>
            <a:r>
              <a:rPr lang="en-US" dirty="0" err="1" smtClean="0"/>
              <a:t>technologie</a:t>
            </a:r>
            <a:r>
              <a:rPr lang="en-US" dirty="0" smtClean="0"/>
              <a:t> de </a:t>
            </a:r>
            <a:r>
              <a:rPr lang="en-US" dirty="0" err="1" smtClean="0"/>
              <a:t>transfert</a:t>
            </a:r>
            <a:r>
              <a:rPr lang="en-US" dirty="0" smtClean="0"/>
              <a:t> de messages (</a:t>
            </a:r>
            <a:r>
              <a:rPr lang="en-US" dirty="0" err="1" smtClean="0"/>
              <a:t>ITransport</a:t>
            </a:r>
            <a:r>
              <a:rPr lang="en-US" dirty="0" smtClean="0"/>
              <a:t>).</a:t>
            </a:r>
          </a:p>
          <a:p>
            <a:pPr marL="114300" indent="0">
              <a:buNone/>
            </a:pPr>
            <a:endParaRPr lang="en-US" dirty="0"/>
          </a:p>
          <a:p>
            <a:pPr marL="571500" indent="-457200"/>
            <a:r>
              <a:rPr lang="en-US" dirty="0" smtClean="0"/>
              <a:t>MSMQ par </a:t>
            </a:r>
            <a:r>
              <a:rPr lang="en-US" dirty="0" err="1" smtClean="0"/>
              <a:t>défaut</a:t>
            </a:r>
            <a:endParaRPr lang="en-US" dirty="0" smtClean="0"/>
          </a:p>
          <a:p>
            <a:pPr marL="571500" indent="-457200"/>
            <a:r>
              <a:rPr lang="en-US" dirty="0" smtClean="0"/>
              <a:t>Windows Azure en </a:t>
            </a:r>
            <a:r>
              <a:rPr lang="en-US" dirty="0" err="1" smtClean="0"/>
              <a:t>développement</a:t>
            </a:r>
            <a:endParaRPr lang="en-US" dirty="0" smtClean="0"/>
          </a:p>
          <a:p>
            <a:pPr marL="571500" indent="-457200"/>
            <a:r>
              <a:rPr lang="en-US" dirty="0" err="1" smtClean="0"/>
              <a:t>Autres</a:t>
            </a:r>
            <a:r>
              <a:rPr lang="en-US" dirty="0" smtClean="0"/>
              <a:t> à </a:t>
            </a:r>
            <a:r>
              <a:rPr lang="en-US" dirty="0" err="1" smtClean="0"/>
              <a:t>venir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 smtClean="0"/>
              <a:t>Modèles</a:t>
            </a:r>
            <a:r>
              <a:rPr lang="en-US" dirty="0" smtClean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– Self-Hosting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err="1" smtClean="0"/>
              <a:t>Diverses</a:t>
            </a:r>
            <a:r>
              <a:rPr lang="en-US" dirty="0" smtClean="0"/>
              <a:t> </a:t>
            </a:r>
            <a:r>
              <a:rPr lang="en-US" dirty="0" err="1" smtClean="0"/>
              <a:t>possibilités</a:t>
            </a:r>
            <a:r>
              <a:rPr lang="en-US" dirty="0" smtClean="0"/>
              <a:t> </a:t>
            </a:r>
            <a:r>
              <a:rPr lang="en-US" dirty="0" err="1" smtClean="0"/>
              <a:t>d’hébergement</a:t>
            </a:r>
            <a:r>
              <a:rPr lang="en-US" dirty="0" smtClean="0"/>
              <a:t>: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Console</a:t>
            </a:r>
          </a:p>
          <a:p>
            <a:r>
              <a:rPr lang="en-US" dirty="0" smtClean="0"/>
              <a:t>Service Windows</a:t>
            </a:r>
          </a:p>
          <a:p>
            <a:r>
              <a:rPr lang="en-US" dirty="0" smtClean="0"/>
              <a:t>Application </a:t>
            </a:r>
            <a:r>
              <a:rPr lang="en-US" dirty="0" err="1"/>
              <a:t>WinForms</a:t>
            </a:r>
            <a:r>
              <a:rPr lang="en-US" dirty="0"/>
              <a:t> </a:t>
            </a:r>
            <a:r>
              <a:rPr lang="en-US" dirty="0" smtClean="0"/>
              <a:t> / WPF</a:t>
            </a:r>
          </a:p>
          <a:p>
            <a:r>
              <a:rPr lang="en-US" dirty="0" smtClean="0"/>
              <a:t>Application Web ASP.NET</a:t>
            </a:r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 err="1" smtClean="0"/>
              <a:t>Config</a:t>
            </a:r>
            <a:r>
              <a:rPr lang="en-US" dirty="0" smtClean="0"/>
              <a:t> 100% </a:t>
            </a:r>
            <a:r>
              <a:rPr lang="en-US" dirty="0" err="1" smtClean="0"/>
              <a:t>manuelle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– Generic 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smtClean="0"/>
              <a:t>NServiceBus.Host.exe : </a:t>
            </a:r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r>
              <a:rPr lang="en-US" dirty="0" smtClean="0"/>
              <a:t> </a:t>
            </a:r>
            <a:r>
              <a:rPr lang="en-US" dirty="0" err="1" smtClean="0"/>
              <a:t>générique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Console </a:t>
            </a:r>
            <a:r>
              <a:rPr lang="en-US" dirty="0" err="1" smtClean="0"/>
              <a:t>ou</a:t>
            </a:r>
            <a:r>
              <a:rPr lang="en-US" dirty="0" smtClean="0"/>
              <a:t> Service Windows</a:t>
            </a:r>
          </a:p>
          <a:p>
            <a:r>
              <a:rPr lang="en-US" dirty="0" smtClean="0"/>
              <a:t>Configurations types:</a:t>
            </a:r>
          </a:p>
          <a:p>
            <a:pPr lvl="1"/>
            <a:r>
              <a:rPr lang="en-US" dirty="0" smtClean="0"/>
              <a:t>Client / Server</a:t>
            </a:r>
          </a:p>
          <a:p>
            <a:pPr lvl="1"/>
            <a:r>
              <a:rPr lang="en-US" dirty="0" smtClean="0"/>
              <a:t>Publisher</a:t>
            </a:r>
          </a:p>
          <a:p>
            <a:r>
              <a:rPr lang="en-US" dirty="0" smtClean="0"/>
              <a:t>Auto install:</a:t>
            </a:r>
          </a:p>
          <a:p>
            <a:pPr lvl="1"/>
            <a:r>
              <a:rPr lang="en-US" dirty="0" smtClean="0"/>
              <a:t>MSMQ / MSDTC / Performance Counters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NServiceBus</a:t>
            </a:r>
            <a:r>
              <a:rPr lang="en-US" dirty="0" smtClean="0"/>
              <a:t>, l’ “ESB” </a:t>
            </a:r>
            <a:r>
              <a:rPr lang="en-US" dirty="0" err="1" smtClean="0"/>
              <a:t>léger</a:t>
            </a:r>
            <a:r>
              <a:rPr lang="en-US" dirty="0" smtClean="0"/>
              <a:t> pour </a:t>
            </a:r>
            <a:r>
              <a:rPr lang="en-US" dirty="0" err="1" smtClean="0"/>
              <a:t>tous</a:t>
            </a:r>
            <a:r>
              <a:rPr lang="en-US" dirty="0" smtClean="0"/>
              <a:t> 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DotNetHub</a:t>
            </a:r>
            <a:r>
              <a:rPr lang="en-US" dirty="0" smtClean="0"/>
              <a:t> – Steve </a:t>
            </a:r>
            <a:r>
              <a:rPr lang="en-US" dirty="0" err="1" smtClean="0"/>
              <a:t>Degosserie</a:t>
            </a:r>
            <a:endParaRPr lang="en-US" dirty="0" smtClean="0"/>
          </a:p>
          <a:p>
            <a:r>
              <a:rPr lang="en-US" dirty="0" smtClean="0"/>
              <a:t>6 </a:t>
            </a:r>
            <a:r>
              <a:rPr lang="en-US" dirty="0" err="1" smtClean="0"/>
              <a:t>mai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2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–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smtClean="0"/>
              <a:t>Support des </a:t>
            </a:r>
            <a:r>
              <a:rPr lang="en-US" dirty="0" err="1" smtClean="0"/>
              <a:t>Profils</a:t>
            </a:r>
            <a:r>
              <a:rPr lang="en-US" dirty="0" smtClean="0"/>
              <a:t> </a:t>
            </a:r>
            <a:r>
              <a:rPr lang="en-US" smtClean="0"/>
              <a:t>de configuration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Lite</a:t>
            </a:r>
          </a:p>
          <a:p>
            <a:r>
              <a:rPr lang="en-US" dirty="0" smtClean="0"/>
              <a:t>Integration</a:t>
            </a:r>
          </a:p>
          <a:p>
            <a:r>
              <a:rPr lang="en-US" dirty="0" smtClean="0"/>
              <a:t>Production</a:t>
            </a:r>
          </a:p>
          <a:p>
            <a:r>
              <a:rPr lang="en-US" dirty="0" smtClean="0"/>
              <a:t>Custom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Modèles</a:t>
            </a:r>
            <a:r>
              <a:rPr lang="en-US" dirty="0" smtClean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11 </a:t>
            </a:r>
            <a:r>
              <a:rPr lang="en-US" dirty="0" err="1"/>
              <a:t>i</a:t>
            </a:r>
            <a:r>
              <a:rPr lang="en-US" dirty="0" err="1" smtClean="0"/>
              <a:t>dées</a:t>
            </a:r>
            <a:r>
              <a:rPr lang="en-US" dirty="0" smtClean="0"/>
              <a:t> </a:t>
            </a:r>
            <a:r>
              <a:rPr lang="en-US" dirty="0" err="1" smtClean="0"/>
              <a:t>reçues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smtClean="0"/>
              <a:t>11 </a:t>
            </a:r>
            <a:r>
              <a:rPr lang="en-US" dirty="0" err="1" smtClean="0"/>
              <a:t>idées</a:t>
            </a:r>
            <a:r>
              <a:rPr lang="en-US" dirty="0" smtClean="0"/>
              <a:t> </a:t>
            </a:r>
            <a:r>
              <a:rPr lang="en-US" dirty="0" err="1" smtClean="0"/>
              <a:t>reçues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systèmes</a:t>
            </a:r>
            <a:r>
              <a:rPr lang="en-US" dirty="0" smtClean="0"/>
              <a:t> </a:t>
            </a:r>
            <a:r>
              <a:rPr lang="en-US" dirty="0" err="1" smtClean="0"/>
              <a:t>distribués</a:t>
            </a: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Le </a:t>
            </a:r>
            <a:r>
              <a:rPr lang="en-US" dirty="0" err="1" smtClean="0"/>
              <a:t>réseau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fiable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Les temps de </a:t>
            </a:r>
            <a:r>
              <a:rPr lang="en-US" dirty="0" err="1" smtClean="0"/>
              <a:t>latence</a:t>
            </a:r>
            <a:r>
              <a:rPr lang="en-US" dirty="0" smtClean="0"/>
              <a:t> </a:t>
            </a:r>
            <a:r>
              <a:rPr lang="en-US" dirty="0" err="1" smtClean="0"/>
              <a:t>restent</a:t>
            </a:r>
            <a:r>
              <a:rPr lang="en-US" dirty="0" smtClean="0"/>
              <a:t> constants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bande</a:t>
            </a:r>
            <a:r>
              <a:rPr lang="en-US" dirty="0" smtClean="0"/>
              <a:t> </a:t>
            </a:r>
            <a:r>
              <a:rPr lang="en-US" dirty="0" err="1" smtClean="0"/>
              <a:t>passante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suffisante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Le </a:t>
            </a:r>
            <a:r>
              <a:rPr lang="en-US" dirty="0" err="1" smtClean="0"/>
              <a:t>réseau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sécurisé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topologie</a:t>
            </a:r>
            <a:r>
              <a:rPr lang="en-US" dirty="0" smtClean="0"/>
              <a:t> du </a:t>
            </a:r>
            <a:r>
              <a:rPr lang="en-US" dirty="0" err="1" smtClean="0"/>
              <a:t>réseau</a:t>
            </a:r>
            <a:r>
              <a:rPr lang="en-US" dirty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figée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err="1" smtClean="0"/>
              <a:t>L’Administrateur</a:t>
            </a:r>
            <a:r>
              <a:rPr lang="en-US" dirty="0" smtClean="0"/>
              <a:t> </a:t>
            </a:r>
            <a:r>
              <a:rPr lang="en-US" dirty="0" err="1" smtClean="0"/>
              <a:t>saura</a:t>
            </a:r>
            <a:r>
              <a:rPr lang="en-US" dirty="0" smtClean="0"/>
              <a:t> quoi faire</a:t>
            </a:r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11 </a:t>
            </a:r>
            <a:r>
              <a:rPr lang="en-US" dirty="0" err="1"/>
              <a:t>i</a:t>
            </a:r>
            <a:r>
              <a:rPr lang="en-US" dirty="0" err="1" smtClean="0"/>
              <a:t>dées</a:t>
            </a:r>
            <a:r>
              <a:rPr lang="en-US" dirty="0" smtClean="0"/>
              <a:t> </a:t>
            </a:r>
            <a:r>
              <a:rPr lang="en-US" dirty="0" err="1" smtClean="0"/>
              <a:t>reçues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smtClean="0"/>
              <a:t>11 </a:t>
            </a:r>
            <a:r>
              <a:rPr lang="en-US" dirty="0" err="1" smtClean="0"/>
              <a:t>idées</a:t>
            </a:r>
            <a:r>
              <a:rPr lang="en-US" dirty="0" smtClean="0"/>
              <a:t> </a:t>
            </a:r>
            <a:r>
              <a:rPr lang="en-US" dirty="0" err="1" smtClean="0"/>
              <a:t>reçues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systèmes</a:t>
            </a:r>
            <a:r>
              <a:rPr lang="en-US" dirty="0" smtClean="0"/>
              <a:t> </a:t>
            </a:r>
            <a:r>
              <a:rPr lang="en-US" dirty="0" err="1" smtClean="0"/>
              <a:t>distribués</a:t>
            </a: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r>
              <a:rPr lang="en-US" dirty="0" smtClean="0"/>
              <a:t>Le </a:t>
            </a:r>
            <a:r>
              <a:rPr lang="en-US" dirty="0" err="1" smtClean="0"/>
              <a:t>coût</a:t>
            </a:r>
            <a:r>
              <a:rPr lang="en-US" dirty="0" smtClean="0"/>
              <a:t> des communications </a:t>
            </a:r>
            <a:r>
              <a:rPr lang="en-US" dirty="0" err="1" smtClean="0"/>
              <a:t>réseau</a:t>
            </a:r>
            <a:r>
              <a:rPr lang="en-US" dirty="0" smtClean="0"/>
              <a:t> </a:t>
            </a:r>
            <a:r>
              <a:rPr lang="en-US" dirty="0" err="1" smtClean="0"/>
              <a:t>reste</a:t>
            </a:r>
            <a:r>
              <a:rPr lang="en-US" dirty="0" smtClean="0"/>
              <a:t> </a:t>
            </a:r>
            <a:r>
              <a:rPr lang="en-US" dirty="0" err="1" smtClean="0"/>
              <a:t>négligeable</a:t>
            </a: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r>
              <a:rPr lang="en-US" dirty="0" smtClean="0"/>
              <a:t>Le </a:t>
            </a:r>
            <a:r>
              <a:rPr lang="en-US" dirty="0" err="1" smtClean="0"/>
              <a:t>réseau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homogène</a:t>
            </a: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r>
              <a:rPr lang="en-US" dirty="0" smtClean="0"/>
              <a:t>Le </a:t>
            </a:r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atomique</a:t>
            </a:r>
            <a:r>
              <a:rPr lang="en-US" dirty="0" smtClean="0"/>
              <a:t> / </a:t>
            </a:r>
            <a:r>
              <a:rPr lang="en-US" dirty="0" err="1" smtClean="0"/>
              <a:t>monolithique</a:t>
            </a: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r>
              <a:rPr lang="en-US" dirty="0" smtClean="0"/>
              <a:t>Le </a:t>
            </a:r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fini</a:t>
            </a:r>
            <a:r>
              <a:rPr lang="en-US" dirty="0" smtClean="0"/>
              <a:t> / </a:t>
            </a:r>
            <a:r>
              <a:rPr lang="en-US" dirty="0" err="1" smtClean="0"/>
              <a:t>figé</a:t>
            </a: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r>
              <a:rPr lang="en-US" dirty="0" smtClean="0"/>
              <a:t>La </a:t>
            </a:r>
            <a:r>
              <a:rPr lang="en-US" dirty="0" err="1" smtClean="0"/>
              <a:t>logique</a:t>
            </a:r>
            <a:r>
              <a:rPr lang="en-US" dirty="0" smtClean="0"/>
              <a:t> métier </a:t>
            </a:r>
            <a:r>
              <a:rPr lang="en-US" dirty="0" err="1" smtClean="0"/>
              <a:t>peut</a:t>
            </a:r>
            <a:r>
              <a:rPr lang="en-US" dirty="0" smtClean="0"/>
              <a:t> et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centralisée</a:t>
            </a: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endParaRPr lang="en-US" dirty="0" smtClean="0"/>
          </a:p>
          <a:p>
            <a:pPr marL="633222" indent="-514350">
              <a:buFont typeface="+mj-lt"/>
              <a:buAutoNum type="arabicPeriod" startAt="7"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5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</a:t>
            </a:r>
            <a:r>
              <a:rPr lang="en-US" dirty="0" err="1" smtClean="0"/>
              <a:t>Msg</a:t>
            </a:r>
            <a:r>
              <a:rPr lang="en-US" dirty="0" smtClean="0"/>
              <a:t> à </a:t>
            </a:r>
            <a:r>
              <a:rPr lang="en-US" dirty="0" err="1" smtClean="0"/>
              <a:t>sens</a:t>
            </a:r>
            <a:r>
              <a:rPr lang="en-US" dirty="0" smtClean="0"/>
              <a:t> 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smtClean="0"/>
              <a:t>Message à </a:t>
            </a:r>
            <a:r>
              <a:rPr lang="en-US" dirty="0" err="1" smtClean="0"/>
              <a:t>sens</a:t>
            </a:r>
            <a:r>
              <a:rPr lang="en-US" dirty="0" smtClean="0"/>
              <a:t> unique: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“One way” / “Fire &amp; Forget”</a:t>
            </a:r>
          </a:p>
          <a:p>
            <a:r>
              <a:rPr lang="en-US" dirty="0" smtClean="0"/>
              <a:t>Client </a:t>
            </a:r>
            <a:r>
              <a:rPr lang="en-US" dirty="0" err="1" smtClean="0"/>
              <a:t>envoie</a:t>
            </a:r>
            <a:r>
              <a:rPr lang="en-US" dirty="0" smtClean="0"/>
              <a:t> un </a:t>
            </a:r>
            <a:r>
              <a:rPr lang="en-US" dirty="0" err="1" smtClean="0"/>
              <a:t>msg</a:t>
            </a:r>
            <a:r>
              <a:rPr lang="en-US" dirty="0" smtClean="0"/>
              <a:t>, et continue à </a:t>
            </a:r>
            <a:r>
              <a:rPr lang="en-US" dirty="0" err="1" smtClean="0"/>
              <a:t>travailler</a:t>
            </a:r>
            <a:endParaRPr lang="en-US" dirty="0" smtClean="0"/>
          </a:p>
          <a:p>
            <a:r>
              <a:rPr lang="en-US" dirty="0" smtClean="0"/>
              <a:t>Messages </a:t>
            </a:r>
            <a:r>
              <a:rPr lang="en-US" dirty="0" err="1" smtClean="0"/>
              <a:t>identifiables</a:t>
            </a:r>
            <a:r>
              <a:rPr lang="en-US" dirty="0" smtClean="0"/>
              <a:t> par un 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9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</a:t>
            </a:r>
            <a:r>
              <a:rPr lang="en-US" dirty="0" err="1" smtClean="0"/>
              <a:t>Msg</a:t>
            </a:r>
            <a:r>
              <a:rPr lang="en-US" dirty="0" smtClean="0"/>
              <a:t> à </a:t>
            </a:r>
            <a:r>
              <a:rPr lang="en-US" dirty="0" err="1" smtClean="0"/>
              <a:t>sens</a:t>
            </a:r>
            <a:r>
              <a:rPr lang="en-US" dirty="0" smtClean="0"/>
              <a:t> 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err="1" smtClean="0"/>
              <a:t>L’utilisation</a:t>
            </a:r>
            <a:r>
              <a:rPr lang="en-US" dirty="0" smtClean="0"/>
              <a:t> de messages à </a:t>
            </a:r>
            <a:r>
              <a:rPr lang="en-US" dirty="0" err="1" smtClean="0"/>
              <a:t>sens</a:t>
            </a:r>
            <a:r>
              <a:rPr lang="en-US" dirty="0" smtClean="0"/>
              <a:t> unique </a:t>
            </a:r>
            <a:r>
              <a:rPr lang="en-US" dirty="0" err="1" smtClean="0"/>
              <a:t>évitent</a:t>
            </a:r>
            <a:r>
              <a:rPr lang="en-US" smtClean="0"/>
              <a:t> les </a:t>
            </a:r>
            <a:r>
              <a:rPr lang="en-US" dirty="0" err="1" smtClean="0"/>
              <a:t>problèmes</a:t>
            </a:r>
            <a:r>
              <a:rPr lang="en-US" dirty="0" smtClean="0"/>
              <a:t> de </a:t>
            </a:r>
            <a:r>
              <a:rPr lang="en-US" dirty="0" err="1" smtClean="0"/>
              <a:t>couplage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r>
              <a:rPr lang="en-US" dirty="0" err="1" smtClean="0"/>
              <a:t>Technologique</a:t>
            </a:r>
            <a:r>
              <a:rPr lang="en-US" dirty="0" smtClean="0"/>
              <a:t> : XML</a:t>
            </a:r>
          </a:p>
          <a:p>
            <a:r>
              <a:rPr lang="en-US" dirty="0" err="1" smtClean="0"/>
              <a:t>Temporel</a:t>
            </a:r>
            <a:r>
              <a:rPr lang="en-US" dirty="0" smtClean="0"/>
              <a:t> : Messages </a:t>
            </a:r>
            <a:r>
              <a:rPr lang="en-US" dirty="0" err="1" smtClean="0"/>
              <a:t>asynchrones</a:t>
            </a:r>
            <a:endParaRPr lang="en-US" dirty="0" smtClean="0"/>
          </a:p>
          <a:p>
            <a:r>
              <a:rPr lang="en-US" dirty="0" err="1" smtClean="0"/>
              <a:t>Afférent</a:t>
            </a:r>
            <a:r>
              <a:rPr lang="en-US" dirty="0" smtClean="0"/>
              <a:t> / Efferent : </a:t>
            </a:r>
            <a:r>
              <a:rPr lang="en-US" dirty="0" err="1" smtClean="0"/>
              <a:t>Contrats</a:t>
            </a:r>
            <a:endParaRPr lang="en-US" dirty="0" smtClean="0"/>
          </a:p>
          <a:p>
            <a:r>
              <a:rPr lang="en-US" dirty="0" smtClean="0"/>
              <a:t>Spatial :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</a:t>
            </a:r>
            <a:r>
              <a:rPr lang="en-US" dirty="0" err="1" smtClean="0"/>
              <a:t>Addresse</a:t>
            </a:r>
            <a:r>
              <a:rPr lang="en-US" dirty="0" smtClean="0"/>
              <a:t> de retour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err="1" smtClean="0"/>
              <a:t>Chaque</a:t>
            </a:r>
            <a:r>
              <a:rPr lang="en-US" dirty="0" smtClean="0"/>
              <a:t> message </a:t>
            </a:r>
            <a:r>
              <a:rPr lang="en-US" dirty="0" err="1" smtClean="0"/>
              <a:t>contient</a:t>
            </a:r>
            <a:r>
              <a:rPr lang="en-US" dirty="0" smtClean="0"/>
              <a:t> </a:t>
            </a:r>
            <a:r>
              <a:rPr lang="en-US" dirty="0" err="1" smtClean="0"/>
              <a:t>l’adresse</a:t>
            </a:r>
            <a:r>
              <a:rPr lang="en-US" dirty="0" smtClean="0"/>
              <a:t> de son </a:t>
            </a:r>
            <a:r>
              <a:rPr lang="en-US" dirty="0" err="1" smtClean="0"/>
              <a:t>émetteur</a:t>
            </a:r>
            <a:r>
              <a:rPr lang="en-US" dirty="0" smtClean="0"/>
              <a:t>. </a:t>
            </a:r>
            <a:r>
              <a:rPr lang="en-US" dirty="0" err="1" smtClean="0"/>
              <a:t>Permet</a:t>
            </a:r>
            <a:r>
              <a:rPr lang="en-US" dirty="0" smtClean="0"/>
              <a:t> au </a:t>
            </a:r>
            <a:r>
              <a:rPr lang="en-US" dirty="0" err="1" smtClean="0"/>
              <a:t>destinataire</a:t>
            </a:r>
            <a:r>
              <a:rPr lang="en-US" dirty="0" smtClean="0"/>
              <a:t> de: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err="1"/>
              <a:t>R</a:t>
            </a:r>
            <a:r>
              <a:rPr lang="en-US" dirty="0" err="1" smtClean="0"/>
              <a:t>épondre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/>
              <a:t>Ne pas devoir au </a:t>
            </a:r>
            <a:r>
              <a:rPr lang="en-US" dirty="0" err="1" smtClean="0"/>
              <a:t>préalable</a:t>
            </a:r>
            <a:r>
              <a:rPr lang="en-US" dirty="0" smtClean="0"/>
              <a:t> </a:t>
            </a:r>
            <a:r>
              <a:rPr lang="en-US" dirty="0" err="1" smtClean="0"/>
              <a:t>connaître</a:t>
            </a:r>
            <a:r>
              <a:rPr lang="en-US" dirty="0" smtClean="0"/>
              <a:t> </a:t>
            </a:r>
            <a:r>
              <a:rPr lang="en-US" dirty="0" err="1" smtClean="0"/>
              <a:t>l’adresse</a:t>
            </a:r>
            <a:r>
              <a:rPr lang="en-US" dirty="0" smtClean="0"/>
              <a:t> de </a:t>
            </a:r>
            <a:r>
              <a:rPr lang="en-US" dirty="0" err="1" smtClean="0"/>
              <a:t>l’émetteur</a:t>
            </a:r>
            <a:r>
              <a:rPr lang="en-US" dirty="0" smtClean="0"/>
              <a:t> du message </a:t>
            </a:r>
            <a:r>
              <a:rPr lang="en-US" dirty="0" err="1" smtClean="0"/>
              <a:t>reçu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l’émetteur</a:t>
            </a:r>
            <a:r>
              <a:rPr lang="en-US" dirty="0" smtClean="0"/>
              <a:t> de </a:t>
            </a:r>
            <a:r>
              <a:rPr lang="en-US" dirty="0" err="1" smtClean="0"/>
              <a:t>spécifier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adresse</a:t>
            </a:r>
            <a:r>
              <a:rPr lang="en-US" dirty="0" smtClean="0"/>
              <a:t> de retour alternative (“Reply-to”)</a:t>
            </a: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Messaging – Pub / Sub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err="1" smtClean="0"/>
              <a:t>Producteur</a:t>
            </a:r>
            <a:r>
              <a:rPr lang="en-US" dirty="0" smtClean="0"/>
              <a:t> / </a:t>
            </a:r>
            <a:r>
              <a:rPr lang="en-US" dirty="0" err="1" smtClean="0"/>
              <a:t>Consommateur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6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/>
              <a:t>Modèles</a:t>
            </a:r>
            <a:r>
              <a:rPr lang="en-US" dirty="0"/>
              <a:t> de messaging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DotNetHub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 smtClean="0"/>
              <a:t>Prochaines</a:t>
            </a:r>
            <a:r>
              <a:rPr lang="en-US" dirty="0" smtClean="0"/>
              <a:t> sessions :</a:t>
            </a:r>
          </a:p>
          <a:p>
            <a:pPr marL="114300" indent="0">
              <a:buNone/>
            </a:pPr>
            <a:endParaRPr lang="en-US" dirty="0"/>
          </a:p>
          <a:p>
            <a:pPr marL="571500" indent="-457200"/>
            <a:r>
              <a:rPr lang="en-US" dirty="0" smtClean="0"/>
              <a:t>16 </a:t>
            </a:r>
            <a:r>
              <a:rPr lang="en-US" dirty="0" err="1" smtClean="0"/>
              <a:t>juin</a:t>
            </a:r>
            <a:r>
              <a:rPr lang="en-US" dirty="0" smtClean="0"/>
              <a:t> : Mini XP Days </a:t>
            </a:r>
            <a:r>
              <a:rPr lang="en-US" dirty="0" err="1" smtClean="0"/>
              <a:t>Wallonie</a:t>
            </a:r>
            <a:r>
              <a:rPr lang="en-US" dirty="0" smtClean="0"/>
              <a:t> 2010</a:t>
            </a:r>
          </a:p>
          <a:p>
            <a:pPr marL="571500" indent="-457200"/>
            <a:r>
              <a:rPr lang="en-US" dirty="0" smtClean="0"/>
              <a:t>24 </a:t>
            </a:r>
            <a:r>
              <a:rPr lang="en-US" dirty="0" err="1" smtClean="0"/>
              <a:t>juin</a:t>
            </a:r>
            <a:r>
              <a:rPr lang="en-US" dirty="0" smtClean="0"/>
              <a:t> : Microsoft Community Day </a:t>
            </a:r>
            <a:r>
              <a:rPr lang="en-US" dirty="0" smtClean="0"/>
              <a:t>2010</a:t>
            </a:r>
          </a:p>
          <a:p>
            <a:pPr marL="864108" lvl="1" indent="-457200"/>
            <a:r>
              <a:rPr lang="en-US" dirty="0" smtClean="0"/>
              <a:t>Introduction to </a:t>
            </a:r>
            <a:r>
              <a:rPr lang="en-US" dirty="0" err="1" smtClean="0"/>
              <a:t>NServiceBus</a:t>
            </a:r>
            <a:r>
              <a:rPr lang="en-US" dirty="0"/>
              <a:t> </a:t>
            </a:r>
            <a:r>
              <a:rPr lang="en-US" dirty="0" smtClean="0"/>
              <a:t>(English)</a:t>
            </a:r>
            <a:endParaRPr lang="en-US" dirty="0" smtClean="0"/>
          </a:p>
          <a:p>
            <a:pPr marL="571500" indent="-4572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1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/>
              <a:t>Modèles</a:t>
            </a:r>
            <a:r>
              <a:rPr lang="en-US" dirty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err="1" smtClean="0"/>
              <a:t>Appelés</a:t>
            </a:r>
            <a:r>
              <a:rPr lang="en-US" dirty="0" smtClean="0"/>
              <a:t> “Sagas”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/>
              <a:t>Modèles</a:t>
            </a:r>
            <a:r>
              <a:rPr lang="en-US" dirty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Intégrations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/>
              <a:t>Modèles</a:t>
            </a:r>
            <a:r>
              <a:rPr lang="en-US" dirty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NServiceBus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dirty="0" smtClean="0"/>
              <a:t>	“One more thing …”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EDA = SOA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 err="1" smtClean="0"/>
              <a:t>NServiceBus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l’outil</a:t>
            </a:r>
            <a:r>
              <a:rPr lang="en-US" dirty="0" smtClean="0"/>
              <a:t> </a:t>
            </a:r>
            <a:r>
              <a:rPr lang="en-US" dirty="0" err="1" smtClean="0"/>
              <a:t>idéal</a:t>
            </a:r>
            <a:r>
              <a:rPr lang="en-US" dirty="0" smtClean="0"/>
              <a:t> pour </a:t>
            </a:r>
            <a:r>
              <a:rPr lang="en-US" dirty="0" err="1" smtClean="0"/>
              <a:t>l’apprentissage</a:t>
            </a:r>
            <a:r>
              <a:rPr lang="en-US" dirty="0" smtClean="0"/>
              <a:t> et la </a:t>
            </a:r>
            <a:r>
              <a:rPr lang="en-US" dirty="0" err="1" smtClean="0"/>
              <a:t>mise</a:t>
            </a:r>
            <a:r>
              <a:rPr lang="en-US" dirty="0" smtClean="0"/>
              <a:t> en </a:t>
            </a:r>
            <a:r>
              <a:rPr lang="en-US" dirty="0" err="1" smtClean="0"/>
              <a:t>pratique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architecture de type </a:t>
            </a:r>
            <a:r>
              <a:rPr lang="en-US" dirty="0" err="1" smtClean="0"/>
              <a:t>événementielle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plate-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.Net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Event-Driven Architecture (EDA) = SOA 2.0</a:t>
            </a:r>
          </a:p>
          <a:p>
            <a:r>
              <a:rPr lang="en-US" dirty="0" err="1" smtClean="0"/>
              <a:t>Evénéments</a:t>
            </a:r>
            <a:r>
              <a:rPr lang="en-US" dirty="0" smtClean="0"/>
              <a:t> au lieu </a:t>
            </a:r>
            <a:r>
              <a:rPr lang="en-US" dirty="0" err="1" smtClean="0"/>
              <a:t>d’opérations</a:t>
            </a:r>
            <a:endParaRPr lang="en-US" dirty="0" smtClean="0"/>
          </a:p>
          <a:p>
            <a:r>
              <a:rPr lang="en-US" dirty="0" err="1" smtClean="0"/>
              <a:t>Chorégraphie</a:t>
            </a:r>
            <a:r>
              <a:rPr lang="en-US" dirty="0" smtClean="0"/>
              <a:t> au lieu </a:t>
            </a:r>
            <a:r>
              <a:rPr lang="en-US" dirty="0" err="1" smtClean="0"/>
              <a:t>d’orchestration</a:t>
            </a:r>
            <a:endParaRPr lang="en-US" dirty="0" smtClean="0"/>
          </a:p>
          <a:p>
            <a:r>
              <a:rPr lang="en-US" dirty="0" err="1" smtClean="0"/>
              <a:t>Couplage</a:t>
            </a:r>
            <a:r>
              <a:rPr lang="en-US" dirty="0" smtClean="0"/>
              <a:t> </a:t>
            </a:r>
            <a:r>
              <a:rPr lang="en-US" dirty="0" err="1" smtClean="0"/>
              <a:t>faible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n-US" dirty="0" err="1" smtClean="0"/>
              <a:t>Systèmes</a:t>
            </a:r>
            <a:r>
              <a:rPr lang="en-US" dirty="0" smtClean="0"/>
              <a:t> </a:t>
            </a:r>
            <a:r>
              <a:rPr lang="en-US" dirty="0" err="1" smtClean="0"/>
              <a:t>distribués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NServiceBus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r>
              <a:rPr lang="en-US" sz="4000" dirty="0" smtClean="0"/>
              <a:t>Questions ? </a:t>
            </a:r>
            <a:r>
              <a:rPr lang="en-US" sz="4000" dirty="0" smtClean="0">
                <a:sym typeface="Wingdings" pitchFamily="2" charset="2"/>
              </a:rPr>
              <a:t>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DotNetHub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b="1" dirty="0" smtClean="0"/>
          </a:p>
          <a:p>
            <a:pPr marL="114300" indent="0" algn="ctr">
              <a:buNone/>
            </a:pPr>
            <a:endParaRPr lang="en-US" b="1" dirty="0"/>
          </a:p>
          <a:p>
            <a:pPr marL="114300" indent="0" algn="ctr">
              <a:buNone/>
            </a:pPr>
            <a:endParaRPr lang="en-US" b="1" dirty="0" smtClean="0"/>
          </a:p>
          <a:p>
            <a:pPr marL="114300" indent="0" algn="ctr">
              <a:buNone/>
            </a:pPr>
            <a:r>
              <a:rPr lang="en-US" sz="4000" b="1" dirty="0" smtClean="0"/>
              <a:t>Merci et à </a:t>
            </a:r>
            <a:r>
              <a:rPr lang="en-US" sz="4000" b="1" dirty="0" err="1" smtClean="0"/>
              <a:t>bientôt</a:t>
            </a:r>
            <a:r>
              <a:rPr lang="en-US" sz="4000" b="1" dirty="0" smtClean="0"/>
              <a:t> !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err="1"/>
              <a:t>Processus</a:t>
            </a:r>
            <a:r>
              <a:rPr lang="en-US" dirty="0"/>
              <a:t> </a:t>
            </a:r>
            <a:r>
              <a:rPr lang="en-US" dirty="0" err="1" smtClean="0"/>
              <a:t>hôte</a:t>
            </a:r>
            <a:endParaRPr lang="en-US" dirty="0" smtClean="0"/>
          </a:p>
          <a:p>
            <a:r>
              <a:rPr lang="en-US" dirty="0" err="1" smtClean="0"/>
              <a:t>Modèles</a:t>
            </a:r>
            <a:r>
              <a:rPr lang="en-US" dirty="0" smtClean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8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Steve </a:t>
            </a:r>
            <a:r>
              <a:rPr lang="en-US" dirty="0" err="1" smtClean="0"/>
              <a:t>Degosserie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Fondateur</a:t>
            </a:r>
            <a:r>
              <a:rPr lang="en-US" dirty="0" smtClean="0"/>
              <a:t> de </a:t>
            </a:r>
            <a:r>
              <a:rPr lang="en-US" dirty="0" err="1" smtClean="0"/>
              <a:t>DotNetHub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Freelance Software Architect – </a:t>
            </a:r>
            <a:r>
              <a:rPr lang="en-US" dirty="0" err="1" smtClean="0"/>
              <a:t>Yoot</a:t>
            </a:r>
            <a:endParaRPr lang="en-US" dirty="0" smtClean="0"/>
          </a:p>
          <a:p>
            <a:r>
              <a:rPr lang="en-US" dirty="0"/>
              <a:t>Expertise : Framework &amp; API </a:t>
            </a:r>
            <a:r>
              <a:rPr lang="en-US" dirty="0" smtClean="0"/>
              <a:t>Design, ORM</a:t>
            </a:r>
            <a:r>
              <a:rPr lang="en-US" dirty="0"/>
              <a:t>, </a:t>
            </a:r>
            <a:r>
              <a:rPr lang="en-US" dirty="0" smtClean="0"/>
              <a:t> IOC, AOP</a:t>
            </a:r>
          </a:p>
          <a:p>
            <a:r>
              <a:rPr lang="en-US" dirty="0" smtClean="0"/>
              <a:t>Focus </a:t>
            </a:r>
            <a:r>
              <a:rPr lang="en-US" dirty="0" err="1" smtClean="0"/>
              <a:t>actuel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Domain-Driven Design (DDD)</a:t>
            </a:r>
          </a:p>
          <a:p>
            <a:pPr lvl="1"/>
            <a:r>
              <a:rPr lang="en-US" dirty="0" smtClean="0"/>
              <a:t>Distributed System Design (SOA / EDA)</a:t>
            </a:r>
          </a:p>
          <a:p>
            <a:pPr lvl="1"/>
            <a:r>
              <a:rPr lang="en-US" dirty="0" smtClean="0"/>
              <a:t>Functional &amp; Concurrent Programming (F#)</a:t>
            </a:r>
          </a:p>
          <a:p>
            <a:pPr lvl="1"/>
            <a:r>
              <a:rPr lang="en-US" dirty="0" smtClean="0"/>
              <a:t>Domain-Specific Languages (DSL)</a:t>
            </a:r>
          </a:p>
          <a:p>
            <a:endParaRPr lang="en-US" dirty="0" smtClean="0"/>
          </a:p>
          <a:p>
            <a:r>
              <a:rPr lang="en-US" dirty="0" smtClean="0"/>
              <a:t>Blog : </a:t>
            </a:r>
            <a:r>
              <a:rPr lang="en-US" dirty="0" smtClean="0">
                <a:hlinkClick r:id="rId3"/>
              </a:rPr>
              <a:t>http://yoot.be</a:t>
            </a:r>
            <a:endParaRPr lang="en-US" dirty="0" smtClean="0"/>
          </a:p>
          <a:p>
            <a:r>
              <a:rPr lang="en-US" dirty="0" smtClean="0"/>
              <a:t>Twitter : @</a:t>
            </a:r>
            <a:r>
              <a:rPr lang="en-US" dirty="0" err="1" smtClean="0"/>
              <a:t>stiiifff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endParaRPr lang="en-US" dirty="0" smtClean="0"/>
          </a:p>
          <a:p>
            <a:r>
              <a:rPr lang="en-US" dirty="0" smtClean="0"/>
              <a:t>Concepts &amp; </a:t>
            </a:r>
            <a:r>
              <a:rPr lang="en-US" dirty="0" err="1"/>
              <a:t>B</a:t>
            </a:r>
            <a:r>
              <a:rPr lang="en-US" dirty="0" err="1" smtClean="0"/>
              <a:t>riques</a:t>
            </a:r>
            <a:r>
              <a:rPr lang="en-US" dirty="0" smtClean="0"/>
              <a:t> de base</a:t>
            </a:r>
          </a:p>
          <a:p>
            <a:r>
              <a:rPr lang="en-US" dirty="0" smtClean="0"/>
              <a:t>Types </a:t>
            </a:r>
            <a:r>
              <a:rPr lang="en-US" dirty="0" err="1" smtClean="0"/>
              <a:t>d’hébergements</a:t>
            </a:r>
            <a:endParaRPr lang="en-US" dirty="0" smtClean="0"/>
          </a:p>
          <a:p>
            <a:r>
              <a:rPr lang="en-US" dirty="0" err="1" smtClean="0"/>
              <a:t>Modèles</a:t>
            </a:r>
            <a:r>
              <a:rPr lang="en-US" dirty="0" smtClean="0"/>
              <a:t> de messaging</a:t>
            </a:r>
          </a:p>
          <a:p>
            <a:r>
              <a:rPr lang="en-US" dirty="0" smtClean="0"/>
              <a:t>Messaging </a:t>
            </a:r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Processus</a:t>
            </a:r>
            <a:r>
              <a:rPr lang="en-US" dirty="0" smtClean="0"/>
              <a:t> longs</a:t>
            </a:r>
          </a:p>
          <a:p>
            <a:r>
              <a:rPr lang="en-US" dirty="0" err="1" smtClean="0"/>
              <a:t>Intégrations</a:t>
            </a:r>
            <a:endParaRPr lang="en-US" dirty="0" smtClean="0"/>
          </a:p>
          <a:p>
            <a:r>
              <a:rPr lang="en-US" dirty="0" err="1" smtClean="0"/>
              <a:t>Outils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– </a:t>
            </a:r>
            <a:r>
              <a:rPr lang="en-US" dirty="0" err="1" smtClean="0"/>
              <a:t>Historique</a:t>
            </a:r>
            <a:r>
              <a:rPr lang="en-US" dirty="0" smtClean="0"/>
              <a:t> &amp;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Dahan</a:t>
            </a:r>
            <a:r>
              <a:rPr lang="en-US" dirty="0" smtClean="0"/>
              <a:t> – The Software </a:t>
            </a:r>
            <a:r>
              <a:rPr lang="en-US" dirty="0" err="1" smtClean="0"/>
              <a:t>Simplist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Blog : </a:t>
            </a:r>
            <a:r>
              <a:rPr lang="en-US" dirty="0" smtClean="0">
                <a:hlinkClick r:id="rId2"/>
              </a:rPr>
              <a:t>http://www.udidahan.com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Twitter : @</a:t>
            </a:r>
            <a:r>
              <a:rPr lang="en-US" dirty="0" err="1" smtClean="0"/>
              <a:t>udidahan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r>
              <a:rPr lang="en-US" dirty="0" err="1" smtClean="0"/>
              <a:t>Créateur</a:t>
            </a:r>
            <a:r>
              <a:rPr lang="en-US" dirty="0" smtClean="0"/>
              <a:t> de </a:t>
            </a:r>
            <a:r>
              <a:rPr lang="en-US" dirty="0" err="1" smtClean="0"/>
              <a:t>NServiceBus</a:t>
            </a:r>
            <a:r>
              <a:rPr lang="en-US" dirty="0" smtClean="0"/>
              <a:t>, expert </a:t>
            </a:r>
            <a:r>
              <a:rPr lang="en-US" dirty="0" err="1" smtClean="0"/>
              <a:t>mondial</a:t>
            </a:r>
            <a:r>
              <a:rPr lang="en-US" dirty="0" smtClean="0"/>
              <a:t> en SOA</a:t>
            </a:r>
          </a:p>
          <a:p>
            <a:endParaRPr lang="en-US" dirty="0" smtClean="0"/>
          </a:p>
          <a:p>
            <a:r>
              <a:rPr lang="en-US" dirty="0" smtClean="0"/>
              <a:t>Version 2.0 : Mars 2010</a:t>
            </a:r>
          </a:p>
          <a:p>
            <a:pPr lvl="1"/>
            <a:r>
              <a:rPr lang="en-US" dirty="0" smtClean="0"/>
              <a:t>Host </a:t>
            </a:r>
            <a:r>
              <a:rPr lang="en-US" dirty="0" err="1" smtClean="0"/>
              <a:t>générique</a:t>
            </a:r>
            <a:endParaRPr lang="en-US" dirty="0" smtClean="0"/>
          </a:p>
          <a:p>
            <a:pPr lvl="1"/>
            <a:r>
              <a:rPr lang="en-US" dirty="0" smtClean="0"/>
              <a:t>Facile à </a:t>
            </a:r>
            <a:r>
              <a:rPr lang="en-US" dirty="0" err="1" smtClean="0"/>
              <a:t>configurer</a:t>
            </a:r>
            <a:endParaRPr lang="en-US" dirty="0" smtClean="0"/>
          </a:p>
          <a:p>
            <a:pPr lvl="1"/>
            <a:r>
              <a:rPr lang="en-US" dirty="0" smtClean="0"/>
              <a:t>Extensible</a:t>
            </a:r>
          </a:p>
          <a:p>
            <a:r>
              <a:rPr lang="en-US" dirty="0" err="1" smtClean="0"/>
              <a:t>Futur</a:t>
            </a:r>
            <a:r>
              <a:rPr lang="en-US" dirty="0" smtClean="0"/>
              <a:t> : Version 2.1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Support </a:t>
            </a:r>
            <a:r>
              <a:rPr lang="en-US" dirty="0" err="1" smtClean="0"/>
              <a:t>d’autres</a:t>
            </a:r>
            <a:r>
              <a:rPr lang="en-US" dirty="0" smtClean="0"/>
              <a:t> </a:t>
            </a:r>
            <a:r>
              <a:rPr lang="en-US" dirty="0" err="1" smtClean="0"/>
              <a:t>technos</a:t>
            </a:r>
            <a:r>
              <a:rPr lang="en-US" dirty="0" smtClean="0"/>
              <a:t> de queuing </a:t>
            </a:r>
            <a:r>
              <a:rPr lang="en-US" dirty="0" err="1" smtClean="0"/>
              <a:t>que</a:t>
            </a:r>
            <a:r>
              <a:rPr lang="en-US" dirty="0" smtClean="0"/>
              <a:t> MSMQ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Amélioration</a:t>
            </a:r>
            <a:r>
              <a:rPr lang="en-US" dirty="0" smtClean="0"/>
              <a:t> du Timeout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– </a:t>
            </a:r>
            <a:r>
              <a:rPr lang="en-US" dirty="0" err="1"/>
              <a:t>NServiceBus</a:t>
            </a:r>
            <a:r>
              <a:rPr lang="en-US" dirty="0" smtClean="0"/>
              <a:t>, </a:t>
            </a:r>
            <a:r>
              <a:rPr lang="en-US" dirty="0" err="1" smtClean="0"/>
              <a:t>c’est</a:t>
            </a:r>
            <a:r>
              <a:rPr lang="en-US" dirty="0" smtClean="0"/>
              <a:t> quoi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Un </a:t>
            </a:r>
            <a:r>
              <a:rPr lang="en-US" i="1" dirty="0" smtClean="0"/>
              <a:t>Bus </a:t>
            </a:r>
            <a:r>
              <a:rPr lang="en-US" i="1" dirty="0"/>
              <a:t>de services </a:t>
            </a:r>
            <a:r>
              <a:rPr lang="en-US" i="1" dirty="0" err="1" smtClean="0"/>
              <a:t>d'entreprise</a:t>
            </a:r>
            <a:r>
              <a:rPr lang="en-US" dirty="0"/>
              <a:t> </a:t>
            </a:r>
            <a:r>
              <a:rPr lang="en-US" dirty="0" smtClean="0"/>
              <a:t>(“Enterprise Service Bus”)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Open Source</a:t>
            </a:r>
          </a:p>
          <a:p>
            <a:r>
              <a:rPr lang="en-US" dirty="0" err="1" smtClean="0"/>
              <a:t>Gratuit</a:t>
            </a:r>
            <a:endParaRPr lang="en-US" dirty="0" smtClean="0"/>
          </a:p>
          <a:p>
            <a:r>
              <a:rPr lang="en-US" dirty="0" smtClean="0"/>
              <a:t>Léger</a:t>
            </a:r>
          </a:p>
          <a:p>
            <a:r>
              <a:rPr lang="en-US" dirty="0" err="1" smtClean="0"/>
              <a:t>Fiable</a:t>
            </a:r>
            <a:endParaRPr lang="en-US" dirty="0" smtClean="0"/>
          </a:p>
          <a:p>
            <a:r>
              <a:rPr lang="en-US" dirty="0" err="1" smtClean="0"/>
              <a:t>Sécurisé</a:t>
            </a:r>
            <a:endParaRPr lang="en-US" dirty="0" smtClean="0"/>
          </a:p>
          <a:p>
            <a:r>
              <a:rPr lang="en-US" dirty="0" smtClean="0"/>
              <a:t>Haute-performance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… </a:t>
            </a:r>
            <a:r>
              <a:rPr lang="en-US" dirty="0" err="1" smtClean="0"/>
              <a:t>permettant</a:t>
            </a:r>
            <a:r>
              <a:rPr lang="en-US" dirty="0" smtClean="0"/>
              <a:t> de </a:t>
            </a:r>
            <a:r>
              <a:rPr lang="en-US" dirty="0" err="1" smtClean="0"/>
              <a:t>développer</a:t>
            </a:r>
            <a:r>
              <a:rPr lang="en-US" dirty="0" smtClean="0"/>
              <a:t> des </a:t>
            </a:r>
            <a:r>
              <a:rPr lang="en-US" dirty="0" err="1" smtClean="0"/>
              <a:t>systèmes</a:t>
            </a:r>
            <a:r>
              <a:rPr lang="en-US" dirty="0" smtClean="0"/>
              <a:t> </a:t>
            </a:r>
            <a:r>
              <a:rPr lang="en-US" dirty="0" err="1" smtClean="0"/>
              <a:t>distribués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3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– ESB </a:t>
            </a:r>
            <a:r>
              <a:rPr lang="en-US" dirty="0" smtClean="0"/>
              <a:t>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Et un “Enterprise Service Bus”, </a:t>
            </a:r>
            <a:r>
              <a:rPr lang="en-US" dirty="0" err="1" smtClean="0"/>
              <a:t>késako</a:t>
            </a:r>
            <a:r>
              <a:rPr lang="en-US" dirty="0" smtClean="0"/>
              <a:t> ?</a:t>
            </a:r>
            <a:endParaRPr lang="en-US" i="1" dirty="0" smtClean="0"/>
          </a:p>
          <a:p>
            <a:pPr marL="118872" indent="0">
              <a:buNone/>
            </a:pPr>
            <a:endParaRPr lang="en-US" dirty="0"/>
          </a:p>
          <a:p>
            <a:pPr marL="571500" indent="-457200"/>
            <a:r>
              <a:rPr lang="en-US" dirty="0" smtClean="0"/>
              <a:t>Type </a:t>
            </a:r>
            <a:r>
              <a:rPr lang="en-US" dirty="0" err="1" smtClean="0"/>
              <a:t>d’architecture</a:t>
            </a:r>
            <a:r>
              <a:rPr lang="en-US" dirty="0" smtClean="0"/>
              <a:t> ?</a:t>
            </a:r>
          </a:p>
          <a:p>
            <a:pPr marL="571500" indent="-457200"/>
            <a:r>
              <a:rPr lang="en-US" dirty="0" smtClean="0"/>
              <a:t>Un </a:t>
            </a:r>
            <a:r>
              <a:rPr lang="en-US" dirty="0" err="1" smtClean="0"/>
              <a:t>produit</a:t>
            </a:r>
            <a:r>
              <a:rPr lang="en-US" dirty="0" smtClean="0"/>
              <a:t> ?</a:t>
            </a:r>
          </a:p>
          <a:p>
            <a:pPr marL="571500" indent="-457200"/>
            <a:r>
              <a:rPr lang="en-US" dirty="0" smtClean="0"/>
              <a:t>Ensemble de technologies ?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err="1" smtClean="0"/>
              <a:t>Une</a:t>
            </a:r>
            <a:r>
              <a:rPr lang="en-US" dirty="0"/>
              <a:t> </a:t>
            </a:r>
            <a:r>
              <a:rPr lang="en-US" dirty="0" err="1" smtClean="0"/>
              <a:t>couche</a:t>
            </a:r>
            <a:r>
              <a:rPr lang="en-US" dirty="0" smtClean="0"/>
              <a:t> </a:t>
            </a:r>
            <a:r>
              <a:rPr lang="en-US" dirty="0" err="1" smtClean="0"/>
              <a:t>d’abstraction</a:t>
            </a:r>
            <a:r>
              <a:rPr lang="en-US" dirty="0" smtClean="0"/>
              <a:t> </a:t>
            </a:r>
            <a:r>
              <a:rPr lang="en-US" dirty="0" err="1" smtClean="0"/>
              <a:t>permettant</a:t>
            </a:r>
            <a:r>
              <a:rPr lang="en-US" dirty="0" smtClean="0"/>
              <a:t> </a:t>
            </a:r>
            <a:r>
              <a:rPr lang="en-US" dirty="0" err="1" smtClean="0"/>
              <a:t>l’implémentation</a:t>
            </a:r>
            <a:r>
              <a:rPr lang="en-US" dirty="0" smtClean="0"/>
              <a:t> </a:t>
            </a:r>
            <a:r>
              <a:rPr lang="en-US" dirty="0" err="1" smtClean="0"/>
              <a:t>d’architectures</a:t>
            </a:r>
            <a:r>
              <a:rPr lang="en-US" dirty="0" smtClean="0"/>
              <a:t> de type SOA.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4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tNetHub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905</TotalTime>
  <Words>1502</Words>
  <Application>Microsoft Office PowerPoint</Application>
  <PresentationFormat>On-screen Show (4:3)</PresentationFormat>
  <Paragraphs>399</Paragraphs>
  <Slides>39</Slides>
  <Notes>27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Module</vt:lpstr>
      <vt:lpstr>DotNetHub - v2</vt:lpstr>
      <vt:lpstr>NServiceBus, l’”ESB” léger pour tous !</vt:lpstr>
      <vt:lpstr>NServiceBus, l’ “ESB” léger pour tous !</vt:lpstr>
      <vt:lpstr>DotNetHub</vt:lpstr>
      <vt:lpstr>Agenda</vt:lpstr>
      <vt:lpstr>Steve Degosserie</vt:lpstr>
      <vt:lpstr>Agenda</vt:lpstr>
      <vt:lpstr>Intro – Historique &amp; Roadmap</vt:lpstr>
      <vt:lpstr>Intro – NServiceBus, c’est quoi ?</vt:lpstr>
      <vt:lpstr>Intro – ESB ?!</vt:lpstr>
      <vt:lpstr>Intro – Hello DotNetHub - WCF</vt:lpstr>
      <vt:lpstr>Intro – Hello DotNetHub - NSB</vt:lpstr>
      <vt:lpstr>Agenda</vt:lpstr>
      <vt:lpstr>Concepts – Bus</vt:lpstr>
      <vt:lpstr>Concepts – Messages</vt:lpstr>
      <vt:lpstr>Concepts – Message Handlers</vt:lpstr>
      <vt:lpstr>Concepts – Transport</vt:lpstr>
      <vt:lpstr>Agenda</vt:lpstr>
      <vt:lpstr>Hosting – Self-Hosting</vt:lpstr>
      <vt:lpstr>Hosting – Generic Host</vt:lpstr>
      <vt:lpstr>Hosting – Profiles</vt:lpstr>
      <vt:lpstr>Agenda</vt:lpstr>
      <vt:lpstr>Messaging – 11 idées reçues</vt:lpstr>
      <vt:lpstr>Messaging – 11 idées reçues</vt:lpstr>
      <vt:lpstr>Messaging – Msg à sens unique</vt:lpstr>
      <vt:lpstr>Messaging – Msg à sens unique</vt:lpstr>
      <vt:lpstr>Messaging – Addresse de retour</vt:lpstr>
      <vt:lpstr>Messaging – Pub / Sub</vt:lpstr>
      <vt:lpstr>Agenda</vt:lpstr>
      <vt:lpstr>Messaging fiable</vt:lpstr>
      <vt:lpstr>Agenda</vt:lpstr>
      <vt:lpstr>Processus longs</vt:lpstr>
      <vt:lpstr>Agenda</vt:lpstr>
      <vt:lpstr>Intégrations</vt:lpstr>
      <vt:lpstr>Agenda</vt:lpstr>
      <vt:lpstr>Outils</vt:lpstr>
      <vt:lpstr>NServiceBus</vt:lpstr>
      <vt:lpstr>EDA = SOA 2.0</vt:lpstr>
      <vt:lpstr>NServiceBus</vt:lpstr>
      <vt:lpstr>DotNetHub</vt:lpstr>
    </vt:vector>
  </TitlesOfParts>
  <Company>Yoot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NServiceBus, l’ “ESB” léger pour tous !</dc:title>
  <dc:creator>Steve Degosserie</dc:creator>
  <cp:lastModifiedBy>Steve</cp:lastModifiedBy>
  <cp:revision>286</cp:revision>
  <dcterms:created xsi:type="dcterms:W3CDTF">2010-03-09T19:52:18Z</dcterms:created>
  <dcterms:modified xsi:type="dcterms:W3CDTF">2010-05-03T20:53:59Z</dcterms:modified>
</cp:coreProperties>
</file>