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30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309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07" r:id="rId41"/>
    <p:sldId id="295" r:id="rId42"/>
    <p:sldId id="296" r:id="rId43"/>
    <p:sldId id="297" r:id="rId44"/>
    <p:sldId id="298" r:id="rId45"/>
    <p:sldId id="306" r:id="rId46"/>
    <p:sldId id="300" r:id="rId47"/>
    <p:sldId id="308" r:id="rId48"/>
    <p:sldId id="301" r:id="rId49"/>
    <p:sldId id="302" r:id="rId50"/>
    <p:sldId id="303" r:id="rId51"/>
    <p:sldId id="304" r:id="rId52"/>
    <p:sldId id="310" r:id="rId5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B7CE"/>
    <a:srgbClr val="336699"/>
    <a:srgbClr val="135B71"/>
    <a:srgbClr val="BEEAF7"/>
    <a:srgbClr val="5F3C16"/>
    <a:srgbClr val="DEDEDE"/>
    <a:srgbClr val="EDEDED"/>
    <a:srgbClr val="BDE9F6"/>
    <a:srgbClr val="A50021"/>
    <a:srgbClr val="123E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33" autoAdjust="0"/>
  </p:normalViewPr>
  <p:slideViewPr>
    <p:cSldViewPr>
      <p:cViewPr>
        <p:scale>
          <a:sx n="80" d="100"/>
          <a:sy n="80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8E4A1-EE0A-42A2-8F67-AA8A50F1C30B}" type="doc">
      <dgm:prSet loTypeId="urn:microsoft.com/office/officeart/2005/8/layout/arrow2" loCatId="process" qsTypeId="urn:microsoft.com/office/officeart/2005/8/quickstyle/3d3" qsCatId="3D" csTypeId="urn:microsoft.com/office/officeart/2005/8/colors/colorful1" csCatId="colorful" phldr="1"/>
      <dgm:spPr/>
    </dgm:pt>
    <dgm:pt modelId="{70FAC6CF-FBD0-4813-BA90-B8026D2FD0BB}">
      <dgm:prSet phldrT="[Text]" custT="1"/>
      <dgm:spPr/>
      <dgm:t>
        <a:bodyPr/>
        <a:lstStyle/>
        <a:p>
          <a:r>
            <a:rPr lang="fr-BE" sz="2400" dirty="0" smtClean="0"/>
            <a:t>C# 1.0</a:t>
          </a:r>
        </a:p>
        <a:p>
          <a:r>
            <a:rPr lang="fr-BE" sz="2400" i="1" dirty="0" smtClean="0"/>
            <a:t>(Nov. 2001)</a:t>
          </a:r>
          <a:endParaRPr lang="fr-BE" sz="2400" i="1" dirty="0"/>
        </a:p>
      </dgm:t>
    </dgm:pt>
    <dgm:pt modelId="{51D5FD76-F04C-437A-8B2D-29C4C78EA3D2}" type="parTrans" cxnId="{006D4486-4B5A-44FA-A8C4-E373E5C63C89}">
      <dgm:prSet/>
      <dgm:spPr/>
      <dgm:t>
        <a:bodyPr/>
        <a:lstStyle/>
        <a:p>
          <a:endParaRPr lang="fr-BE"/>
        </a:p>
      </dgm:t>
    </dgm:pt>
    <dgm:pt modelId="{D3940CB7-A8A1-4747-A870-4A148F0E3D74}" type="sibTrans" cxnId="{006D4486-4B5A-44FA-A8C4-E373E5C63C89}">
      <dgm:prSet/>
      <dgm:spPr/>
      <dgm:t>
        <a:bodyPr/>
        <a:lstStyle/>
        <a:p>
          <a:endParaRPr lang="fr-BE"/>
        </a:p>
      </dgm:t>
    </dgm:pt>
    <dgm:pt modelId="{7567EA7A-D6AD-4D2B-83A2-DA694C79F4C6}">
      <dgm:prSet phldrT="[Text]" custT="1"/>
      <dgm:spPr/>
      <dgm:t>
        <a:bodyPr/>
        <a:lstStyle/>
        <a:p>
          <a:r>
            <a:rPr lang="fr-BE" sz="2400" dirty="0" smtClean="0"/>
            <a:t>C# 2.0</a:t>
          </a:r>
        </a:p>
        <a:p>
          <a:r>
            <a:rPr lang="fr-BE" sz="2400" i="1" dirty="0" smtClean="0"/>
            <a:t>(Oct. 2005)</a:t>
          </a:r>
          <a:endParaRPr lang="fr-BE" sz="2400" i="1" dirty="0"/>
        </a:p>
      </dgm:t>
    </dgm:pt>
    <dgm:pt modelId="{9D1BE2D0-92EE-445A-BB2A-118BD9280D3A}" type="parTrans" cxnId="{7A7BB9D9-F7AF-4785-AC05-4922D68979C6}">
      <dgm:prSet/>
      <dgm:spPr/>
      <dgm:t>
        <a:bodyPr/>
        <a:lstStyle/>
        <a:p>
          <a:endParaRPr lang="fr-BE"/>
        </a:p>
      </dgm:t>
    </dgm:pt>
    <dgm:pt modelId="{E3879EFC-D4D5-45E8-BAF7-56305C1E267B}" type="sibTrans" cxnId="{7A7BB9D9-F7AF-4785-AC05-4922D68979C6}">
      <dgm:prSet/>
      <dgm:spPr/>
      <dgm:t>
        <a:bodyPr/>
        <a:lstStyle/>
        <a:p>
          <a:endParaRPr lang="fr-BE"/>
        </a:p>
      </dgm:t>
    </dgm:pt>
    <dgm:pt modelId="{11F0E51F-A99A-4342-BAC8-EA2266F47492}">
      <dgm:prSet phldrT="[Text]" custT="1"/>
      <dgm:spPr/>
      <dgm:t>
        <a:bodyPr lIns="0"/>
        <a:lstStyle/>
        <a:p>
          <a:r>
            <a:rPr lang="fr-BE" sz="2400" dirty="0" smtClean="0"/>
            <a:t>C# 3.5</a:t>
          </a:r>
        </a:p>
        <a:p>
          <a:r>
            <a:rPr lang="fr-BE" sz="2400" i="1" dirty="0" smtClean="0"/>
            <a:t>(3.0: Nov. 2006)</a:t>
          </a:r>
        </a:p>
        <a:p>
          <a:r>
            <a:rPr lang="fr-BE" sz="2400" i="1" dirty="0" smtClean="0"/>
            <a:t>(3.5: Nov. 2007)</a:t>
          </a:r>
        </a:p>
        <a:p>
          <a:r>
            <a:rPr lang="fr-BE" sz="2400" i="1" dirty="0" smtClean="0"/>
            <a:t>(3.5sp1: Nov.2008)</a:t>
          </a:r>
          <a:endParaRPr lang="fr-BE" sz="2400" i="1" dirty="0"/>
        </a:p>
      </dgm:t>
    </dgm:pt>
    <dgm:pt modelId="{E07DBD68-4FD4-4A27-B438-7331DFFB72D0}" type="parTrans" cxnId="{7146512E-B7DE-43B2-ADA3-60C9E80A55B5}">
      <dgm:prSet/>
      <dgm:spPr/>
      <dgm:t>
        <a:bodyPr/>
        <a:lstStyle/>
        <a:p>
          <a:endParaRPr lang="fr-BE"/>
        </a:p>
      </dgm:t>
    </dgm:pt>
    <dgm:pt modelId="{D04B11AD-5458-4F6B-B518-FBF9E34A7CD1}" type="sibTrans" cxnId="{7146512E-B7DE-43B2-ADA3-60C9E80A55B5}">
      <dgm:prSet/>
      <dgm:spPr/>
      <dgm:t>
        <a:bodyPr/>
        <a:lstStyle/>
        <a:p>
          <a:endParaRPr lang="fr-BE"/>
        </a:p>
      </dgm:t>
    </dgm:pt>
    <dgm:pt modelId="{CFD5DC21-DE41-401C-9695-5AE1428D03FC}" type="pres">
      <dgm:prSet presAssocID="{26F8E4A1-EE0A-42A2-8F67-AA8A50F1C30B}" presName="arrowDiagram" presStyleCnt="0">
        <dgm:presLayoutVars>
          <dgm:chMax val="5"/>
          <dgm:dir/>
          <dgm:resizeHandles val="exact"/>
        </dgm:presLayoutVars>
      </dgm:prSet>
      <dgm:spPr/>
    </dgm:pt>
    <dgm:pt modelId="{287C2E0B-8454-4633-9952-03258AA1C075}" type="pres">
      <dgm:prSet presAssocID="{26F8E4A1-EE0A-42A2-8F67-AA8A50F1C30B}" presName="arrow" presStyleLbl="bgShp" presStyleIdx="0" presStyleCnt="1"/>
      <dgm:spPr/>
    </dgm:pt>
    <dgm:pt modelId="{6660A633-48BF-4852-BB7E-11B4056D2AFC}" type="pres">
      <dgm:prSet presAssocID="{26F8E4A1-EE0A-42A2-8F67-AA8A50F1C30B}" presName="arrowDiagram3" presStyleCnt="0"/>
      <dgm:spPr/>
    </dgm:pt>
    <dgm:pt modelId="{FC8400CC-7FEE-4846-B578-0CB9430FC432}" type="pres">
      <dgm:prSet presAssocID="{70FAC6CF-FBD0-4813-BA90-B8026D2FD0BB}" presName="bullet3a" presStyleLbl="node1" presStyleIdx="0" presStyleCnt="3"/>
      <dgm:spPr/>
    </dgm:pt>
    <dgm:pt modelId="{E56CDB5A-6B6C-465D-8E6E-DE8412434AF4}" type="pres">
      <dgm:prSet presAssocID="{70FAC6CF-FBD0-4813-BA90-B8026D2FD0BB}" presName="textBox3a" presStyleLbl="revTx" presStyleIdx="0" presStyleCnt="3" custScaleY="71189" custLinFactNeighborY="-485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B2C58F1-04C9-4DEC-B771-C8F7D1EDD032}" type="pres">
      <dgm:prSet presAssocID="{7567EA7A-D6AD-4D2B-83A2-DA694C79F4C6}" presName="bullet3b" presStyleLbl="node1" presStyleIdx="1" presStyleCnt="3"/>
      <dgm:spPr/>
    </dgm:pt>
    <dgm:pt modelId="{7C853517-75B2-4ACF-BFF4-28F0A7168E67}" type="pres">
      <dgm:prSet presAssocID="{7567EA7A-D6AD-4D2B-83A2-DA694C79F4C6}" presName="textBox3b" presStyleLbl="revTx" presStyleIdx="1" presStyleCnt="3" custScaleY="85758" custLinFactNeighborY="5509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AD8F3AE-2444-45A5-AB6F-1D677F0A1B33}" type="pres">
      <dgm:prSet presAssocID="{11F0E51F-A99A-4342-BAC8-EA2266F47492}" presName="bullet3c" presStyleLbl="node1" presStyleIdx="2" presStyleCnt="3"/>
      <dgm:spPr/>
    </dgm:pt>
    <dgm:pt modelId="{50FF7190-9B5F-4948-B148-FEEB7DDBEC33}" type="pres">
      <dgm:prSet presAssocID="{11F0E51F-A99A-4342-BAC8-EA2266F47492}" presName="textBox3c" presStyleLbl="revTx" presStyleIdx="2" presStyleCnt="3" custScaleX="135307" custScaleY="49009" custLinFactNeighborX="21930" custLinFactNeighborY="-1009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C8C7B6B-5010-4313-A877-56B1EF58B658}" type="presOf" srcId="{70FAC6CF-FBD0-4813-BA90-B8026D2FD0BB}" destId="{E56CDB5A-6B6C-465D-8E6E-DE8412434AF4}" srcOrd="0" destOrd="0" presId="urn:microsoft.com/office/officeart/2005/8/layout/arrow2"/>
    <dgm:cxn modelId="{006D4486-4B5A-44FA-A8C4-E373E5C63C89}" srcId="{26F8E4A1-EE0A-42A2-8F67-AA8A50F1C30B}" destId="{70FAC6CF-FBD0-4813-BA90-B8026D2FD0BB}" srcOrd="0" destOrd="0" parTransId="{51D5FD76-F04C-437A-8B2D-29C4C78EA3D2}" sibTransId="{D3940CB7-A8A1-4747-A870-4A148F0E3D74}"/>
    <dgm:cxn modelId="{F91B9125-ADB6-4FF5-B5C4-5193F564D129}" type="presOf" srcId="{7567EA7A-D6AD-4D2B-83A2-DA694C79F4C6}" destId="{7C853517-75B2-4ACF-BFF4-28F0A7168E67}" srcOrd="0" destOrd="0" presId="urn:microsoft.com/office/officeart/2005/8/layout/arrow2"/>
    <dgm:cxn modelId="{7146512E-B7DE-43B2-ADA3-60C9E80A55B5}" srcId="{26F8E4A1-EE0A-42A2-8F67-AA8A50F1C30B}" destId="{11F0E51F-A99A-4342-BAC8-EA2266F47492}" srcOrd="2" destOrd="0" parTransId="{E07DBD68-4FD4-4A27-B438-7331DFFB72D0}" sibTransId="{D04B11AD-5458-4F6B-B518-FBF9E34A7CD1}"/>
    <dgm:cxn modelId="{C3ED9A88-0A7C-4AEE-A195-5B35829D9291}" type="presOf" srcId="{26F8E4A1-EE0A-42A2-8F67-AA8A50F1C30B}" destId="{CFD5DC21-DE41-401C-9695-5AE1428D03FC}" srcOrd="0" destOrd="0" presId="urn:microsoft.com/office/officeart/2005/8/layout/arrow2"/>
    <dgm:cxn modelId="{A962116F-DA88-4A22-AA6E-34C9A76A1505}" type="presOf" srcId="{11F0E51F-A99A-4342-BAC8-EA2266F47492}" destId="{50FF7190-9B5F-4948-B148-FEEB7DDBEC33}" srcOrd="0" destOrd="0" presId="urn:microsoft.com/office/officeart/2005/8/layout/arrow2"/>
    <dgm:cxn modelId="{7A7BB9D9-F7AF-4785-AC05-4922D68979C6}" srcId="{26F8E4A1-EE0A-42A2-8F67-AA8A50F1C30B}" destId="{7567EA7A-D6AD-4D2B-83A2-DA694C79F4C6}" srcOrd="1" destOrd="0" parTransId="{9D1BE2D0-92EE-445A-BB2A-118BD9280D3A}" sibTransId="{E3879EFC-D4D5-45E8-BAF7-56305C1E267B}"/>
    <dgm:cxn modelId="{05F0F8CA-4403-4BFC-8AFA-21204F98FACF}" type="presParOf" srcId="{CFD5DC21-DE41-401C-9695-5AE1428D03FC}" destId="{287C2E0B-8454-4633-9952-03258AA1C075}" srcOrd="0" destOrd="0" presId="urn:microsoft.com/office/officeart/2005/8/layout/arrow2"/>
    <dgm:cxn modelId="{6BFA35DC-B8C6-4C79-AEF9-4D32937E02F3}" type="presParOf" srcId="{CFD5DC21-DE41-401C-9695-5AE1428D03FC}" destId="{6660A633-48BF-4852-BB7E-11B4056D2AFC}" srcOrd="1" destOrd="0" presId="urn:microsoft.com/office/officeart/2005/8/layout/arrow2"/>
    <dgm:cxn modelId="{7D7D4E72-6A55-42B0-A5B0-828ADE046BA4}" type="presParOf" srcId="{6660A633-48BF-4852-BB7E-11B4056D2AFC}" destId="{FC8400CC-7FEE-4846-B578-0CB9430FC432}" srcOrd="0" destOrd="0" presId="urn:microsoft.com/office/officeart/2005/8/layout/arrow2"/>
    <dgm:cxn modelId="{7362954C-4BB1-4DB0-8DBB-5A55C49EC645}" type="presParOf" srcId="{6660A633-48BF-4852-BB7E-11B4056D2AFC}" destId="{E56CDB5A-6B6C-465D-8E6E-DE8412434AF4}" srcOrd="1" destOrd="0" presId="urn:microsoft.com/office/officeart/2005/8/layout/arrow2"/>
    <dgm:cxn modelId="{CF39BA0B-4C14-48BA-8754-52E3C0E24E7F}" type="presParOf" srcId="{6660A633-48BF-4852-BB7E-11B4056D2AFC}" destId="{FB2C58F1-04C9-4DEC-B771-C8F7D1EDD032}" srcOrd="2" destOrd="0" presId="urn:microsoft.com/office/officeart/2005/8/layout/arrow2"/>
    <dgm:cxn modelId="{B73B0941-DBEB-47E9-B453-9486EB01858E}" type="presParOf" srcId="{6660A633-48BF-4852-BB7E-11B4056D2AFC}" destId="{7C853517-75B2-4ACF-BFF4-28F0A7168E67}" srcOrd="3" destOrd="0" presId="urn:microsoft.com/office/officeart/2005/8/layout/arrow2"/>
    <dgm:cxn modelId="{2D2FE312-ACD3-411C-9144-67CE5D876C5B}" type="presParOf" srcId="{6660A633-48BF-4852-BB7E-11B4056D2AFC}" destId="{7AD8F3AE-2444-45A5-AB6F-1D677F0A1B33}" srcOrd="4" destOrd="0" presId="urn:microsoft.com/office/officeart/2005/8/layout/arrow2"/>
    <dgm:cxn modelId="{2F0F49D8-97C6-43B5-AE42-4D324A9D8FEE}" type="presParOf" srcId="{6660A633-48BF-4852-BB7E-11B4056D2AFC}" destId="{50FF7190-9B5F-4948-B148-FEEB7DDBE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6165CB-8048-4443-92DA-37FC8C62D203}" type="doc">
      <dgm:prSet loTypeId="urn:microsoft.com/office/officeart/2005/8/layout/venn1" loCatId="relationship" qsTypeId="urn:microsoft.com/office/officeart/2005/8/quickstyle/3d1" qsCatId="3D" csTypeId="urn:microsoft.com/office/officeart/2005/8/colors/colorful1" csCatId="colorful" phldr="1"/>
      <dgm:spPr/>
    </dgm:pt>
    <dgm:pt modelId="{53A58255-5745-4643-A590-021A1EF748D7}">
      <dgm:prSet phldrT="[Text]"/>
      <dgm:spPr/>
      <dgm:t>
        <a:bodyPr/>
        <a:lstStyle/>
        <a:p>
          <a:r>
            <a:rPr lang="fr-BE" dirty="0" smtClean="0"/>
            <a:t>Programmation Déclarative</a:t>
          </a:r>
          <a:endParaRPr lang="fr-BE" dirty="0"/>
        </a:p>
      </dgm:t>
    </dgm:pt>
    <dgm:pt modelId="{6A0649EE-55DA-460A-AF8A-A8F740C032D5}" type="parTrans" cxnId="{DC1DE1A6-DF29-4C70-A9CE-A4F41E57FD29}">
      <dgm:prSet/>
      <dgm:spPr/>
      <dgm:t>
        <a:bodyPr/>
        <a:lstStyle/>
        <a:p>
          <a:endParaRPr lang="fr-BE"/>
        </a:p>
      </dgm:t>
    </dgm:pt>
    <dgm:pt modelId="{C904BA5D-E5D4-4116-9377-5516BBFD5A6A}" type="sibTrans" cxnId="{DC1DE1A6-DF29-4C70-A9CE-A4F41E57FD29}">
      <dgm:prSet/>
      <dgm:spPr/>
      <dgm:t>
        <a:bodyPr/>
        <a:lstStyle/>
        <a:p>
          <a:endParaRPr lang="fr-BE"/>
        </a:p>
      </dgm:t>
    </dgm:pt>
    <dgm:pt modelId="{60F3D947-1E5A-4FBB-A8EB-A8C224EF1294}">
      <dgm:prSet phldrT="[Text]"/>
      <dgm:spPr/>
      <dgm:t>
        <a:bodyPr/>
        <a:lstStyle/>
        <a:p>
          <a:r>
            <a:rPr lang="fr-BE" dirty="0" err="1" smtClean="0"/>
            <a:t>Progammation</a:t>
          </a:r>
          <a:r>
            <a:rPr lang="fr-BE" dirty="0" smtClean="0"/>
            <a:t> Dynamique</a:t>
          </a:r>
          <a:endParaRPr lang="fr-BE" dirty="0"/>
        </a:p>
      </dgm:t>
    </dgm:pt>
    <dgm:pt modelId="{A2FAC542-30A0-4075-AD66-005B941819F8}" type="parTrans" cxnId="{F2FD435E-DE11-4DC2-8726-00CC06EFACB4}">
      <dgm:prSet/>
      <dgm:spPr/>
      <dgm:t>
        <a:bodyPr/>
        <a:lstStyle/>
        <a:p>
          <a:endParaRPr lang="fr-BE"/>
        </a:p>
      </dgm:t>
    </dgm:pt>
    <dgm:pt modelId="{890BC2F3-1E1F-4E8A-BF2D-9D8E3BE2AE25}" type="sibTrans" cxnId="{F2FD435E-DE11-4DC2-8726-00CC06EFACB4}">
      <dgm:prSet/>
      <dgm:spPr/>
      <dgm:t>
        <a:bodyPr/>
        <a:lstStyle/>
        <a:p>
          <a:endParaRPr lang="fr-BE"/>
        </a:p>
      </dgm:t>
    </dgm:pt>
    <dgm:pt modelId="{BA6E604C-1A19-481C-B6BF-77C047D4334A}">
      <dgm:prSet phldrT="[Text]"/>
      <dgm:spPr/>
      <dgm:t>
        <a:bodyPr/>
        <a:lstStyle/>
        <a:p>
          <a:r>
            <a:rPr lang="fr-BE" dirty="0" smtClean="0"/>
            <a:t>Concurrence / </a:t>
          </a:r>
          <a:r>
            <a:rPr lang="fr-BE" dirty="0" err="1" smtClean="0"/>
            <a:t>Parallélisation</a:t>
          </a:r>
          <a:endParaRPr lang="fr-BE" dirty="0"/>
        </a:p>
      </dgm:t>
    </dgm:pt>
    <dgm:pt modelId="{732C74CE-53C4-4CB2-98DB-4A42042F837B}" type="parTrans" cxnId="{7EC47EE9-0B0A-455B-A965-5A3EB73636B2}">
      <dgm:prSet/>
      <dgm:spPr/>
      <dgm:t>
        <a:bodyPr/>
        <a:lstStyle/>
        <a:p>
          <a:endParaRPr lang="fr-BE"/>
        </a:p>
      </dgm:t>
    </dgm:pt>
    <dgm:pt modelId="{2728F964-4C71-4551-BDC0-6082F3AE2237}" type="sibTrans" cxnId="{7EC47EE9-0B0A-455B-A965-5A3EB73636B2}">
      <dgm:prSet/>
      <dgm:spPr/>
      <dgm:t>
        <a:bodyPr/>
        <a:lstStyle/>
        <a:p>
          <a:endParaRPr lang="fr-BE"/>
        </a:p>
      </dgm:t>
    </dgm:pt>
    <dgm:pt modelId="{A0DA77C2-3C5B-4E2C-8394-B28DFA872F33}" type="pres">
      <dgm:prSet presAssocID="{F66165CB-8048-4443-92DA-37FC8C62D203}" presName="compositeShape" presStyleCnt="0">
        <dgm:presLayoutVars>
          <dgm:chMax val="7"/>
          <dgm:dir/>
          <dgm:resizeHandles val="exact"/>
        </dgm:presLayoutVars>
      </dgm:prSet>
      <dgm:spPr/>
    </dgm:pt>
    <dgm:pt modelId="{555464A1-27C8-482D-A104-1DE116219258}" type="pres">
      <dgm:prSet presAssocID="{53A58255-5745-4643-A590-021A1EF748D7}" presName="circ1" presStyleLbl="vennNode1" presStyleIdx="0" presStyleCnt="3"/>
      <dgm:spPr/>
      <dgm:t>
        <a:bodyPr/>
        <a:lstStyle/>
        <a:p>
          <a:endParaRPr lang="fr-BE"/>
        </a:p>
      </dgm:t>
    </dgm:pt>
    <dgm:pt modelId="{EC5484A1-DE61-4427-9065-2BBD0F29BFE3}" type="pres">
      <dgm:prSet presAssocID="{53A58255-5745-4643-A590-021A1EF748D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436E05D-4078-4544-8068-EB10344D2037}" type="pres">
      <dgm:prSet presAssocID="{60F3D947-1E5A-4FBB-A8EB-A8C224EF1294}" presName="circ2" presStyleLbl="vennNode1" presStyleIdx="1" presStyleCnt="3"/>
      <dgm:spPr/>
      <dgm:t>
        <a:bodyPr/>
        <a:lstStyle/>
        <a:p>
          <a:endParaRPr lang="fr-BE"/>
        </a:p>
      </dgm:t>
    </dgm:pt>
    <dgm:pt modelId="{9FE3CF30-338A-4511-A310-67127881D1F8}" type="pres">
      <dgm:prSet presAssocID="{60F3D947-1E5A-4FBB-A8EB-A8C224EF129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E05C07B-AA3B-46BB-B836-E233483945E1}" type="pres">
      <dgm:prSet presAssocID="{BA6E604C-1A19-481C-B6BF-77C047D4334A}" presName="circ3" presStyleLbl="vennNode1" presStyleIdx="2" presStyleCnt="3"/>
      <dgm:spPr/>
      <dgm:t>
        <a:bodyPr/>
        <a:lstStyle/>
        <a:p>
          <a:endParaRPr lang="fr-BE"/>
        </a:p>
      </dgm:t>
    </dgm:pt>
    <dgm:pt modelId="{79A1EBEA-0757-42BB-8387-C999603CE9F4}" type="pres">
      <dgm:prSet presAssocID="{BA6E604C-1A19-481C-B6BF-77C047D4334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C1DE1A6-DF29-4C70-A9CE-A4F41E57FD29}" srcId="{F66165CB-8048-4443-92DA-37FC8C62D203}" destId="{53A58255-5745-4643-A590-021A1EF748D7}" srcOrd="0" destOrd="0" parTransId="{6A0649EE-55DA-460A-AF8A-A8F740C032D5}" sibTransId="{C904BA5D-E5D4-4116-9377-5516BBFD5A6A}"/>
    <dgm:cxn modelId="{7EC47EE9-0B0A-455B-A965-5A3EB73636B2}" srcId="{F66165CB-8048-4443-92DA-37FC8C62D203}" destId="{BA6E604C-1A19-481C-B6BF-77C047D4334A}" srcOrd="2" destOrd="0" parTransId="{732C74CE-53C4-4CB2-98DB-4A42042F837B}" sibTransId="{2728F964-4C71-4551-BDC0-6082F3AE2237}"/>
    <dgm:cxn modelId="{36181447-BA7A-474D-A16E-E082DA81FCBF}" type="presOf" srcId="{F66165CB-8048-4443-92DA-37FC8C62D203}" destId="{A0DA77C2-3C5B-4E2C-8394-B28DFA872F33}" srcOrd="0" destOrd="0" presId="urn:microsoft.com/office/officeart/2005/8/layout/venn1"/>
    <dgm:cxn modelId="{7F79BEEE-8A0A-4499-8BC5-157306152409}" type="presOf" srcId="{60F3D947-1E5A-4FBB-A8EB-A8C224EF1294}" destId="{F436E05D-4078-4544-8068-EB10344D2037}" srcOrd="0" destOrd="0" presId="urn:microsoft.com/office/officeart/2005/8/layout/venn1"/>
    <dgm:cxn modelId="{326581B1-D79D-43F4-8326-66D63D2150B9}" type="presOf" srcId="{BA6E604C-1A19-481C-B6BF-77C047D4334A}" destId="{79A1EBEA-0757-42BB-8387-C999603CE9F4}" srcOrd="1" destOrd="0" presId="urn:microsoft.com/office/officeart/2005/8/layout/venn1"/>
    <dgm:cxn modelId="{D4F0B8FC-BD5B-41FD-8465-23ABF652B7DF}" type="presOf" srcId="{BA6E604C-1A19-481C-B6BF-77C047D4334A}" destId="{FE05C07B-AA3B-46BB-B836-E233483945E1}" srcOrd="0" destOrd="0" presId="urn:microsoft.com/office/officeart/2005/8/layout/venn1"/>
    <dgm:cxn modelId="{F78096A6-3131-45A1-B93B-9DA00DF14751}" type="presOf" srcId="{60F3D947-1E5A-4FBB-A8EB-A8C224EF1294}" destId="{9FE3CF30-338A-4511-A310-67127881D1F8}" srcOrd="1" destOrd="0" presId="urn:microsoft.com/office/officeart/2005/8/layout/venn1"/>
    <dgm:cxn modelId="{8AAB39AE-FDC1-4F05-91C8-688405CA1522}" type="presOf" srcId="{53A58255-5745-4643-A590-021A1EF748D7}" destId="{555464A1-27C8-482D-A104-1DE116219258}" srcOrd="0" destOrd="0" presId="urn:microsoft.com/office/officeart/2005/8/layout/venn1"/>
    <dgm:cxn modelId="{F2FD435E-DE11-4DC2-8726-00CC06EFACB4}" srcId="{F66165CB-8048-4443-92DA-37FC8C62D203}" destId="{60F3D947-1E5A-4FBB-A8EB-A8C224EF1294}" srcOrd="1" destOrd="0" parTransId="{A2FAC542-30A0-4075-AD66-005B941819F8}" sibTransId="{890BC2F3-1E1F-4E8A-BF2D-9D8E3BE2AE25}"/>
    <dgm:cxn modelId="{96B93FD5-6222-47A6-A41A-CA4FAECFA306}" type="presOf" srcId="{53A58255-5745-4643-A590-021A1EF748D7}" destId="{EC5484A1-DE61-4427-9065-2BBD0F29BFE3}" srcOrd="1" destOrd="0" presId="urn:microsoft.com/office/officeart/2005/8/layout/venn1"/>
    <dgm:cxn modelId="{144EC095-0C7D-4EB8-99D2-B2CAC68AF8C7}" type="presParOf" srcId="{A0DA77C2-3C5B-4E2C-8394-B28DFA872F33}" destId="{555464A1-27C8-482D-A104-1DE116219258}" srcOrd="0" destOrd="0" presId="urn:microsoft.com/office/officeart/2005/8/layout/venn1"/>
    <dgm:cxn modelId="{629FFA96-5BEC-431F-A363-2D7E09FCFE89}" type="presParOf" srcId="{A0DA77C2-3C5B-4E2C-8394-B28DFA872F33}" destId="{EC5484A1-DE61-4427-9065-2BBD0F29BFE3}" srcOrd="1" destOrd="0" presId="urn:microsoft.com/office/officeart/2005/8/layout/venn1"/>
    <dgm:cxn modelId="{0AECD1CD-5959-4B69-B007-1ADAB7AA8558}" type="presParOf" srcId="{A0DA77C2-3C5B-4E2C-8394-B28DFA872F33}" destId="{F436E05D-4078-4544-8068-EB10344D2037}" srcOrd="2" destOrd="0" presId="urn:microsoft.com/office/officeart/2005/8/layout/venn1"/>
    <dgm:cxn modelId="{62E1D229-B2CC-4082-B2CF-AB0626C2185E}" type="presParOf" srcId="{A0DA77C2-3C5B-4E2C-8394-B28DFA872F33}" destId="{9FE3CF30-338A-4511-A310-67127881D1F8}" srcOrd="3" destOrd="0" presId="urn:microsoft.com/office/officeart/2005/8/layout/venn1"/>
    <dgm:cxn modelId="{7377C4AB-C679-43C0-ADA2-ABF2F34C8D36}" type="presParOf" srcId="{A0DA77C2-3C5B-4E2C-8394-B28DFA872F33}" destId="{FE05C07B-AA3B-46BB-B836-E233483945E1}" srcOrd="4" destOrd="0" presId="urn:microsoft.com/office/officeart/2005/8/layout/venn1"/>
    <dgm:cxn modelId="{61042B41-3FBD-4278-8E38-401E45C8B600}" type="presParOf" srcId="{A0DA77C2-3C5B-4E2C-8394-B28DFA872F33}" destId="{79A1EBEA-0757-42BB-8387-C999603CE9F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FE42E5-D95D-4FBC-8502-268D0E7E807E}" type="doc">
      <dgm:prSet loTypeId="urn:microsoft.com/office/officeart/2005/8/layout/lProcess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10BC56B-84F3-4F2E-8F66-251B674B46B1}">
      <dgm:prSet phldrT="[Text]" custT="1"/>
      <dgm:spPr/>
      <dgm:t>
        <a:bodyPr/>
        <a:lstStyle/>
        <a:p>
          <a:r>
            <a:rPr lang="fr-BE" sz="2400" noProof="0" dirty="0" smtClean="0"/>
            <a:t>Ecriture Dynamique</a:t>
          </a:r>
        </a:p>
      </dgm:t>
    </dgm:pt>
    <dgm:pt modelId="{ABC84740-7C7F-48C0-B465-2EFEE7E533E9}" type="parTrans" cxnId="{4D82062D-9651-44CE-8597-FBD2A5F1DADD}">
      <dgm:prSet/>
      <dgm:spPr/>
      <dgm:t>
        <a:bodyPr/>
        <a:lstStyle/>
        <a:p>
          <a:endParaRPr lang="fr-BE" noProof="0"/>
        </a:p>
      </dgm:t>
    </dgm:pt>
    <dgm:pt modelId="{79F9B656-F15B-4913-A6D9-4EF084712039}" type="sibTrans" cxnId="{4D82062D-9651-44CE-8597-FBD2A5F1DADD}">
      <dgm:prSet/>
      <dgm:spPr/>
      <dgm:t>
        <a:bodyPr/>
        <a:lstStyle/>
        <a:p>
          <a:endParaRPr lang="fr-BE" noProof="0"/>
        </a:p>
      </dgm:t>
    </dgm:pt>
    <dgm:pt modelId="{983B5307-DE91-4BBA-B159-EB74C368ED6A}">
      <dgm:prSet phldrT="[Text]" custT="1"/>
      <dgm:spPr/>
      <dgm:t>
        <a:bodyPr/>
        <a:lstStyle/>
        <a:p>
          <a:r>
            <a:rPr lang="fr-BE" sz="2400" noProof="0" dirty="0" smtClean="0"/>
            <a:t>Ecriture </a:t>
          </a:r>
        </a:p>
        <a:p>
          <a:r>
            <a:rPr lang="fr-BE" sz="2400" noProof="0" dirty="0" smtClean="0"/>
            <a:t>Statique</a:t>
          </a:r>
          <a:endParaRPr lang="fr-BE" sz="2400" noProof="0" dirty="0"/>
        </a:p>
      </dgm:t>
    </dgm:pt>
    <dgm:pt modelId="{C020E2EB-0B2D-4E13-9367-FF7D328D72E8}" type="parTrans" cxnId="{D78498DF-BBA8-4245-9EF3-9D31821F42B7}">
      <dgm:prSet/>
      <dgm:spPr/>
      <dgm:t>
        <a:bodyPr/>
        <a:lstStyle/>
        <a:p>
          <a:endParaRPr lang="fr-BE" noProof="0"/>
        </a:p>
      </dgm:t>
    </dgm:pt>
    <dgm:pt modelId="{5F2B31E2-3D51-476F-95F9-7166EC37E2A2}" type="sibTrans" cxnId="{D78498DF-BBA8-4245-9EF3-9D31821F42B7}">
      <dgm:prSet/>
      <dgm:spPr/>
      <dgm:t>
        <a:bodyPr/>
        <a:lstStyle/>
        <a:p>
          <a:endParaRPr lang="fr-BE" noProof="0"/>
        </a:p>
      </dgm:t>
    </dgm:pt>
    <dgm:pt modelId="{08DE1181-CF5E-4D4A-90D8-2E9ED5CEAD30}">
      <dgm:prSet phldrT="[Text]"/>
      <dgm:spPr/>
      <dgm:t>
        <a:bodyPr/>
        <a:lstStyle/>
        <a:p>
          <a:r>
            <a:rPr lang="fr-BE" noProof="0" dirty="0" smtClean="0"/>
            <a:t>Sécurité de typage</a:t>
          </a:r>
          <a:endParaRPr lang="fr-BE" noProof="0" dirty="0"/>
        </a:p>
      </dgm:t>
    </dgm:pt>
    <dgm:pt modelId="{C17C4025-A809-41E0-A99A-29B0E69898A4}" type="parTrans" cxnId="{FFF9D23D-848A-4061-92C7-D257CE45214F}">
      <dgm:prSet/>
      <dgm:spPr/>
      <dgm:t>
        <a:bodyPr/>
        <a:lstStyle/>
        <a:p>
          <a:endParaRPr lang="fr-BE" noProof="0"/>
        </a:p>
      </dgm:t>
    </dgm:pt>
    <dgm:pt modelId="{47489A65-F37B-42E3-BB76-2BE29E951D5D}" type="sibTrans" cxnId="{FFF9D23D-848A-4061-92C7-D257CE45214F}">
      <dgm:prSet/>
      <dgm:spPr/>
      <dgm:t>
        <a:bodyPr/>
        <a:lstStyle/>
        <a:p>
          <a:endParaRPr lang="fr-BE" noProof="0"/>
        </a:p>
      </dgm:t>
    </dgm:pt>
    <dgm:pt modelId="{62FFED80-A7E3-4C57-A6EF-8035583CD75F}">
      <dgm:prSet phldrT="[Text]"/>
      <dgm:spPr/>
      <dgm:t>
        <a:bodyPr/>
        <a:lstStyle/>
        <a:p>
          <a:r>
            <a:rPr lang="fr-BE" noProof="0" dirty="0" smtClean="0"/>
            <a:t>Typage Implicite</a:t>
          </a:r>
          <a:endParaRPr lang="fr-BE" noProof="0" dirty="0"/>
        </a:p>
      </dgm:t>
    </dgm:pt>
    <dgm:pt modelId="{727A10E2-B865-464F-B213-4E2029D0D2A9}" type="sibTrans" cxnId="{A4296937-A9E7-4C24-B2EF-3088280ACE8B}">
      <dgm:prSet/>
      <dgm:spPr/>
      <dgm:t>
        <a:bodyPr/>
        <a:lstStyle/>
        <a:p>
          <a:endParaRPr lang="fr-BE" noProof="0"/>
        </a:p>
      </dgm:t>
    </dgm:pt>
    <dgm:pt modelId="{ECA96BBE-2957-493A-9DE0-0E662CA89E13}" type="parTrans" cxnId="{A4296937-A9E7-4C24-B2EF-3088280ACE8B}">
      <dgm:prSet/>
      <dgm:spPr/>
      <dgm:t>
        <a:bodyPr/>
        <a:lstStyle/>
        <a:p>
          <a:endParaRPr lang="fr-BE" noProof="0"/>
        </a:p>
      </dgm:t>
    </dgm:pt>
    <dgm:pt modelId="{BF2E09E7-26CD-4DFE-8AD2-3D02DF04CECD}">
      <dgm:prSet phldrT="[Text]"/>
      <dgm:spPr/>
      <dgm:t>
        <a:bodyPr/>
        <a:lstStyle/>
        <a:p>
          <a:r>
            <a:rPr lang="fr-BE" noProof="0" dirty="0" smtClean="0"/>
            <a:t>Pas de compilation</a:t>
          </a:r>
          <a:endParaRPr lang="fr-BE" noProof="0" dirty="0"/>
        </a:p>
      </dgm:t>
    </dgm:pt>
    <dgm:pt modelId="{319F45FF-AA11-4B64-BDF2-07A73FD0E216}" type="parTrans" cxnId="{7780F8A3-D57F-4C8F-99A8-0AD7833D8120}">
      <dgm:prSet/>
      <dgm:spPr/>
      <dgm:t>
        <a:bodyPr/>
        <a:lstStyle/>
        <a:p>
          <a:endParaRPr lang="fr-BE" noProof="0"/>
        </a:p>
      </dgm:t>
    </dgm:pt>
    <dgm:pt modelId="{E6697FF4-BD59-4EFF-B762-D1B54756068C}" type="sibTrans" cxnId="{7780F8A3-D57F-4C8F-99A8-0AD7833D8120}">
      <dgm:prSet/>
      <dgm:spPr/>
      <dgm:t>
        <a:bodyPr/>
        <a:lstStyle/>
        <a:p>
          <a:endParaRPr lang="fr-BE" noProof="0"/>
        </a:p>
      </dgm:t>
    </dgm:pt>
    <dgm:pt modelId="{220CD24D-6806-4D60-9A96-98AC02F3EA0A}">
      <dgm:prSet phldrT="[Text]"/>
      <dgm:spPr/>
      <dgm:t>
        <a:bodyPr/>
        <a:lstStyle/>
        <a:p>
          <a:r>
            <a:rPr lang="fr-BE" noProof="0" dirty="0" smtClean="0"/>
            <a:t>Outils Intelligents (</a:t>
          </a:r>
          <a:r>
            <a:rPr lang="fr-BE" noProof="0" dirty="0" err="1" smtClean="0"/>
            <a:t>refactoring</a:t>
          </a:r>
          <a:r>
            <a:rPr lang="fr-BE" noProof="0" dirty="0" smtClean="0"/>
            <a:t>, …)</a:t>
          </a:r>
          <a:endParaRPr lang="fr-BE" noProof="0" dirty="0"/>
        </a:p>
      </dgm:t>
    </dgm:pt>
    <dgm:pt modelId="{72758280-B064-417E-B023-61CFC2BE5328}" type="parTrans" cxnId="{F1599022-9374-405F-B23C-AE2F954FA205}">
      <dgm:prSet/>
      <dgm:spPr/>
      <dgm:t>
        <a:bodyPr/>
        <a:lstStyle/>
        <a:p>
          <a:endParaRPr lang="fr-BE" noProof="0"/>
        </a:p>
      </dgm:t>
    </dgm:pt>
    <dgm:pt modelId="{6E8432A8-56F6-40E5-8914-233BDAAF5772}" type="sibTrans" cxnId="{F1599022-9374-405F-B23C-AE2F954FA205}">
      <dgm:prSet/>
      <dgm:spPr/>
      <dgm:t>
        <a:bodyPr/>
        <a:lstStyle/>
        <a:p>
          <a:endParaRPr lang="fr-BE" noProof="0"/>
        </a:p>
      </dgm:t>
    </dgm:pt>
    <dgm:pt modelId="{6C21B2D9-AF30-4063-BD85-F7EBE61B8C38}">
      <dgm:prSet phldrT="[Text]"/>
      <dgm:spPr/>
      <dgm:t>
        <a:bodyPr/>
        <a:lstStyle/>
        <a:p>
          <a:r>
            <a:rPr lang="fr-BE" noProof="0" dirty="0" smtClean="0"/>
            <a:t>Meilleure montée en charge</a:t>
          </a:r>
          <a:endParaRPr lang="fr-BE" noProof="0" dirty="0"/>
        </a:p>
      </dgm:t>
    </dgm:pt>
    <dgm:pt modelId="{8660C016-38EB-4BB5-801D-6404C502F405}" type="parTrans" cxnId="{0C54F7F1-DBF7-416C-84AA-88D6E98D0B74}">
      <dgm:prSet/>
      <dgm:spPr/>
      <dgm:t>
        <a:bodyPr/>
        <a:lstStyle/>
        <a:p>
          <a:endParaRPr lang="fr-BE" noProof="0"/>
        </a:p>
      </dgm:t>
    </dgm:pt>
    <dgm:pt modelId="{CB656BB8-6FC5-4E61-84B4-EE8C9D53BA3B}" type="sibTrans" cxnId="{0C54F7F1-DBF7-416C-84AA-88D6E98D0B74}">
      <dgm:prSet/>
      <dgm:spPr/>
      <dgm:t>
        <a:bodyPr/>
        <a:lstStyle/>
        <a:p>
          <a:endParaRPr lang="fr-BE" noProof="0"/>
        </a:p>
      </dgm:t>
    </dgm:pt>
    <dgm:pt modelId="{C95B870F-E7F4-4DCB-90D2-E33E460D85ED}">
      <dgm:prSet phldrT="[Text]"/>
      <dgm:spPr/>
      <dgm:t>
        <a:bodyPr/>
        <a:lstStyle/>
        <a:p>
          <a:r>
            <a:rPr lang="fr-BE" noProof="0" dirty="0" smtClean="0"/>
            <a:t>Performant</a:t>
          </a:r>
          <a:endParaRPr lang="fr-BE" noProof="0" dirty="0"/>
        </a:p>
      </dgm:t>
    </dgm:pt>
    <dgm:pt modelId="{ABC1B08A-8DA9-45E5-9462-6B7C49E06274}" type="parTrans" cxnId="{C3237870-8610-4FCA-ABB6-47BB720C5273}">
      <dgm:prSet/>
      <dgm:spPr/>
    </dgm:pt>
    <dgm:pt modelId="{FEC50D32-8500-47DE-8CA2-2B17AAED9E2D}" type="sibTrans" cxnId="{C3237870-8610-4FCA-ABB6-47BB720C5273}">
      <dgm:prSet/>
      <dgm:spPr/>
    </dgm:pt>
    <dgm:pt modelId="{35EC1B7C-34E3-436B-BC73-779661D27EAD}">
      <dgm:prSet phldrT="[Text]"/>
      <dgm:spPr/>
      <dgm:t>
        <a:bodyPr/>
        <a:lstStyle/>
        <a:p>
          <a:r>
            <a:rPr lang="fr-BE" noProof="0" smtClean="0"/>
            <a:t>Simple </a:t>
          </a:r>
          <a:r>
            <a:rPr lang="fr-BE" noProof="0" dirty="0" smtClean="0"/>
            <a:t>et succinct</a:t>
          </a:r>
          <a:endParaRPr lang="fr-BE" noProof="0" dirty="0"/>
        </a:p>
      </dgm:t>
    </dgm:pt>
    <dgm:pt modelId="{B065A199-0644-4139-8A5B-86CDAA175C72}" type="parTrans" cxnId="{DECC2FC1-3429-4A1D-BFD3-339DB462F25F}">
      <dgm:prSet/>
      <dgm:spPr/>
    </dgm:pt>
    <dgm:pt modelId="{E9C3EC53-D4EF-43ED-8200-FE2C953ED489}" type="sibTrans" cxnId="{DECC2FC1-3429-4A1D-BFD3-339DB462F25F}">
      <dgm:prSet/>
      <dgm:spPr/>
    </dgm:pt>
    <dgm:pt modelId="{4AE6DA50-36B9-4783-8547-3C24288CC7C8}">
      <dgm:prSet phldrT="[Text]"/>
      <dgm:spPr/>
      <dgm:t>
        <a:bodyPr/>
        <a:lstStyle/>
        <a:p>
          <a:r>
            <a:rPr lang="fr-BE" noProof="0" smtClean="0"/>
            <a:t>Meta-programmation</a:t>
          </a:r>
          <a:endParaRPr lang="fr-BE" noProof="0" dirty="0"/>
        </a:p>
      </dgm:t>
    </dgm:pt>
    <dgm:pt modelId="{85E39494-7E81-4EEA-B8E4-91A3B278DD8F}" type="parTrans" cxnId="{81FD78B5-9209-4841-A01D-995FD198C4CE}">
      <dgm:prSet/>
      <dgm:spPr/>
    </dgm:pt>
    <dgm:pt modelId="{A659C863-60DB-4F6D-8E57-122A99E241C6}" type="sibTrans" cxnId="{81FD78B5-9209-4841-A01D-995FD198C4CE}">
      <dgm:prSet/>
      <dgm:spPr/>
    </dgm:pt>
    <dgm:pt modelId="{C6C8ED56-364A-4D3E-875C-0B6490EF11BB}" type="pres">
      <dgm:prSet presAssocID="{74FE42E5-D95D-4FBC-8502-268D0E7E807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DA600A-7D33-476F-AD26-38DC76BC08CC}" type="pres">
      <dgm:prSet presAssocID="{E10BC56B-84F3-4F2E-8F66-251B674B46B1}" presName="compNode" presStyleCnt="0"/>
      <dgm:spPr/>
      <dgm:t>
        <a:bodyPr/>
        <a:lstStyle/>
        <a:p>
          <a:endParaRPr lang="en-US"/>
        </a:p>
      </dgm:t>
    </dgm:pt>
    <dgm:pt modelId="{BC0C3F2B-F6B2-4CFD-8261-17BDBB15FA0C}" type="pres">
      <dgm:prSet presAssocID="{E10BC56B-84F3-4F2E-8F66-251B674B46B1}" presName="aNode" presStyleLbl="bgShp" presStyleIdx="0" presStyleCnt="2"/>
      <dgm:spPr/>
      <dgm:t>
        <a:bodyPr/>
        <a:lstStyle/>
        <a:p>
          <a:endParaRPr lang="en-US"/>
        </a:p>
      </dgm:t>
    </dgm:pt>
    <dgm:pt modelId="{7AD9BB45-F7FE-4FB3-85EE-BFD517CA20F6}" type="pres">
      <dgm:prSet presAssocID="{E10BC56B-84F3-4F2E-8F66-251B674B46B1}" presName="textNode" presStyleLbl="bgShp" presStyleIdx="0" presStyleCnt="2"/>
      <dgm:spPr/>
      <dgm:t>
        <a:bodyPr/>
        <a:lstStyle/>
        <a:p>
          <a:endParaRPr lang="en-US"/>
        </a:p>
      </dgm:t>
    </dgm:pt>
    <dgm:pt modelId="{515D3980-6707-4294-AC53-88C530153FAD}" type="pres">
      <dgm:prSet presAssocID="{E10BC56B-84F3-4F2E-8F66-251B674B46B1}" presName="compChildNode" presStyleCnt="0"/>
      <dgm:spPr/>
      <dgm:t>
        <a:bodyPr/>
        <a:lstStyle/>
        <a:p>
          <a:endParaRPr lang="en-US"/>
        </a:p>
      </dgm:t>
    </dgm:pt>
    <dgm:pt modelId="{2EC52BC2-3C67-412F-988E-F7CBA9C39EDC}" type="pres">
      <dgm:prSet presAssocID="{E10BC56B-84F3-4F2E-8F66-251B674B46B1}" presName="theInnerList" presStyleCnt="0"/>
      <dgm:spPr/>
      <dgm:t>
        <a:bodyPr/>
        <a:lstStyle/>
        <a:p>
          <a:endParaRPr lang="en-US"/>
        </a:p>
      </dgm:t>
    </dgm:pt>
    <dgm:pt modelId="{C4CC6D23-030A-4A41-AD03-C6D9180F6F5C}" type="pres">
      <dgm:prSet presAssocID="{62FFED80-A7E3-4C57-A6EF-8035583CD75F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D7A8D-290F-4001-9E21-266E1C984236}" type="pres">
      <dgm:prSet presAssocID="{62FFED80-A7E3-4C57-A6EF-8035583CD75F}" presName="aSpace2" presStyleCnt="0"/>
      <dgm:spPr/>
      <dgm:t>
        <a:bodyPr/>
        <a:lstStyle/>
        <a:p>
          <a:endParaRPr lang="en-US"/>
        </a:p>
      </dgm:t>
    </dgm:pt>
    <dgm:pt modelId="{7D7F7D76-DF95-4696-A848-7F0D2FBDE315}" type="pres">
      <dgm:prSet presAssocID="{35EC1B7C-34E3-436B-BC73-779661D27EAD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261DE11-7755-41FC-8F79-F3086709AA83}" type="pres">
      <dgm:prSet presAssocID="{35EC1B7C-34E3-436B-BC73-779661D27EAD}" presName="aSpace2" presStyleCnt="0"/>
      <dgm:spPr/>
    </dgm:pt>
    <dgm:pt modelId="{D23E5A9E-C945-4C95-93F8-140F0C44938C}" type="pres">
      <dgm:prSet presAssocID="{BF2E09E7-26CD-4DFE-8AD2-3D02DF04CECD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EF6D2-323D-4C23-B7C2-B942302AA106}" type="pres">
      <dgm:prSet presAssocID="{BF2E09E7-26CD-4DFE-8AD2-3D02DF04CECD}" presName="aSpace2" presStyleCnt="0"/>
      <dgm:spPr/>
      <dgm:t>
        <a:bodyPr/>
        <a:lstStyle/>
        <a:p>
          <a:endParaRPr lang="en-US"/>
        </a:p>
      </dgm:t>
    </dgm:pt>
    <dgm:pt modelId="{0B21A303-1F8B-4A0F-A99E-C21A8951838D}" type="pres">
      <dgm:prSet presAssocID="{4AE6DA50-36B9-4783-8547-3C24288CC7C8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63A64F8-DF2C-46FB-B682-F1F5C678BCF5}" type="pres">
      <dgm:prSet presAssocID="{E10BC56B-84F3-4F2E-8F66-251B674B46B1}" presName="aSpace" presStyleCnt="0"/>
      <dgm:spPr/>
      <dgm:t>
        <a:bodyPr/>
        <a:lstStyle/>
        <a:p>
          <a:endParaRPr lang="en-US"/>
        </a:p>
      </dgm:t>
    </dgm:pt>
    <dgm:pt modelId="{2A8C8C19-6AD6-49A2-8A80-C97283AB05FF}" type="pres">
      <dgm:prSet presAssocID="{983B5307-DE91-4BBA-B159-EB74C368ED6A}" presName="compNode" presStyleCnt="0"/>
      <dgm:spPr/>
      <dgm:t>
        <a:bodyPr/>
        <a:lstStyle/>
        <a:p>
          <a:endParaRPr lang="en-US"/>
        </a:p>
      </dgm:t>
    </dgm:pt>
    <dgm:pt modelId="{20C96EB7-EF7A-4986-84FE-B0634ECBC37E}" type="pres">
      <dgm:prSet presAssocID="{983B5307-DE91-4BBA-B159-EB74C368ED6A}" presName="aNode" presStyleLbl="bgShp" presStyleIdx="1" presStyleCnt="2" custLinFactNeighborX="2949"/>
      <dgm:spPr/>
      <dgm:t>
        <a:bodyPr/>
        <a:lstStyle/>
        <a:p>
          <a:endParaRPr lang="en-US"/>
        </a:p>
      </dgm:t>
    </dgm:pt>
    <dgm:pt modelId="{8B8FBDF4-F908-4998-8B6E-7D5C9C9252CB}" type="pres">
      <dgm:prSet presAssocID="{983B5307-DE91-4BBA-B159-EB74C368ED6A}" presName="textNode" presStyleLbl="bgShp" presStyleIdx="1" presStyleCnt="2"/>
      <dgm:spPr/>
      <dgm:t>
        <a:bodyPr/>
        <a:lstStyle/>
        <a:p>
          <a:endParaRPr lang="en-US"/>
        </a:p>
      </dgm:t>
    </dgm:pt>
    <dgm:pt modelId="{4515B377-7E61-470B-BCAF-5CA692031781}" type="pres">
      <dgm:prSet presAssocID="{983B5307-DE91-4BBA-B159-EB74C368ED6A}" presName="compChildNode" presStyleCnt="0"/>
      <dgm:spPr/>
      <dgm:t>
        <a:bodyPr/>
        <a:lstStyle/>
        <a:p>
          <a:endParaRPr lang="en-US"/>
        </a:p>
      </dgm:t>
    </dgm:pt>
    <dgm:pt modelId="{855E4D73-A49A-45B0-8A32-E7C6BD3F2662}" type="pres">
      <dgm:prSet presAssocID="{983B5307-DE91-4BBA-B159-EB74C368ED6A}" presName="theInnerList" presStyleCnt="0"/>
      <dgm:spPr/>
      <dgm:t>
        <a:bodyPr/>
        <a:lstStyle/>
        <a:p>
          <a:endParaRPr lang="en-US"/>
        </a:p>
      </dgm:t>
    </dgm:pt>
    <dgm:pt modelId="{E03B3810-51F1-40E2-A809-A22BACCEC4EC}" type="pres">
      <dgm:prSet presAssocID="{08DE1181-CF5E-4D4A-90D8-2E9ED5CEAD30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D14D8-9C68-4876-9A9D-8CD953BACE10}" type="pres">
      <dgm:prSet presAssocID="{08DE1181-CF5E-4D4A-90D8-2E9ED5CEAD30}" presName="aSpace2" presStyleCnt="0"/>
      <dgm:spPr/>
      <dgm:t>
        <a:bodyPr/>
        <a:lstStyle/>
        <a:p>
          <a:endParaRPr lang="en-US"/>
        </a:p>
      </dgm:t>
    </dgm:pt>
    <dgm:pt modelId="{8500D4A4-2F9B-4056-99C7-634BD03232F6}" type="pres">
      <dgm:prSet presAssocID="{220CD24D-6806-4D60-9A96-98AC02F3EA0A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4A93D-ABB2-4A6F-A28D-C138A37B0B1F}" type="pres">
      <dgm:prSet presAssocID="{220CD24D-6806-4D60-9A96-98AC02F3EA0A}" presName="aSpace2" presStyleCnt="0"/>
      <dgm:spPr/>
      <dgm:t>
        <a:bodyPr/>
        <a:lstStyle/>
        <a:p>
          <a:endParaRPr lang="en-US"/>
        </a:p>
      </dgm:t>
    </dgm:pt>
    <dgm:pt modelId="{8BCFFDD3-34AC-4B74-AE47-D75FBE86023B}" type="pres">
      <dgm:prSet presAssocID="{C95B870F-E7F4-4DCB-90D2-E33E460D85ED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22CE176-0924-49EB-BF31-496F7F109ACF}" type="pres">
      <dgm:prSet presAssocID="{C95B870F-E7F4-4DCB-90D2-E33E460D85ED}" presName="aSpace2" presStyleCnt="0"/>
      <dgm:spPr/>
    </dgm:pt>
    <dgm:pt modelId="{38CF1501-B3BD-4EB8-88AA-1BBD4E0B8998}" type="pres">
      <dgm:prSet presAssocID="{6C21B2D9-AF30-4063-BD85-F7EBE61B8C38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69DED5-F51C-44FF-83EF-79B723DBE6B3}" type="presOf" srcId="{E10BC56B-84F3-4F2E-8F66-251B674B46B1}" destId="{BC0C3F2B-F6B2-4CFD-8261-17BDBB15FA0C}" srcOrd="0" destOrd="0" presId="urn:microsoft.com/office/officeart/2005/8/layout/lProcess2"/>
    <dgm:cxn modelId="{D9F37DD2-DF53-4284-9828-7F34E52F3441}" type="presOf" srcId="{BF2E09E7-26CD-4DFE-8AD2-3D02DF04CECD}" destId="{D23E5A9E-C945-4C95-93F8-140F0C44938C}" srcOrd="0" destOrd="0" presId="urn:microsoft.com/office/officeart/2005/8/layout/lProcess2"/>
    <dgm:cxn modelId="{7780F8A3-D57F-4C8F-99A8-0AD7833D8120}" srcId="{E10BC56B-84F3-4F2E-8F66-251B674B46B1}" destId="{BF2E09E7-26CD-4DFE-8AD2-3D02DF04CECD}" srcOrd="2" destOrd="0" parTransId="{319F45FF-AA11-4B64-BDF2-07A73FD0E216}" sibTransId="{E6697FF4-BD59-4EFF-B762-D1B54756068C}"/>
    <dgm:cxn modelId="{F9FD3DD3-3CA0-4ED3-B951-A556061CE6CF}" type="presOf" srcId="{983B5307-DE91-4BBA-B159-EB74C368ED6A}" destId="{8B8FBDF4-F908-4998-8B6E-7D5C9C9252CB}" srcOrd="1" destOrd="0" presId="urn:microsoft.com/office/officeart/2005/8/layout/lProcess2"/>
    <dgm:cxn modelId="{C68DAAF9-16FA-452F-98DD-5D0F7CED5477}" type="presOf" srcId="{C95B870F-E7F4-4DCB-90D2-E33E460D85ED}" destId="{8BCFFDD3-34AC-4B74-AE47-D75FBE86023B}" srcOrd="0" destOrd="0" presId="urn:microsoft.com/office/officeart/2005/8/layout/lProcess2"/>
    <dgm:cxn modelId="{36FB04F7-18C7-4E72-8EA5-7C3EDFC0ED47}" type="presOf" srcId="{74FE42E5-D95D-4FBC-8502-268D0E7E807E}" destId="{C6C8ED56-364A-4D3E-875C-0B6490EF11BB}" srcOrd="0" destOrd="0" presId="urn:microsoft.com/office/officeart/2005/8/layout/lProcess2"/>
    <dgm:cxn modelId="{DC558A6A-5702-4D1D-96FB-9624012117CC}" type="presOf" srcId="{08DE1181-CF5E-4D4A-90D8-2E9ED5CEAD30}" destId="{E03B3810-51F1-40E2-A809-A22BACCEC4EC}" srcOrd="0" destOrd="0" presId="urn:microsoft.com/office/officeart/2005/8/layout/lProcess2"/>
    <dgm:cxn modelId="{8AB2E3E0-5AA8-4AD4-9F92-78ABEB8D9635}" type="presOf" srcId="{62FFED80-A7E3-4C57-A6EF-8035583CD75F}" destId="{C4CC6D23-030A-4A41-AD03-C6D9180F6F5C}" srcOrd="0" destOrd="0" presId="urn:microsoft.com/office/officeart/2005/8/layout/lProcess2"/>
    <dgm:cxn modelId="{75773125-50BA-4B6D-920E-5B58B582325C}" type="presOf" srcId="{220CD24D-6806-4D60-9A96-98AC02F3EA0A}" destId="{8500D4A4-2F9B-4056-99C7-634BD03232F6}" srcOrd="0" destOrd="0" presId="urn:microsoft.com/office/officeart/2005/8/layout/lProcess2"/>
    <dgm:cxn modelId="{0C54F7F1-DBF7-416C-84AA-88D6E98D0B74}" srcId="{983B5307-DE91-4BBA-B159-EB74C368ED6A}" destId="{6C21B2D9-AF30-4063-BD85-F7EBE61B8C38}" srcOrd="3" destOrd="0" parTransId="{8660C016-38EB-4BB5-801D-6404C502F405}" sibTransId="{CB656BB8-6FC5-4E61-84B4-EE8C9D53BA3B}"/>
    <dgm:cxn modelId="{03F68F53-8445-49AA-8B2D-395C26B78F98}" type="presOf" srcId="{35EC1B7C-34E3-436B-BC73-779661D27EAD}" destId="{7D7F7D76-DF95-4696-A848-7F0D2FBDE315}" srcOrd="0" destOrd="0" presId="urn:microsoft.com/office/officeart/2005/8/layout/lProcess2"/>
    <dgm:cxn modelId="{99AC4122-70E4-4D0F-8739-CAEF23741A6D}" type="presOf" srcId="{6C21B2D9-AF30-4063-BD85-F7EBE61B8C38}" destId="{38CF1501-B3BD-4EB8-88AA-1BBD4E0B8998}" srcOrd="0" destOrd="0" presId="urn:microsoft.com/office/officeart/2005/8/layout/lProcess2"/>
    <dgm:cxn modelId="{81FD78B5-9209-4841-A01D-995FD198C4CE}" srcId="{E10BC56B-84F3-4F2E-8F66-251B674B46B1}" destId="{4AE6DA50-36B9-4783-8547-3C24288CC7C8}" srcOrd="3" destOrd="0" parTransId="{85E39494-7E81-4EEA-B8E4-91A3B278DD8F}" sibTransId="{A659C863-60DB-4F6D-8E57-122A99E241C6}"/>
    <dgm:cxn modelId="{C3237870-8610-4FCA-ABB6-47BB720C5273}" srcId="{983B5307-DE91-4BBA-B159-EB74C368ED6A}" destId="{C95B870F-E7F4-4DCB-90D2-E33E460D85ED}" srcOrd="2" destOrd="0" parTransId="{ABC1B08A-8DA9-45E5-9462-6B7C49E06274}" sibTransId="{FEC50D32-8500-47DE-8CA2-2B17AAED9E2D}"/>
    <dgm:cxn modelId="{6E3393DC-5F14-409E-AE3C-CE1A6080C07B}" type="presOf" srcId="{983B5307-DE91-4BBA-B159-EB74C368ED6A}" destId="{20C96EB7-EF7A-4986-84FE-B0634ECBC37E}" srcOrd="0" destOrd="0" presId="urn:microsoft.com/office/officeart/2005/8/layout/lProcess2"/>
    <dgm:cxn modelId="{FFF9D23D-848A-4061-92C7-D257CE45214F}" srcId="{983B5307-DE91-4BBA-B159-EB74C368ED6A}" destId="{08DE1181-CF5E-4D4A-90D8-2E9ED5CEAD30}" srcOrd="0" destOrd="0" parTransId="{C17C4025-A809-41E0-A99A-29B0E69898A4}" sibTransId="{47489A65-F37B-42E3-BB76-2BE29E951D5D}"/>
    <dgm:cxn modelId="{C2D9C7AD-403B-4FA8-9DAD-20854A816526}" type="presOf" srcId="{E10BC56B-84F3-4F2E-8F66-251B674B46B1}" destId="{7AD9BB45-F7FE-4FB3-85EE-BFD517CA20F6}" srcOrd="1" destOrd="0" presId="urn:microsoft.com/office/officeart/2005/8/layout/lProcess2"/>
    <dgm:cxn modelId="{F1599022-9374-405F-B23C-AE2F954FA205}" srcId="{983B5307-DE91-4BBA-B159-EB74C368ED6A}" destId="{220CD24D-6806-4D60-9A96-98AC02F3EA0A}" srcOrd="1" destOrd="0" parTransId="{72758280-B064-417E-B023-61CFC2BE5328}" sibTransId="{6E8432A8-56F6-40E5-8914-233BDAAF5772}"/>
    <dgm:cxn modelId="{D78498DF-BBA8-4245-9EF3-9D31821F42B7}" srcId="{74FE42E5-D95D-4FBC-8502-268D0E7E807E}" destId="{983B5307-DE91-4BBA-B159-EB74C368ED6A}" srcOrd="1" destOrd="0" parTransId="{C020E2EB-0B2D-4E13-9367-FF7D328D72E8}" sibTransId="{5F2B31E2-3D51-476F-95F9-7166EC37E2A2}"/>
    <dgm:cxn modelId="{A4296937-A9E7-4C24-B2EF-3088280ACE8B}" srcId="{E10BC56B-84F3-4F2E-8F66-251B674B46B1}" destId="{62FFED80-A7E3-4C57-A6EF-8035583CD75F}" srcOrd="0" destOrd="0" parTransId="{ECA96BBE-2957-493A-9DE0-0E662CA89E13}" sibTransId="{727A10E2-B865-464F-B213-4E2029D0D2A9}"/>
    <dgm:cxn modelId="{4D82062D-9651-44CE-8597-FBD2A5F1DADD}" srcId="{74FE42E5-D95D-4FBC-8502-268D0E7E807E}" destId="{E10BC56B-84F3-4F2E-8F66-251B674B46B1}" srcOrd="0" destOrd="0" parTransId="{ABC84740-7C7F-48C0-B465-2EFEE7E533E9}" sibTransId="{79F9B656-F15B-4913-A6D9-4EF084712039}"/>
    <dgm:cxn modelId="{DECC2FC1-3429-4A1D-BFD3-339DB462F25F}" srcId="{E10BC56B-84F3-4F2E-8F66-251B674B46B1}" destId="{35EC1B7C-34E3-436B-BC73-779661D27EAD}" srcOrd="1" destOrd="0" parTransId="{B065A199-0644-4139-8A5B-86CDAA175C72}" sibTransId="{E9C3EC53-D4EF-43ED-8200-FE2C953ED489}"/>
    <dgm:cxn modelId="{55D35CA9-EA71-40BF-91AB-3A25599BF557}" type="presOf" srcId="{4AE6DA50-36B9-4783-8547-3C24288CC7C8}" destId="{0B21A303-1F8B-4A0F-A99E-C21A8951838D}" srcOrd="0" destOrd="0" presId="urn:microsoft.com/office/officeart/2005/8/layout/lProcess2"/>
    <dgm:cxn modelId="{C3E82CCE-B2BF-4338-BF59-0156A664BD49}" type="presParOf" srcId="{C6C8ED56-364A-4D3E-875C-0B6490EF11BB}" destId="{53DA600A-7D33-476F-AD26-38DC76BC08CC}" srcOrd="0" destOrd="0" presId="urn:microsoft.com/office/officeart/2005/8/layout/lProcess2"/>
    <dgm:cxn modelId="{2A840F1D-77E1-4227-987D-06558B1B6DC0}" type="presParOf" srcId="{53DA600A-7D33-476F-AD26-38DC76BC08CC}" destId="{BC0C3F2B-F6B2-4CFD-8261-17BDBB15FA0C}" srcOrd="0" destOrd="0" presId="urn:microsoft.com/office/officeart/2005/8/layout/lProcess2"/>
    <dgm:cxn modelId="{48D9C30B-B8FA-405D-ADC5-0AA906A9EBA6}" type="presParOf" srcId="{53DA600A-7D33-476F-AD26-38DC76BC08CC}" destId="{7AD9BB45-F7FE-4FB3-85EE-BFD517CA20F6}" srcOrd="1" destOrd="0" presId="urn:microsoft.com/office/officeart/2005/8/layout/lProcess2"/>
    <dgm:cxn modelId="{A75F7ED1-7F9A-4021-8518-87F19A8AE60F}" type="presParOf" srcId="{53DA600A-7D33-476F-AD26-38DC76BC08CC}" destId="{515D3980-6707-4294-AC53-88C530153FAD}" srcOrd="2" destOrd="0" presId="urn:microsoft.com/office/officeart/2005/8/layout/lProcess2"/>
    <dgm:cxn modelId="{0F40AE7D-7CBE-4715-843F-72E5C8753724}" type="presParOf" srcId="{515D3980-6707-4294-AC53-88C530153FAD}" destId="{2EC52BC2-3C67-412F-988E-F7CBA9C39EDC}" srcOrd="0" destOrd="0" presId="urn:microsoft.com/office/officeart/2005/8/layout/lProcess2"/>
    <dgm:cxn modelId="{C6939784-D514-4DB9-9F49-9DA95257C85B}" type="presParOf" srcId="{2EC52BC2-3C67-412F-988E-F7CBA9C39EDC}" destId="{C4CC6D23-030A-4A41-AD03-C6D9180F6F5C}" srcOrd="0" destOrd="0" presId="urn:microsoft.com/office/officeart/2005/8/layout/lProcess2"/>
    <dgm:cxn modelId="{FB09CB68-48CF-433A-B002-7DE964B8C030}" type="presParOf" srcId="{2EC52BC2-3C67-412F-988E-F7CBA9C39EDC}" destId="{780D7A8D-290F-4001-9E21-266E1C984236}" srcOrd="1" destOrd="0" presId="urn:microsoft.com/office/officeart/2005/8/layout/lProcess2"/>
    <dgm:cxn modelId="{8694D778-C9E0-448B-A12C-C1C627433893}" type="presParOf" srcId="{2EC52BC2-3C67-412F-988E-F7CBA9C39EDC}" destId="{7D7F7D76-DF95-4696-A848-7F0D2FBDE315}" srcOrd="2" destOrd="0" presId="urn:microsoft.com/office/officeart/2005/8/layout/lProcess2"/>
    <dgm:cxn modelId="{57A03370-B30F-4DC6-B873-7F82A25D740F}" type="presParOf" srcId="{2EC52BC2-3C67-412F-988E-F7CBA9C39EDC}" destId="{A261DE11-7755-41FC-8F79-F3086709AA83}" srcOrd="3" destOrd="0" presId="urn:microsoft.com/office/officeart/2005/8/layout/lProcess2"/>
    <dgm:cxn modelId="{B1167BE3-99B2-494B-9914-38315F48F29F}" type="presParOf" srcId="{2EC52BC2-3C67-412F-988E-F7CBA9C39EDC}" destId="{D23E5A9E-C945-4C95-93F8-140F0C44938C}" srcOrd="4" destOrd="0" presId="urn:microsoft.com/office/officeart/2005/8/layout/lProcess2"/>
    <dgm:cxn modelId="{E0053779-7872-436D-ABC7-45A291605300}" type="presParOf" srcId="{2EC52BC2-3C67-412F-988E-F7CBA9C39EDC}" destId="{360EF6D2-323D-4C23-B7C2-B942302AA106}" srcOrd="5" destOrd="0" presId="urn:microsoft.com/office/officeart/2005/8/layout/lProcess2"/>
    <dgm:cxn modelId="{D87F3426-6E39-4012-9E54-B3FB976DB7E1}" type="presParOf" srcId="{2EC52BC2-3C67-412F-988E-F7CBA9C39EDC}" destId="{0B21A303-1F8B-4A0F-A99E-C21A8951838D}" srcOrd="6" destOrd="0" presId="urn:microsoft.com/office/officeart/2005/8/layout/lProcess2"/>
    <dgm:cxn modelId="{02EF3482-B6B7-4EA4-A35B-6A7D8A51E9B0}" type="presParOf" srcId="{C6C8ED56-364A-4D3E-875C-0B6490EF11BB}" destId="{B63A64F8-DF2C-46FB-B682-F1F5C678BCF5}" srcOrd="1" destOrd="0" presId="urn:microsoft.com/office/officeart/2005/8/layout/lProcess2"/>
    <dgm:cxn modelId="{8D1F3102-8768-4C37-9CCE-5D822C098B35}" type="presParOf" srcId="{C6C8ED56-364A-4D3E-875C-0B6490EF11BB}" destId="{2A8C8C19-6AD6-49A2-8A80-C97283AB05FF}" srcOrd="2" destOrd="0" presId="urn:microsoft.com/office/officeart/2005/8/layout/lProcess2"/>
    <dgm:cxn modelId="{D93343FE-2ADD-4CD7-BDD2-BCF34047BB5C}" type="presParOf" srcId="{2A8C8C19-6AD6-49A2-8A80-C97283AB05FF}" destId="{20C96EB7-EF7A-4986-84FE-B0634ECBC37E}" srcOrd="0" destOrd="0" presId="urn:microsoft.com/office/officeart/2005/8/layout/lProcess2"/>
    <dgm:cxn modelId="{61E5576D-5E36-4C2E-9F18-81906537EA1E}" type="presParOf" srcId="{2A8C8C19-6AD6-49A2-8A80-C97283AB05FF}" destId="{8B8FBDF4-F908-4998-8B6E-7D5C9C9252CB}" srcOrd="1" destOrd="0" presId="urn:microsoft.com/office/officeart/2005/8/layout/lProcess2"/>
    <dgm:cxn modelId="{5C18D5E5-94EF-4BE4-8488-9F91A508A93F}" type="presParOf" srcId="{2A8C8C19-6AD6-49A2-8A80-C97283AB05FF}" destId="{4515B377-7E61-470B-BCAF-5CA692031781}" srcOrd="2" destOrd="0" presId="urn:microsoft.com/office/officeart/2005/8/layout/lProcess2"/>
    <dgm:cxn modelId="{7AC1AED9-BCAD-4B0D-BE10-08EBF57A4204}" type="presParOf" srcId="{4515B377-7E61-470B-BCAF-5CA692031781}" destId="{855E4D73-A49A-45B0-8A32-E7C6BD3F2662}" srcOrd="0" destOrd="0" presId="urn:microsoft.com/office/officeart/2005/8/layout/lProcess2"/>
    <dgm:cxn modelId="{24A1AA84-B6D1-48E3-AA6A-D2D170AD9FAE}" type="presParOf" srcId="{855E4D73-A49A-45B0-8A32-E7C6BD3F2662}" destId="{E03B3810-51F1-40E2-A809-A22BACCEC4EC}" srcOrd="0" destOrd="0" presId="urn:microsoft.com/office/officeart/2005/8/layout/lProcess2"/>
    <dgm:cxn modelId="{425411A0-6BBB-4F0F-8FE1-994082BD6B9E}" type="presParOf" srcId="{855E4D73-A49A-45B0-8A32-E7C6BD3F2662}" destId="{B65D14D8-9C68-4876-9A9D-8CD953BACE10}" srcOrd="1" destOrd="0" presId="urn:microsoft.com/office/officeart/2005/8/layout/lProcess2"/>
    <dgm:cxn modelId="{7AC06F4D-C740-49CA-8B69-C8013A746900}" type="presParOf" srcId="{855E4D73-A49A-45B0-8A32-E7C6BD3F2662}" destId="{8500D4A4-2F9B-4056-99C7-634BD03232F6}" srcOrd="2" destOrd="0" presId="urn:microsoft.com/office/officeart/2005/8/layout/lProcess2"/>
    <dgm:cxn modelId="{66F93CA2-F75D-4FBE-B8F1-E2A2228F8C00}" type="presParOf" srcId="{855E4D73-A49A-45B0-8A32-E7C6BD3F2662}" destId="{FE54A93D-ABB2-4A6F-A28D-C138A37B0B1F}" srcOrd="3" destOrd="0" presId="urn:microsoft.com/office/officeart/2005/8/layout/lProcess2"/>
    <dgm:cxn modelId="{71CF0B62-1693-45DD-833E-6012821613B0}" type="presParOf" srcId="{855E4D73-A49A-45B0-8A32-E7C6BD3F2662}" destId="{8BCFFDD3-34AC-4B74-AE47-D75FBE86023B}" srcOrd="4" destOrd="0" presId="urn:microsoft.com/office/officeart/2005/8/layout/lProcess2"/>
    <dgm:cxn modelId="{747A25B2-820A-45B8-A49E-9FEB8DE97461}" type="presParOf" srcId="{855E4D73-A49A-45B0-8A32-E7C6BD3F2662}" destId="{922CE176-0924-49EB-BF31-496F7F109ACF}" srcOrd="5" destOrd="0" presId="urn:microsoft.com/office/officeart/2005/8/layout/lProcess2"/>
    <dgm:cxn modelId="{89969253-F3C2-4029-958E-BA63812DA920}" type="presParOf" srcId="{855E4D73-A49A-45B0-8A32-E7C6BD3F2662}" destId="{38CF1501-B3BD-4EB8-88AA-1BBD4E0B8998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F8E4A1-EE0A-42A2-8F67-AA8A50F1C30B}" type="doc">
      <dgm:prSet loTypeId="urn:microsoft.com/office/officeart/2005/8/layout/arrow2" loCatId="process" qsTypeId="urn:microsoft.com/office/officeart/2005/8/quickstyle/3d3" qsCatId="3D" csTypeId="urn:microsoft.com/office/officeart/2005/8/colors/colorful1" csCatId="colorful" phldr="1"/>
      <dgm:spPr/>
    </dgm:pt>
    <dgm:pt modelId="{70FAC6CF-FBD0-4813-BA90-B8026D2FD0BB}">
      <dgm:prSet phldrT="[Text]" custT="1"/>
      <dgm:spPr/>
      <dgm:t>
        <a:bodyPr/>
        <a:lstStyle/>
        <a:p>
          <a:r>
            <a:rPr lang="fr-BE" sz="2400" dirty="0" smtClean="0"/>
            <a:t>C# 1.0</a:t>
          </a:r>
          <a:endParaRPr lang="fr-BE" sz="2400" dirty="0"/>
        </a:p>
      </dgm:t>
    </dgm:pt>
    <dgm:pt modelId="{51D5FD76-F04C-437A-8B2D-29C4C78EA3D2}" type="parTrans" cxnId="{006D4486-4B5A-44FA-A8C4-E373E5C63C89}">
      <dgm:prSet/>
      <dgm:spPr/>
      <dgm:t>
        <a:bodyPr/>
        <a:lstStyle/>
        <a:p>
          <a:endParaRPr lang="fr-BE"/>
        </a:p>
      </dgm:t>
    </dgm:pt>
    <dgm:pt modelId="{D3940CB7-A8A1-4747-A870-4A148F0E3D74}" type="sibTrans" cxnId="{006D4486-4B5A-44FA-A8C4-E373E5C63C89}">
      <dgm:prSet/>
      <dgm:spPr/>
      <dgm:t>
        <a:bodyPr/>
        <a:lstStyle/>
        <a:p>
          <a:endParaRPr lang="fr-BE"/>
        </a:p>
      </dgm:t>
    </dgm:pt>
    <dgm:pt modelId="{7567EA7A-D6AD-4D2B-83A2-DA694C79F4C6}">
      <dgm:prSet phldrT="[Text]" custT="1"/>
      <dgm:spPr/>
      <dgm:t>
        <a:bodyPr/>
        <a:lstStyle/>
        <a:p>
          <a:r>
            <a:rPr lang="fr-BE" sz="2400" dirty="0" smtClean="0"/>
            <a:t>C# 2.0</a:t>
          </a:r>
          <a:endParaRPr lang="fr-BE" sz="2400" dirty="0"/>
        </a:p>
      </dgm:t>
    </dgm:pt>
    <dgm:pt modelId="{9D1BE2D0-92EE-445A-BB2A-118BD9280D3A}" type="parTrans" cxnId="{7A7BB9D9-F7AF-4785-AC05-4922D68979C6}">
      <dgm:prSet/>
      <dgm:spPr/>
      <dgm:t>
        <a:bodyPr/>
        <a:lstStyle/>
        <a:p>
          <a:endParaRPr lang="fr-BE"/>
        </a:p>
      </dgm:t>
    </dgm:pt>
    <dgm:pt modelId="{E3879EFC-D4D5-45E8-BAF7-56305C1E267B}" type="sibTrans" cxnId="{7A7BB9D9-F7AF-4785-AC05-4922D68979C6}">
      <dgm:prSet/>
      <dgm:spPr/>
      <dgm:t>
        <a:bodyPr/>
        <a:lstStyle/>
        <a:p>
          <a:endParaRPr lang="fr-BE"/>
        </a:p>
      </dgm:t>
    </dgm:pt>
    <dgm:pt modelId="{11F0E51F-A99A-4342-BAC8-EA2266F47492}">
      <dgm:prSet phldrT="[Text]" custT="1"/>
      <dgm:spPr/>
      <dgm:t>
        <a:bodyPr/>
        <a:lstStyle/>
        <a:p>
          <a:r>
            <a:rPr lang="fr-BE" sz="2400" dirty="0" smtClean="0"/>
            <a:t>C# 3.0</a:t>
          </a:r>
          <a:endParaRPr lang="fr-BE" sz="2400" dirty="0"/>
        </a:p>
      </dgm:t>
    </dgm:pt>
    <dgm:pt modelId="{E07DBD68-4FD4-4A27-B438-7331DFFB72D0}" type="parTrans" cxnId="{7146512E-B7DE-43B2-ADA3-60C9E80A55B5}">
      <dgm:prSet/>
      <dgm:spPr/>
      <dgm:t>
        <a:bodyPr/>
        <a:lstStyle/>
        <a:p>
          <a:endParaRPr lang="fr-BE"/>
        </a:p>
      </dgm:t>
    </dgm:pt>
    <dgm:pt modelId="{D04B11AD-5458-4F6B-B518-FBF9E34A7CD1}" type="sibTrans" cxnId="{7146512E-B7DE-43B2-ADA3-60C9E80A55B5}">
      <dgm:prSet/>
      <dgm:spPr/>
      <dgm:t>
        <a:bodyPr/>
        <a:lstStyle/>
        <a:p>
          <a:endParaRPr lang="fr-BE"/>
        </a:p>
      </dgm:t>
    </dgm:pt>
    <dgm:pt modelId="{CFD5DC21-DE41-401C-9695-5AE1428D03FC}" type="pres">
      <dgm:prSet presAssocID="{26F8E4A1-EE0A-42A2-8F67-AA8A50F1C30B}" presName="arrowDiagram" presStyleCnt="0">
        <dgm:presLayoutVars>
          <dgm:chMax val="5"/>
          <dgm:dir/>
          <dgm:resizeHandles val="exact"/>
        </dgm:presLayoutVars>
      </dgm:prSet>
      <dgm:spPr/>
    </dgm:pt>
    <dgm:pt modelId="{287C2E0B-8454-4633-9952-03258AA1C075}" type="pres">
      <dgm:prSet presAssocID="{26F8E4A1-EE0A-42A2-8F67-AA8A50F1C30B}" presName="arrow" presStyleLbl="bgShp" presStyleIdx="0" presStyleCnt="1"/>
      <dgm:spPr/>
    </dgm:pt>
    <dgm:pt modelId="{6660A633-48BF-4852-BB7E-11B4056D2AFC}" type="pres">
      <dgm:prSet presAssocID="{26F8E4A1-EE0A-42A2-8F67-AA8A50F1C30B}" presName="arrowDiagram3" presStyleCnt="0"/>
      <dgm:spPr/>
    </dgm:pt>
    <dgm:pt modelId="{FC8400CC-7FEE-4846-B578-0CB9430FC432}" type="pres">
      <dgm:prSet presAssocID="{70FAC6CF-FBD0-4813-BA90-B8026D2FD0BB}" presName="bullet3a" presStyleLbl="node1" presStyleIdx="0" presStyleCnt="3"/>
      <dgm:spPr/>
    </dgm:pt>
    <dgm:pt modelId="{E56CDB5A-6B6C-465D-8E6E-DE8412434AF4}" type="pres">
      <dgm:prSet presAssocID="{70FAC6CF-FBD0-4813-BA90-B8026D2FD0BB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B2C58F1-04C9-4DEC-B771-C8F7D1EDD032}" type="pres">
      <dgm:prSet presAssocID="{7567EA7A-D6AD-4D2B-83A2-DA694C79F4C6}" presName="bullet3b" presStyleLbl="node1" presStyleIdx="1" presStyleCnt="3"/>
      <dgm:spPr/>
    </dgm:pt>
    <dgm:pt modelId="{7C853517-75B2-4ACF-BFF4-28F0A7168E67}" type="pres">
      <dgm:prSet presAssocID="{7567EA7A-D6AD-4D2B-83A2-DA694C79F4C6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AD8F3AE-2444-45A5-AB6F-1D677F0A1B33}" type="pres">
      <dgm:prSet presAssocID="{11F0E51F-A99A-4342-BAC8-EA2266F47492}" presName="bullet3c" presStyleLbl="node1" presStyleIdx="2" presStyleCnt="3"/>
      <dgm:spPr/>
    </dgm:pt>
    <dgm:pt modelId="{50FF7190-9B5F-4948-B148-FEEB7DDBEC33}" type="pres">
      <dgm:prSet presAssocID="{11F0E51F-A99A-4342-BAC8-EA2266F47492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C55B1383-66A3-41C3-83C2-EEB075B08F25}" type="presOf" srcId="{7567EA7A-D6AD-4D2B-83A2-DA694C79F4C6}" destId="{7C853517-75B2-4ACF-BFF4-28F0A7168E67}" srcOrd="0" destOrd="0" presId="urn:microsoft.com/office/officeart/2005/8/layout/arrow2"/>
    <dgm:cxn modelId="{BE538BC3-1095-48A5-B024-468F40FA3E83}" type="presOf" srcId="{26F8E4A1-EE0A-42A2-8F67-AA8A50F1C30B}" destId="{CFD5DC21-DE41-401C-9695-5AE1428D03FC}" srcOrd="0" destOrd="0" presId="urn:microsoft.com/office/officeart/2005/8/layout/arrow2"/>
    <dgm:cxn modelId="{006D4486-4B5A-44FA-A8C4-E373E5C63C89}" srcId="{26F8E4A1-EE0A-42A2-8F67-AA8A50F1C30B}" destId="{70FAC6CF-FBD0-4813-BA90-B8026D2FD0BB}" srcOrd="0" destOrd="0" parTransId="{51D5FD76-F04C-437A-8B2D-29C4C78EA3D2}" sibTransId="{D3940CB7-A8A1-4747-A870-4A148F0E3D74}"/>
    <dgm:cxn modelId="{F10DBEDE-BF26-4A81-B43E-CA3CCD5C5545}" type="presOf" srcId="{11F0E51F-A99A-4342-BAC8-EA2266F47492}" destId="{50FF7190-9B5F-4948-B148-FEEB7DDBEC33}" srcOrd="0" destOrd="0" presId="urn:microsoft.com/office/officeart/2005/8/layout/arrow2"/>
    <dgm:cxn modelId="{7146512E-B7DE-43B2-ADA3-60C9E80A55B5}" srcId="{26F8E4A1-EE0A-42A2-8F67-AA8A50F1C30B}" destId="{11F0E51F-A99A-4342-BAC8-EA2266F47492}" srcOrd="2" destOrd="0" parTransId="{E07DBD68-4FD4-4A27-B438-7331DFFB72D0}" sibTransId="{D04B11AD-5458-4F6B-B518-FBF9E34A7CD1}"/>
    <dgm:cxn modelId="{638DB3D2-DE0A-4A4E-BEF5-4AC8DB54F6E8}" type="presOf" srcId="{70FAC6CF-FBD0-4813-BA90-B8026D2FD0BB}" destId="{E56CDB5A-6B6C-465D-8E6E-DE8412434AF4}" srcOrd="0" destOrd="0" presId="urn:microsoft.com/office/officeart/2005/8/layout/arrow2"/>
    <dgm:cxn modelId="{7A7BB9D9-F7AF-4785-AC05-4922D68979C6}" srcId="{26F8E4A1-EE0A-42A2-8F67-AA8A50F1C30B}" destId="{7567EA7A-D6AD-4D2B-83A2-DA694C79F4C6}" srcOrd="1" destOrd="0" parTransId="{9D1BE2D0-92EE-445A-BB2A-118BD9280D3A}" sibTransId="{E3879EFC-D4D5-45E8-BAF7-56305C1E267B}"/>
    <dgm:cxn modelId="{E5C583A4-E742-4F44-9126-5E4F77DF4E0E}" type="presParOf" srcId="{CFD5DC21-DE41-401C-9695-5AE1428D03FC}" destId="{287C2E0B-8454-4633-9952-03258AA1C075}" srcOrd="0" destOrd="0" presId="urn:microsoft.com/office/officeart/2005/8/layout/arrow2"/>
    <dgm:cxn modelId="{A5E95FA1-2C21-4020-B3EB-63B0C790431C}" type="presParOf" srcId="{CFD5DC21-DE41-401C-9695-5AE1428D03FC}" destId="{6660A633-48BF-4852-BB7E-11B4056D2AFC}" srcOrd="1" destOrd="0" presId="urn:microsoft.com/office/officeart/2005/8/layout/arrow2"/>
    <dgm:cxn modelId="{76684D20-8961-4993-B20D-0FAE175FFE7B}" type="presParOf" srcId="{6660A633-48BF-4852-BB7E-11B4056D2AFC}" destId="{FC8400CC-7FEE-4846-B578-0CB9430FC432}" srcOrd="0" destOrd="0" presId="urn:microsoft.com/office/officeart/2005/8/layout/arrow2"/>
    <dgm:cxn modelId="{D1653519-5ACF-4F3D-8928-492241A2875F}" type="presParOf" srcId="{6660A633-48BF-4852-BB7E-11B4056D2AFC}" destId="{E56CDB5A-6B6C-465D-8E6E-DE8412434AF4}" srcOrd="1" destOrd="0" presId="urn:microsoft.com/office/officeart/2005/8/layout/arrow2"/>
    <dgm:cxn modelId="{03EF62D1-5940-46CB-BCF2-DB69D1F43300}" type="presParOf" srcId="{6660A633-48BF-4852-BB7E-11B4056D2AFC}" destId="{FB2C58F1-04C9-4DEC-B771-C8F7D1EDD032}" srcOrd="2" destOrd="0" presId="urn:microsoft.com/office/officeart/2005/8/layout/arrow2"/>
    <dgm:cxn modelId="{7A06D1A7-93DB-42A9-BA5B-5E7E64EE6A6B}" type="presParOf" srcId="{6660A633-48BF-4852-BB7E-11B4056D2AFC}" destId="{7C853517-75B2-4ACF-BFF4-28F0A7168E67}" srcOrd="3" destOrd="0" presId="urn:microsoft.com/office/officeart/2005/8/layout/arrow2"/>
    <dgm:cxn modelId="{EEA17F5A-8F64-4A91-BB30-12BF4AAEFAA2}" type="presParOf" srcId="{6660A633-48BF-4852-BB7E-11B4056D2AFC}" destId="{7AD8F3AE-2444-45A5-AB6F-1D677F0A1B33}" srcOrd="4" destOrd="0" presId="urn:microsoft.com/office/officeart/2005/8/layout/arrow2"/>
    <dgm:cxn modelId="{361E56DE-2E68-4A8B-B46D-4BEB3BB3206D}" type="presParOf" srcId="{6660A633-48BF-4852-BB7E-11B4056D2AFC}" destId="{50FF7190-9B5F-4948-B148-FEEB7DDBE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F8E4A1-EE0A-42A2-8F67-AA8A50F1C30B}" type="doc">
      <dgm:prSet loTypeId="urn:microsoft.com/office/officeart/2005/8/layout/arrow2" loCatId="process" qsTypeId="urn:microsoft.com/office/officeart/2005/8/quickstyle/3d3" qsCatId="3D" csTypeId="urn:microsoft.com/office/officeart/2005/8/colors/colorful1" csCatId="colorful" phldr="1"/>
      <dgm:spPr/>
    </dgm:pt>
    <dgm:pt modelId="{70FAC6CF-FBD0-4813-BA90-B8026D2FD0BB}">
      <dgm:prSet phldrT="[Text]" custT="1"/>
      <dgm:spPr/>
      <dgm:t>
        <a:bodyPr/>
        <a:lstStyle/>
        <a:p>
          <a:r>
            <a:rPr lang="fr-BE" sz="2400" dirty="0" smtClean="0"/>
            <a:t>C# 1.0</a:t>
          </a:r>
          <a:endParaRPr lang="fr-BE" sz="2400" dirty="0"/>
        </a:p>
      </dgm:t>
    </dgm:pt>
    <dgm:pt modelId="{51D5FD76-F04C-437A-8B2D-29C4C78EA3D2}" type="parTrans" cxnId="{006D4486-4B5A-44FA-A8C4-E373E5C63C89}">
      <dgm:prSet/>
      <dgm:spPr/>
      <dgm:t>
        <a:bodyPr/>
        <a:lstStyle/>
        <a:p>
          <a:endParaRPr lang="fr-BE"/>
        </a:p>
      </dgm:t>
    </dgm:pt>
    <dgm:pt modelId="{D3940CB7-A8A1-4747-A870-4A148F0E3D74}" type="sibTrans" cxnId="{006D4486-4B5A-44FA-A8C4-E373E5C63C89}">
      <dgm:prSet/>
      <dgm:spPr/>
      <dgm:t>
        <a:bodyPr/>
        <a:lstStyle/>
        <a:p>
          <a:endParaRPr lang="fr-BE"/>
        </a:p>
      </dgm:t>
    </dgm:pt>
    <dgm:pt modelId="{7567EA7A-D6AD-4D2B-83A2-DA694C79F4C6}">
      <dgm:prSet phldrT="[Text]" custT="1"/>
      <dgm:spPr/>
      <dgm:t>
        <a:bodyPr/>
        <a:lstStyle/>
        <a:p>
          <a:r>
            <a:rPr lang="fr-BE" sz="2400" dirty="0" smtClean="0"/>
            <a:t>C# 2.0</a:t>
          </a:r>
          <a:endParaRPr lang="fr-BE" sz="2400" dirty="0"/>
        </a:p>
      </dgm:t>
    </dgm:pt>
    <dgm:pt modelId="{9D1BE2D0-92EE-445A-BB2A-118BD9280D3A}" type="parTrans" cxnId="{7A7BB9D9-F7AF-4785-AC05-4922D68979C6}">
      <dgm:prSet/>
      <dgm:spPr/>
      <dgm:t>
        <a:bodyPr/>
        <a:lstStyle/>
        <a:p>
          <a:endParaRPr lang="fr-BE"/>
        </a:p>
      </dgm:t>
    </dgm:pt>
    <dgm:pt modelId="{E3879EFC-D4D5-45E8-BAF7-56305C1E267B}" type="sibTrans" cxnId="{7A7BB9D9-F7AF-4785-AC05-4922D68979C6}">
      <dgm:prSet/>
      <dgm:spPr/>
      <dgm:t>
        <a:bodyPr/>
        <a:lstStyle/>
        <a:p>
          <a:endParaRPr lang="fr-BE"/>
        </a:p>
      </dgm:t>
    </dgm:pt>
    <dgm:pt modelId="{11F0E51F-A99A-4342-BAC8-EA2266F47492}">
      <dgm:prSet phldrT="[Text]" custT="1"/>
      <dgm:spPr/>
      <dgm:t>
        <a:bodyPr/>
        <a:lstStyle/>
        <a:p>
          <a:r>
            <a:rPr lang="fr-BE" sz="2400" dirty="0" smtClean="0"/>
            <a:t>C# 3.0</a:t>
          </a:r>
          <a:endParaRPr lang="fr-BE" sz="2400" dirty="0"/>
        </a:p>
      </dgm:t>
    </dgm:pt>
    <dgm:pt modelId="{E07DBD68-4FD4-4A27-B438-7331DFFB72D0}" type="parTrans" cxnId="{7146512E-B7DE-43B2-ADA3-60C9E80A55B5}">
      <dgm:prSet/>
      <dgm:spPr/>
      <dgm:t>
        <a:bodyPr/>
        <a:lstStyle/>
        <a:p>
          <a:endParaRPr lang="fr-BE"/>
        </a:p>
      </dgm:t>
    </dgm:pt>
    <dgm:pt modelId="{D04B11AD-5458-4F6B-B518-FBF9E34A7CD1}" type="sibTrans" cxnId="{7146512E-B7DE-43B2-ADA3-60C9E80A55B5}">
      <dgm:prSet/>
      <dgm:spPr/>
      <dgm:t>
        <a:bodyPr/>
        <a:lstStyle/>
        <a:p>
          <a:endParaRPr lang="fr-BE"/>
        </a:p>
      </dgm:t>
    </dgm:pt>
    <dgm:pt modelId="{93049A61-924E-486C-B959-C9368E1A84F4}">
      <dgm:prSet phldrT="[Text]" custT="1"/>
      <dgm:spPr/>
      <dgm:t>
        <a:bodyPr/>
        <a:lstStyle/>
        <a:p>
          <a:r>
            <a:rPr lang="fr-BE" sz="2400" dirty="0" smtClean="0"/>
            <a:t>C# 4.0</a:t>
          </a:r>
          <a:endParaRPr lang="fr-BE" sz="2400" dirty="0"/>
        </a:p>
      </dgm:t>
    </dgm:pt>
    <dgm:pt modelId="{4277C8A3-286C-4FCA-9406-684309C471E9}" type="parTrans" cxnId="{35106DBE-8089-41AC-B5F8-A981DE37F5F9}">
      <dgm:prSet/>
      <dgm:spPr/>
      <dgm:t>
        <a:bodyPr/>
        <a:lstStyle/>
        <a:p>
          <a:endParaRPr lang="fr-BE"/>
        </a:p>
      </dgm:t>
    </dgm:pt>
    <dgm:pt modelId="{0AD788BE-0959-45A3-893B-E70B23D2C227}" type="sibTrans" cxnId="{35106DBE-8089-41AC-B5F8-A981DE37F5F9}">
      <dgm:prSet/>
      <dgm:spPr/>
      <dgm:t>
        <a:bodyPr/>
        <a:lstStyle/>
        <a:p>
          <a:endParaRPr lang="fr-BE"/>
        </a:p>
      </dgm:t>
    </dgm:pt>
    <dgm:pt modelId="{CFD5DC21-DE41-401C-9695-5AE1428D03FC}" type="pres">
      <dgm:prSet presAssocID="{26F8E4A1-EE0A-42A2-8F67-AA8A50F1C30B}" presName="arrowDiagram" presStyleCnt="0">
        <dgm:presLayoutVars>
          <dgm:chMax val="5"/>
          <dgm:dir/>
          <dgm:resizeHandles val="exact"/>
        </dgm:presLayoutVars>
      </dgm:prSet>
      <dgm:spPr/>
    </dgm:pt>
    <dgm:pt modelId="{287C2E0B-8454-4633-9952-03258AA1C075}" type="pres">
      <dgm:prSet presAssocID="{26F8E4A1-EE0A-42A2-8F67-AA8A50F1C30B}" presName="arrow" presStyleLbl="bgShp" presStyleIdx="0" presStyleCnt="1"/>
      <dgm:spPr/>
    </dgm:pt>
    <dgm:pt modelId="{8101782D-9E38-4AC4-A3DD-A50E67443A81}" type="pres">
      <dgm:prSet presAssocID="{26F8E4A1-EE0A-42A2-8F67-AA8A50F1C30B}" presName="arrowDiagram4" presStyleCnt="0"/>
      <dgm:spPr/>
    </dgm:pt>
    <dgm:pt modelId="{1A299E77-2591-4AA1-A508-FA9C4EFC01C9}" type="pres">
      <dgm:prSet presAssocID="{70FAC6CF-FBD0-4813-BA90-B8026D2FD0BB}" presName="bullet4a" presStyleLbl="node1" presStyleIdx="0" presStyleCnt="4"/>
      <dgm:spPr/>
    </dgm:pt>
    <dgm:pt modelId="{FE83165E-9FF4-4D3E-9A78-BFECA87114DE}" type="pres">
      <dgm:prSet presAssocID="{70FAC6CF-FBD0-4813-BA90-B8026D2FD0BB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A0440AA-A9EA-4CB4-82F8-8ABA2182E709}" type="pres">
      <dgm:prSet presAssocID="{7567EA7A-D6AD-4D2B-83A2-DA694C79F4C6}" presName="bullet4b" presStyleLbl="node1" presStyleIdx="1" presStyleCnt="4"/>
      <dgm:spPr/>
    </dgm:pt>
    <dgm:pt modelId="{C134873D-37F5-4166-85C4-8C6FEBCA562E}" type="pres">
      <dgm:prSet presAssocID="{7567EA7A-D6AD-4D2B-83A2-DA694C79F4C6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145812D-47CD-4874-9E76-2EFEFE044F54}" type="pres">
      <dgm:prSet presAssocID="{11F0E51F-A99A-4342-BAC8-EA2266F47492}" presName="bullet4c" presStyleLbl="node1" presStyleIdx="2" presStyleCnt="4"/>
      <dgm:spPr/>
    </dgm:pt>
    <dgm:pt modelId="{2ED917BA-EDC5-4D75-ACDE-3BED130BF8D2}" type="pres">
      <dgm:prSet presAssocID="{11F0E51F-A99A-4342-BAC8-EA2266F47492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5FBF5EE-C75D-405E-81F8-03E1033CAAAB}" type="pres">
      <dgm:prSet presAssocID="{93049A61-924E-486C-B959-C9368E1A84F4}" presName="bullet4d" presStyleLbl="node1" presStyleIdx="3" presStyleCnt="4"/>
      <dgm:spPr/>
    </dgm:pt>
    <dgm:pt modelId="{837F1F51-C029-4659-8BE5-E0C32633584C}" type="pres">
      <dgm:prSet presAssocID="{93049A61-924E-486C-B959-C9368E1A84F4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48C25EAC-DCED-4029-B8CE-6D7A18F7442A}" type="presOf" srcId="{7567EA7A-D6AD-4D2B-83A2-DA694C79F4C6}" destId="{C134873D-37F5-4166-85C4-8C6FEBCA562E}" srcOrd="0" destOrd="0" presId="urn:microsoft.com/office/officeart/2005/8/layout/arrow2"/>
    <dgm:cxn modelId="{006D4486-4B5A-44FA-A8C4-E373E5C63C89}" srcId="{26F8E4A1-EE0A-42A2-8F67-AA8A50F1C30B}" destId="{70FAC6CF-FBD0-4813-BA90-B8026D2FD0BB}" srcOrd="0" destOrd="0" parTransId="{51D5FD76-F04C-437A-8B2D-29C4C78EA3D2}" sibTransId="{D3940CB7-A8A1-4747-A870-4A148F0E3D74}"/>
    <dgm:cxn modelId="{9508B865-500C-45F0-9C9A-9B85ABB6860E}" type="presOf" srcId="{70FAC6CF-FBD0-4813-BA90-B8026D2FD0BB}" destId="{FE83165E-9FF4-4D3E-9A78-BFECA87114DE}" srcOrd="0" destOrd="0" presId="urn:microsoft.com/office/officeart/2005/8/layout/arrow2"/>
    <dgm:cxn modelId="{83D39E3D-2677-44B0-AE50-D63CF0CB78C8}" type="presOf" srcId="{11F0E51F-A99A-4342-BAC8-EA2266F47492}" destId="{2ED917BA-EDC5-4D75-ACDE-3BED130BF8D2}" srcOrd="0" destOrd="0" presId="urn:microsoft.com/office/officeart/2005/8/layout/arrow2"/>
    <dgm:cxn modelId="{7146512E-B7DE-43B2-ADA3-60C9E80A55B5}" srcId="{26F8E4A1-EE0A-42A2-8F67-AA8A50F1C30B}" destId="{11F0E51F-A99A-4342-BAC8-EA2266F47492}" srcOrd="2" destOrd="0" parTransId="{E07DBD68-4FD4-4A27-B438-7331DFFB72D0}" sibTransId="{D04B11AD-5458-4F6B-B518-FBF9E34A7CD1}"/>
    <dgm:cxn modelId="{AE43AF69-8DB5-40F0-BDAA-EDBCE4CA293E}" type="presOf" srcId="{93049A61-924E-486C-B959-C9368E1A84F4}" destId="{837F1F51-C029-4659-8BE5-E0C32633584C}" srcOrd="0" destOrd="0" presId="urn:microsoft.com/office/officeart/2005/8/layout/arrow2"/>
    <dgm:cxn modelId="{7A7BB9D9-F7AF-4785-AC05-4922D68979C6}" srcId="{26F8E4A1-EE0A-42A2-8F67-AA8A50F1C30B}" destId="{7567EA7A-D6AD-4D2B-83A2-DA694C79F4C6}" srcOrd="1" destOrd="0" parTransId="{9D1BE2D0-92EE-445A-BB2A-118BD9280D3A}" sibTransId="{E3879EFC-D4D5-45E8-BAF7-56305C1E267B}"/>
    <dgm:cxn modelId="{CDD01406-E437-4DB8-BDAC-D0833DFC1FFD}" type="presOf" srcId="{26F8E4A1-EE0A-42A2-8F67-AA8A50F1C30B}" destId="{CFD5DC21-DE41-401C-9695-5AE1428D03FC}" srcOrd="0" destOrd="0" presId="urn:microsoft.com/office/officeart/2005/8/layout/arrow2"/>
    <dgm:cxn modelId="{35106DBE-8089-41AC-B5F8-A981DE37F5F9}" srcId="{26F8E4A1-EE0A-42A2-8F67-AA8A50F1C30B}" destId="{93049A61-924E-486C-B959-C9368E1A84F4}" srcOrd="3" destOrd="0" parTransId="{4277C8A3-286C-4FCA-9406-684309C471E9}" sibTransId="{0AD788BE-0959-45A3-893B-E70B23D2C227}"/>
    <dgm:cxn modelId="{6677D2DE-E12D-43C5-9C19-C7B7BF9648D4}" type="presParOf" srcId="{CFD5DC21-DE41-401C-9695-5AE1428D03FC}" destId="{287C2E0B-8454-4633-9952-03258AA1C075}" srcOrd="0" destOrd="0" presId="urn:microsoft.com/office/officeart/2005/8/layout/arrow2"/>
    <dgm:cxn modelId="{042007F1-9924-400C-828C-8123AC6284C4}" type="presParOf" srcId="{CFD5DC21-DE41-401C-9695-5AE1428D03FC}" destId="{8101782D-9E38-4AC4-A3DD-A50E67443A81}" srcOrd="1" destOrd="0" presId="urn:microsoft.com/office/officeart/2005/8/layout/arrow2"/>
    <dgm:cxn modelId="{DC7469CA-83BE-4A02-BF65-ED7A1153ED83}" type="presParOf" srcId="{8101782D-9E38-4AC4-A3DD-A50E67443A81}" destId="{1A299E77-2591-4AA1-A508-FA9C4EFC01C9}" srcOrd="0" destOrd="0" presId="urn:microsoft.com/office/officeart/2005/8/layout/arrow2"/>
    <dgm:cxn modelId="{8E4BC912-772F-4B57-9F0E-5C6D840537C8}" type="presParOf" srcId="{8101782D-9E38-4AC4-A3DD-A50E67443A81}" destId="{FE83165E-9FF4-4D3E-9A78-BFECA87114DE}" srcOrd="1" destOrd="0" presId="urn:microsoft.com/office/officeart/2005/8/layout/arrow2"/>
    <dgm:cxn modelId="{87FA58AC-BAD2-404B-B259-21E1F3FF099C}" type="presParOf" srcId="{8101782D-9E38-4AC4-A3DD-A50E67443A81}" destId="{9A0440AA-A9EA-4CB4-82F8-8ABA2182E709}" srcOrd="2" destOrd="0" presId="urn:microsoft.com/office/officeart/2005/8/layout/arrow2"/>
    <dgm:cxn modelId="{E1590F23-304E-4CAE-B666-1F3F5A4C04DC}" type="presParOf" srcId="{8101782D-9E38-4AC4-A3DD-A50E67443A81}" destId="{C134873D-37F5-4166-85C4-8C6FEBCA562E}" srcOrd="3" destOrd="0" presId="urn:microsoft.com/office/officeart/2005/8/layout/arrow2"/>
    <dgm:cxn modelId="{0C2A6577-D7F6-457D-84AB-123F2305C7C9}" type="presParOf" srcId="{8101782D-9E38-4AC4-A3DD-A50E67443A81}" destId="{9145812D-47CD-4874-9E76-2EFEFE044F54}" srcOrd="4" destOrd="0" presId="urn:microsoft.com/office/officeart/2005/8/layout/arrow2"/>
    <dgm:cxn modelId="{1A94D089-2E2F-4DC7-BC17-F63F06833CD9}" type="presParOf" srcId="{8101782D-9E38-4AC4-A3DD-A50E67443A81}" destId="{2ED917BA-EDC5-4D75-ACDE-3BED130BF8D2}" srcOrd="5" destOrd="0" presId="urn:microsoft.com/office/officeart/2005/8/layout/arrow2"/>
    <dgm:cxn modelId="{F06F848B-891A-433E-9B47-DC93F1BA1F62}" type="presParOf" srcId="{8101782D-9E38-4AC4-A3DD-A50E67443A81}" destId="{35FBF5EE-C75D-405E-81F8-03E1033CAAAB}" srcOrd="6" destOrd="0" presId="urn:microsoft.com/office/officeart/2005/8/layout/arrow2"/>
    <dgm:cxn modelId="{73BB1808-6325-413B-81D0-FE549072EFA1}" type="presParOf" srcId="{8101782D-9E38-4AC4-A3DD-A50E67443A81}" destId="{837F1F51-C029-4659-8BE5-E0C32633584C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7C2E0B-8454-4633-9952-03258AA1C075}">
      <dsp:nvSpPr>
        <dsp:cNvPr id="0" name=""/>
        <dsp:cNvSpPr/>
      </dsp:nvSpPr>
      <dsp:spPr>
        <a:xfrm>
          <a:off x="0" y="98227"/>
          <a:ext cx="8143932" cy="508995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8400CC-7FEE-4846-B578-0CB9430FC432}">
      <dsp:nvSpPr>
        <dsp:cNvPr id="0" name=""/>
        <dsp:cNvSpPr/>
      </dsp:nvSpPr>
      <dsp:spPr>
        <a:xfrm>
          <a:off x="1034279" y="3611315"/>
          <a:ext cx="211742" cy="21174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6CDB5A-6B6C-465D-8E6E-DE8412434AF4}">
      <dsp:nvSpPr>
        <dsp:cNvPr id="0" name=""/>
        <dsp:cNvSpPr/>
      </dsp:nvSpPr>
      <dsp:spPr>
        <a:xfrm>
          <a:off x="1140150" y="3857659"/>
          <a:ext cx="1897536" cy="104718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19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1.0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i="1" kern="1200" dirty="0" smtClean="0"/>
            <a:t>(Nov. 2001)</a:t>
          </a:r>
          <a:endParaRPr lang="fr-BE" sz="2400" i="1" kern="1200" dirty="0"/>
        </a:p>
      </dsp:txBody>
      <dsp:txXfrm>
        <a:off x="1140150" y="3857659"/>
        <a:ext cx="1897536" cy="1047188"/>
      </dsp:txXfrm>
    </dsp:sp>
    <dsp:sp modelId="{FB2C58F1-04C9-4DEC-B771-C8F7D1EDD032}">
      <dsp:nvSpPr>
        <dsp:cNvPr id="0" name=""/>
        <dsp:cNvSpPr/>
      </dsp:nvSpPr>
      <dsp:spPr>
        <a:xfrm>
          <a:off x="2903311" y="2227865"/>
          <a:ext cx="382764" cy="3827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853517-75B2-4ACF-BFF4-28F0A7168E67}">
      <dsp:nvSpPr>
        <dsp:cNvPr id="0" name=""/>
        <dsp:cNvSpPr/>
      </dsp:nvSpPr>
      <dsp:spPr>
        <a:xfrm>
          <a:off x="3094694" y="2768964"/>
          <a:ext cx="1954543" cy="237458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81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2.0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i="1" kern="1200" dirty="0" smtClean="0"/>
            <a:t>(Oct. 2005)</a:t>
          </a:r>
          <a:endParaRPr lang="fr-BE" sz="2400" i="1" kern="1200" dirty="0"/>
        </a:p>
      </dsp:txBody>
      <dsp:txXfrm>
        <a:off x="3094694" y="2768964"/>
        <a:ext cx="1954543" cy="2374584"/>
      </dsp:txXfrm>
    </dsp:sp>
    <dsp:sp modelId="{7AD8F3AE-2444-45A5-AB6F-1D677F0A1B33}">
      <dsp:nvSpPr>
        <dsp:cNvPr id="0" name=""/>
        <dsp:cNvSpPr/>
      </dsp:nvSpPr>
      <dsp:spPr>
        <a:xfrm>
          <a:off x="5151036" y="1385986"/>
          <a:ext cx="529355" cy="52935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FF7190-9B5F-4948-B148-FEEB7DDBEC33}">
      <dsp:nvSpPr>
        <dsp:cNvPr id="0" name=""/>
        <dsp:cNvSpPr/>
      </dsp:nvSpPr>
      <dsp:spPr>
        <a:xfrm>
          <a:off x="5499297" y="2195389"/>
          <a:ext cx="2644634" cy="173370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3.5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i="1" kern="1200" dirty="0" smtClean="0"/>
            <a:t>(3.0: Nov. 2006)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i="1" kern="1200" dirty="0" smtClean="0"/>
            <a:t>(3.5: Nov. 2007)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i="1" kern="1200" dirty="0" smtClean="0"/>
            <a:t>(3.5sp1: Nov.2008)</a:t>
          </a:r>
          <a:endParaRPr lang="fr-BE" sz="2400" i="1" kern="1200" dirty="0"/>
        </a:p>
      </dsp:txBody>
      <dsp:txXfrm>
        <a:off x="5499297" y="2195389"/>
        <a:ext cx="2644634" cy="17337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5464A1-27C8-482D-A104-1DE116219258}">
      <dsp:nvSpPr>
        <dsp:cNvPr id="0" name=""/>
        <dsp:cNvSpPr/>
      </dsp:nvSpPr>
      <dsp:spPr>
        <a:xfrm>
          <a:off x="2586055" y="67866"/>
          <a:ext cx="3257572" cy="325757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Programmation Déclarative</a:t>
          </a:r>
          <a:endParaRPr lang="fr-BE" sz="2300" kern="1200" dirty="0"/>
        </a:p>
      </dsp:txBody>
      <dsp:txXfrm>
        <a:off x="3020398" y="637941"/>
        <a:ext cx="2388886" cy="1465907"/>
      </dsp:txXfrm>
    </dsp:sp>
    <dsp:sp modelId="{F436E05D-4078-4544-8068-EB10344D2037}">
      <dsp:nvSpPr>
        <dsp:cNvPr id="0" name=""/>
        <dsp:cNvSpPr/>
      </dsp:nvSpPr>
      <dsp:spPr>
        <a:xfrm>
          <a:off x="3761496" y="2103849"/>
          <a:ext cx="3257572" cy="325757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err="1" smtClean="0"/>
            <a:t>Progammation</a:t>
          </a:r>
          <a:r>
            <a:rPr lang="fr-BE" sz="2300" kern="1200" dirty="0" smtClean="0"/>
            <a:t> Dynamique</a:t>
          </a:r>
          <a:endParaRPr lang="fr-BE" sz="2300" kern="1200" dirty="0"/>
        </a:p>
      </dsp:txBody>
      <dsp:txXfrm>
        <a:off x="4757770" y="2945388"/>
        <a:ext cx="1954543" cy="1791665"/>
      </dsp:txXfrm>
    </dsp:sp>
    <dsp:sp modelId="{FE05C07B-AA3B-46BB-B836-E233483945E1}">
      <dsp:nvSpPr>
        <dsp:cNvPr id="0" name=""/>
        <dsp:cNvSpPr/>
      </dsp:nvSpPr>
      <dsp:spPr>
        <a:xfrm>
          <a:off x="1410614" y="2103849"/>
          <a:ext cx="3257572" cy="325757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Concurrence / </a:t>
          </a:r>
          <a:r>
            <a:rPr lang="fr-BE" sz="2300" kern="1200" dirty="0" err="1" smtClean="0"/>
            <a:t>Parallélisation</a:t>
          </a:r>
          <a:endParaRPr lang="fr-BE" sz="2300" kern="1200" dirty="0"/>
        </a:p>
      </dsp:txBody>
      <dsp:txXfrm>
        <a:off x="1717369" y="2945388"/>
        <a:ext cx="1954543" cy="17916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0C3F2B-F6B2-4CFD-8261-17BDBB15FA0C}">
      <dsp:nvSpPr>
        <dsp:cNvPr id="0" name=""/>
        <dsp:cNvSpPr/>
      </dsp:nvSpPr>
      <dsp:spPr>
        <a:xfrm>
          <a:off x="2784" y="0"/>
          <a:ext cx="2678087" cy="342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noProof="0" dirty="0" smtClean="0"/>
            <a:t>Ecriture Dynamique</a:t>
          </a:r>
        </a:p>
      </dsp:txBody>
      <dsp:txXfrm>
        <a:off x="2784" y="0"/>
        <a:ext cx="2678087" cy="1028700"/>
      </dsp:txXfrm>
    </dsp:sp>
    <dsp:sp modelId="{C4CC6D23-030A-4A41-AD03-C6D9180F6F5C}">
      <dsp:nvSpPr>
        <dsp:cNvPr id="0" name=""/>
        <dsp:cNvSpPr/>
      </dsp:nvSpPr>
      <dsp:spPr>
        <a:xfrm>
          <a:off x="270592" y="1028783"/>
          <a:ext cx="2142470" cy="49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noProof="0" dirty="0" smtClean="0"/>
            <a:t>Typage Implicite</a:t>
          </a:r>
          <a:endParaRPr lang="fr-BE" sz="1500" kern="1200" noProof="0" dirty="0"/>
        </a:p>
      </dsp:txBody>
      <dsp:txXfrm>
        <a:off x="270592" y="1028783"/>
        <a:ext cx="2142470" cy="499532"/>
      </dsp:txXfrm>
    </dsp:sp>
    <dsp:sp modelId="{7D7F7D76-DF95-4696-A848-7F0D2FBDE315}">
      <dsp:nvSpPr>
        <dsp:cNvPr id="0" name=""/>
        <dsp:cNvSpPr/>
      </dsp:nvSpPr>
      <dsp:spPr>
        <a:xfrm>
          <a:off x="270592" y="1605167"/>
          <a:ext cx="2142470" cy="49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607181"/>
                <a:satOff val="-2411"/>
                <a:lumOff val="-392"/>
                <a:alphaOff val="0"/>
                <a:shade val="51000"/>
                <a:satMod val="130000"/>
              </a:schemeClr>
            </a:gs>
            <a:gs pos="80000">
              <a:schemeClr val="accent3">
                <a:hueOff val="1607181"/>
                <a:satOff val="-2411"/>
                <a:lumOff val="-392"/>
                <a:alphaOff val="0"/>
                <a:shade val="93000"/>
                <a:satMod val="130000"/>
              </a:schemeClr>
            </a:gs>
            <a:gs pos="100000">
              <a:schemeClr val="accent3">
                <a:hueOff val="1607181"/>
                <a:satOff val="-2411"/>
                <a:lumOff val="-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noProof="0" smtClean="0"/>
            <a:t>Simple </a:t>
          </a:r>
          <a:r>
            <a:rPr lang="fr-BE" sz="1500" kern="1200" noProof="0" dirty="0" smtClean="0"/>
            <a:t>et succinct</a:t>
          </a:r>
          <a:endParaRPr lang="fr-BE" sz="1500" kern="1200" noProof="0" dirty="0"/>
        </a:p>
      </dsp:txBody>
      <dsp:txXfrm>
        <a:off x="270592" y="1605167"/>
        <a:ext cx="2142470" cy="499532"/>
      </dsp:txXfrm>
    </dsp:sp>
    <dsp:sp modelId="{D23E5A9E-C945-4C95-93F8-140F0C44938C}">
      <dsp:nvSpPr>
        <dsp:cNvPr id="0" name=""/>
        <dsp:cNvSpPr/>
      </dsp:nvSpPr>
      <dsp:spPr>
        <a:xfrm>
          <a:off x="270592" y="2181550"/>
          <a:ext cx="2142470" cy="49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3214361"/>
                <a:satOff val="-4823"/>
                <a:lumOff val="-784"/>
                <a:alphaOff val="0"/>
                <a:shade val="51000"/>
                <a:satMod val="130000"/>
              </a:schemeClr>
            </a:gs>
            <a:gs pos="80000">
              <a:schemeClr val="accent3">
                <a:hueOff val="3214361"/>
                <a:satOff val="-4823"/>
                <a:lumOff val="-784"/>
                <a:alphaOff val="0"/>
                <a:shade val="93000"/>
                <a:satMod val="130000"/>
              </a:schemeClr>
            </a:gs>
            <a:gs pos="100000">
              <a:schemeClr val="accent3">
                <a:hueOff val="3214361"/>
                <a:satOff val="-4823"/>
                <a:lumOff val="-7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noProof="0" dirty="0" smtClean="0"/>
            <a:t>Pas de compilation</a:t>
          </a:r>
          <a:endParaRPr lang="fr-BE" sz="1500" kern="1200" noProof="0" dirty="0"/>
        </a:p>
      </dsp:txBody>
      <dsp:txXfrm>
        <a:off x="270592" y="2181550"/>
        <a:ext cx="2142470" cy="499532"/>
      </dsp:txXfrm>
    </dsp:sp>
    <dsp:sp modelId="{0B21A303-1F8B-4A0F-A99E-C21A8951838D}">
      <dsp:nvSpPr>
        <dsp:cNvPr id="0" name=""/>
        <dsp:cNvSpPr/>
      </dsp:nvSpPr>
      <dsp:spPr>
        <a:xfrm>
          <a:off x="270592" y="2757933"/>
          <a:ext cx="2142470" cy="49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4821541"/>
                <a:satOff val="-7234"/>
                <a:lumOff val="-1176"/>
                <a:alphaOff val="0"/>
                <a:shade val="51000"/>
                <a:satMod val="130000"/>
              </a:schemeClr>
            </a:gs>
            <a:gs pos="80000">
              <a:schemeClr val="accent3">
                <a:hueOff val="4821541"/>
                <a:satOff val="-7234"/>
                <a:lumOff val="-1176"/>
                <a:alphaOff val="0"/>
                <a:shade val="93000"/>
                <a:satMod val="130000"/>
              </a:schemeClr>
            </a:gs>
            <a:gs pos="100000">
              <a:schemeClr val="accent3">
                <a:hueOff val="4821541"/>
                <a:satOff val="-7234"/>
                <a:lumOff val="-11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noProof="0" smtClean="0"/>
            <a:t>Meta-programmation</a:t>
          </a:r>
          <a:endParaRPr lang="fr-BE" sz="1500" kern="1200" noProof="0" dirty="0"/>
        </a:p>
      </dsp:txBody>
      <dsp:txXfrm>
        <a:off x="270592" y="2757933"/>
        <a:ext cx="2142470" cy="499532"/>
      </dsp:txXfrm>
    </dsp:sp>
    <dsp:sp modelId="{20C96EB7-EF7A-4986-84FE-B0634ECBC37E}">
      <dsp:nvSpPr>
        <dsp:cNvPr id="0" name=""/>
        <dsp:cNvSpPr/>
      </dsp:nvSpPr>
      <dsp:spPr>
        <a:xfrm>
          <a:off x="2884512" y="0"/>
          <a:ext cx="2678087" cy="342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noProof="0" dirty="0" smtClean="0"/>
            <a:t>Ecriture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noProof="0" dirty="0" smtClean="0"/>
            <a:t>Statique</a:t>
          </a:r>
          <a:endParaRPr lang="fr-BE" sz="2400" kern="1200" noProof="0" dirty="0"/>
        </a:p>
      </dsp:txBody>
      <dsp:txXfrm>
        <a:off x="2884512" y="0"/>
        <a:ext cx="2678087" cy="1028700"/>
      </dsp:txXfrm>
    </dsp:sp>
    <dsp:sp modelId="{E03B3810-51F1-40E2-A809-A22BACCEC4EC}">
      <dsp:nvSpPr>
        <dsp:cNvPr id="0" name=""/>
        <dsp:cNvSpPr/>
      </dsp:nvSpPr>
      <dsp:spPr>
        <a:xfrm>
          <a:off x="3149537" y="1028783"/>
          <a:ext cx="2142470" cy="49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6428722"/>
                <a:satOff val="-9646"/>
                <a:lumOff val="-1569"/>
                <a:alphaOff val="0"/>
                <a:shade val="51000"/>
                <a:satMod val="130000"/>
              </a:schemeClr>
            </a:gs>
            <a:gs pos="80000">
              <a:schemeClr val="accent3">
                <a:hueOff val="6428722"/>
                <a:satOff val="-9646"/>
                <a:lumOff val="-1569"/>
                <a:alphaOff val="0"/>
                <a:shade val="93000"/>
                <a:satMod val="130000"/>
              </a:schemeClr>
            </a:gs>
            <a:gs pos="100000">
              <a:schemeClr val="accent3">
                <a:hueOff val="6428722"/>
                <a:satOff val="-9646"/>
                <a:lumOff val="-15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noProof="0" dirty="0" smtClean="0"/>
            <a:t>Sécurité de typage</a:t>
          </a:r>
          <a:endParaRPr lang="fr-BE" sz="1500" kern="1200" noProof="0" dirty="0"/>
        </a:p>
      </dsp:txBody>
      <dsp:txXfrm>
        <a:off x="3149537" y="1028783"/>
        <a:ext cx="2142470" cy="499532"/>
      </dsp:txXfrm>
    </dsp:sp>
    <dsp:sp modelId="{8500D4A4-2F9B-4056-99C7-634BD03232F6}">
      <dsp:nvSpPr>
        <dsp:cNvPr id="0" name=""/>
        <dsp:cNvSpPr/>
      </dsp:nvSpPr>
      <dsp:spPr>
        <a:xfrm>
          <a:off x="3149537" y="1605167"/>
          <a:ext cx="2142470" cy="49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8035903"/>
                <a:satOff val="-12057"/>
                <a:lumOff val="-1961"/>
                <a:alphaOff val="0"/>
                <a:shade val="51000"/>
                <a:satMod val="130000"/>
              </a:schemeClr>
            </a:gs>
            <a:gs pos="80000">
              <a:schemeClr val="accent3">
                <a:hueOff val="8035903"/>
                <a:satOff val="-12057"/>
                <a:lumOff val="-1961"/>
                <a:alphaOff val="0"/>
                <a:shade val="93000"/>
                <a:satMod val="130000"/>
              </a:schemeClr>
            </a:gs>
            <a:gs pos="100000">
              <a:schemeClr val="accent3">
                <a:hueOff val="8035903"/>
                <a:satOff val="-12057"/>
                <a:lumOff val="-19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noProof="0" dirty="0" smtClean="0"/>
            <a:t>Outils Intelligents (</a:t>
          </a:r>
          <a:r>
            <a:rPr lang="fr-BE" sz="1500" kern="1200" noProof="0" dirty="0" err="1" smtClean="0"/>
            <a:t>refactoring</a:t>
          </a:r>
          <a:r>
            <a:rPr lang="fr-BE" sz="1500" kern="1200" noProof="0" dirty="0" smtClean="0"/>
            <a:t>, …)</a:t>
          </a:r>
          <a:endParaRPr lang="fr-BE" sz="1500" kern="1200" noProof="0" dirty="0"/>
        </a:p>
      </dsp:txBody>
      <dsp:txXfrm>
        <a:off x="3149537" y="1605167"/>
        <a:ext cx="2142470" cy="499532"/>
      </dsp:txXfrm>
    </dsp:sp>
    <dsp:sp modelId="{8BCFFDD3-34AC-4B74-AE47-D75FBE86023B}">
      <dsp:nvSpPr>
        <dsp:cNvPr id="0" name=""/>
        <dsp:cNvSpPr/>
      </dsp:nvSpPr>
      <dsp:spPr>
        <a:xfrm>
          <a:off x="3149537" y="2181550"/>
          <a:ext cx="2142470" cy="49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9643083"/>
                <a:satOff val="-14469"/>
                <a:lumOff val="-2353"/>
                <a:alphaOff val="0"/>
                <a:shade val="51000"/>
                <a:satMod val="130000"/>
              </a:schemeClr>
            </a:gs>
            <a:gs pos="80000">
              <a:schemeClr val="accent3">
                <a:hueOff val="9643083"/>
                <a:satOff val="-14469"/>
                <a:lumOff val="-2353"/>
                <a:alphaOff val="0"/>
                <a:shade val="93000"/>
                <a:satMod val="130000"/>
              </a:schemeClr>
            </a:gs>
            <a:gs pos="100000">
              <a:schemeClr val="accent3">
                <a:hueOff val="9643083"/>
                <a:satOff val="-14469"/>
                <a:lumOff val="-23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noProof="0" dirty="0" smtClean="0"/>
            <a:t>Performant</a:t>
          </a:r>
          <a:endParaRPr lang="fr-BE" sz="1500" kern="1200" noProof="0" dirty="0"/>
        </a:p>
      </dsp:txBody>
      <dsp:txXfrm>
        <a:off x="3149537" y="2181550"/>
        <a:ext cx="2142470" cy="499532"/>
      </dsp:txXfrm>
    </dsp:sp>
    <dsp:sp modelId="{38CF1501-B3BD-4EB8-88AA-1BBD4E0B8998}">
      <dsp:nvSpPr>
        <dsp:cNvPr id="0" name=""/>
        <dsp:cNvSpPr/>
      </dsp:nvSpPr>
      <dsp:spPr>
        <a:xfrm>
          <a:off x="3149537" y="2757933"/>
          <a:ext cx="2142470" cy="49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noProof="0" dirty="0" smtClean="0"/>
            <a:t>Meilleure montée en charge</a:t>
          </a:r>
          <a:endParaRPr lang="fr-BE" sz="1500" kern="1200" noProof="0" dirty="0"/>
        </a:p>
      </dsp:txBody>
      <dsp:txXfrm>
        <a:off x="3149537" y="2757933"/>
        <a:ext cx="2142470" cy="49953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7C2E0B-8454-4633-9952-03258AA1C075}">
      <dsp:nvSpPr>
        <dsp:cNvPr id="0" name=""/>
        <dsp:cNvSpPr/>
      </dsp:nvSpPr>
      <dsp:spPr>
        <a:xfrm>
          <a:off x="0" y="98227"/>
          <a:ext cx="8143932" cy="508995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8400CC-7FEE-4846-B578-0CB9430FC432}">
      <dsp:nvSpPr>
        <dsp:cNvPr id="0" name=""/>
        <dsp:cNvSpPr/>
      </dsp:nvSpPr>
      <dsp:spPr>
        <a:xfrm>
          <a:off x="1034279" y="3611315"/>
          <a:ext cx="211742" cy="21174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6CDB5A-6B6C-465D-8E6E-DE8412434AF4}">
      <dsp:nvSpPr>
        <dsp:cNvPr id="0" name=""/>
        <dsp:cNvSpPr/>
      </dsp:nvSpPr>
      <dsp:spPr>
        <a:xfrm>
          <a:off x="1140150" y="3717187"/>
          <a:ext cx="1897536" cy="147099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19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1.0</a:t>
          </a:r>
          <a:endParaRPr lang="fr-BE" sz="2400" kern="1200" dirty="0"/>
        </a:p>
      </dsp:txBody>
      <dsp:txXfrm>
        <a:off x="1140150" y="3717187"/>
        <a:ext cx="1897536" cy="1470997"/>
      </dsp:txXfrm>
    </dsp:sp>
    <dsp:sp modelId="{FB2C58F1-04C9-4DEC-B771-C8F7D1EDD032}">
      <dsp:nvSpPr>
        <dsp:cNvPr id="0" name=""/>
        <dsp:cNvSpPr/>
      </dsp:nvSpPr>
      <dsp:spPr>
        <a:xfrm>
          <a:off x="2903311" y="2227865"/>
          <a:ext cx="382764" cy="3827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853517-75B2-4ACF-BFF4-28F0A7168E67}">
      <dsp:nvSpPr>
        <dsp:cNvPr id="0" name=""/>
        <dsp:cNvSpPr/>
      </dsp:nvSpPr>
      <dsp:spPr>
        <a:xfrm>
          <a:off x="3094694" y="2419247"/>
          <a:ext cx="1954543" cy="276893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81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2.0</a:t>
          </a:r>
          <a:endParaRPr lang="fr-BE" sz="2400" kern="1200" dirty="0"/>
        </a:p>
      </dsp:txBody>
      <dsp:txXfrm>
        <a:off x="3094694" y="2419247"/>
        <a:ext cx="1954543" cy="2768936"/>
      </dsp:txXfrm>
    </dsp:sp>
    <dsp:sp modelId="{7AD8F3AE-2444-45A5-AB6F-1D677F0A1B33}">
      <dsp:nvSpPr>
        <dsp:cNvPr id="0" name=""/>
        <dsp:cNvSpPr/>
      </dsp:nvSpPr>
      <dsp:spPr>
        <a:xfrm>
          <a:off x="5151036" y="1385986"/>
          <a:ext cx="529355" cy="52935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FF7190-9B5F-4948-B148-FEEB7DDBEC33}">
      <dsp:nvSpPr>
        <dsp:cNvPr id="0" name=""/>
        <dsp:cNvSpPr/>
      </dsp:nvSpPr>
      <dsp:spPr>
        <a:xfrm>
          <a:off x="5415714" y="1650664"/>
          <a:ext cx="1954543" cy="35375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495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3.0</a:t>
          </a:r>
          <a:endParaRPr lang="fr-BE" sz="2400" kern="1200" dirty="0"/>
        </a:p>
      </dsp:txBody>
      <dsp:txXfrm>
        <a:off x="5415714" y="1650664"/>
        <a:ext cx="1954543" cy="35375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7C2E0B-8454-4633-9952-03258AA1C075}">
      <dsp:nvSpPr>
        <dsp:cNvPr id="0" name=""/>
        <dsp:cNvSpPr/>
      </dsp:nvSpPr>
      <dsp:spPr>
        <a:xfrm>
          <a:off x="0" y="98227"/>
          <a:ext cx="8143932" cy="508995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299E77-2591-4AA1-A508-FA9C4EFC01C9}">
      <dsp:nvSpPr>
        <dsp:cNvPr id="0" name=""/>
        <dsp:cNvSpPr/>
      </dsp:nvSpPr>
      <dsp:spPr>
        <a:xfrm>
          <a:off x="802177" y="3883119"/>
          <a:ext cx="187310" cy="18731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83165E-9FF4-4D3E-9A78-BFECA87114DE}">
      <dsp:nvSpPr>
        <dsp:cNvPr id="0" name=""/>
        <dsp:cNvSpPr/>
      </dsp:nvSpPr>
      <dsp:spPr>
        <a:xfrm>
          <a:off x="895832" y="3976774"/>
          <a:ext cx="1392612" cy="121140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252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1.0</a:t>
          </a:r>
          <a:endParaRPr lang="fr-BE" sz="2400" kern="1200" dirty="0"/>
        </a:p>
      </dsp:txBody>
      <dsp:txXfrm>
        <a:off x="895832" y="3976774"/>
        <a:ext cx="1392612" cy="1211409"/>
      </dsp:txXfrm>
    </dsp:sp>
    <dsp:sp modelId="{9A0440AA-A9EA-4CB4-82F8-8ABA2182E709}">
      <dsp:nvSpPr>
        <dsp:cNvPr id="0" name=""/>
        <dsp:cNvSpPr/>
      </dsp:nvSpPr>
      <dsp:spPr>
        <a:xfrm>
          <a:off x="2125566" y="2699195"/>
          <a:ext cx="325757" cy="32575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34873D-37F5-4166-85C4-8C6FEBCA562E}">
      <dsp:nvSpPr>
        <dsp:cNvPr id="0" name=""/>
        <dsp:cNvSpPr/>
      </dsp:nvSpPr>
      <dsp:spPr>
        <a:xfrm>
          <a:off x="2288444" y="2862074"/>
          <a:ext cx="1710225" cy="232611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612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2.0</a:t>
          </a:r>
          <a:endParaRPr lang="fr-BE" sz="2400" kern="1200" dirty="0"/>
        </a:p>
      </dsp:txBody>
      <dsp:txXfrm>
        <a:off x="2288444" y="2862074"/>
        <a:ext cx="1710225" cy="2326110"/>
      </dsp:txXfrm>
    </dsp:sp>
    <dsp:sp modelId="{9145812D-47CD-4874-9E76-2EFEFE044F54}">
      <dsp:nvSpPr>
        <dsp:cNvPr id="0" name=""/>
        <dsp:cNvSpPr/>
      </dsp:nvSpPr>
      <dsp:spPr>
        <a:xfrm>
          <a:off x="3815432" y="1826776"/>
          <a:ext cx="431628" cy="4316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D917BA-EDC5-4D75-ACDE-3BED130BF8D2}">
      <dsp:nvSpPr>
        <dsp:cNvPr id="0" name=""/>
        <dsp:cNvSpPr/>
      </dsp:nvSpPr>
      <dsp:spPr>
        <a:xfrm>
          <a:off x="4031246" y="2042591"/>
          <a:ext cx="1710225" cy="314559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711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3.0</a:t>
          </a:r>
          <a:endParaRPr lang="fr-BE" sz="2400" kern="1200" dirty="0"/>
        </a:p>
      </dsp:txBody>
      <dsp:txXfrm>
        <a:off x="4031246" y="2042591"/>
        <a:ext cx="1710225" cy="3145593"/>
      </dsp:txXfrm>
    </dsp:sp>
    <dsp:sp modelId="{35FBF5EE-C75D-405E-81F8-03E1033CAAAB}">
      <dsp:nvSpPr>
        <dsp:cNvPr id="0" name=""/>
        <dsp:cNvSpPr/>
      </dsp:nvSpPr>
      <dsp:spPr>
        <a:xfrm>
          <a:off x="5655960" y="1249575"/>
          <a:ext cx="578219" cy="57821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7F1F51-C029-4659-8BE5-E0C32633584C}">
      <dsp:nvSpPr>
        <dsp:cNvPr id="0" name=""/>
        <dsp:cNvSpPr/>
      </dsp:nvSpPr>
      <dsp:spPr>
        <a:xfrm>
          <a:off x="5945070" y="1538685"/>
          <a:ext cx="1710225" cy="364949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6386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C# 4.0</a:t>
          </a:r>
          <a:endParaRPr lang="fr-BE" sz="2400" kern="1200" dirty="0"/>
        </a:p>
      </dsp:txBody>
      <dsp:txXfrm>
        <a:off x="5945070" y="1538685"/>
        <a:ext cx="1710225" cy="3649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A4F37-D4C4-4158-A2F4-9C21BE3E70DD}" type="datetimeFigureOut">
              <a:rPr lang="fr-FR" smtClean="0"/>
              <a:pPr/>
              <a:t>04/03/2010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BD70A-805E-47A8-AAEB-80FC62B7E350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BD70A-805E-47A8-AAEB-80FC62B7E350}" type="slidenum">
              <a:rPr lang="fr-BE" smtClean="0"/>
              <a:pPr/>
              <a:t>8</a:t>
            </a:fld>
            <a:endParaRPr lang="fr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Doivent être des constantes</a:t>
            </a:r>
            <a:r>
              <a:rPr lang="fr-BE" baseline="0" dirty="0" smtClean="0"/>
              <a:t> de compilation : </a:t>
            </a:r>
          </a:p>
          <a:p>
            <a:r>
              <a:rPr lang="fr-BE" dirty="0" smtClean="0"/>
              <a:t>On ne peut donc pas définir comme valeur par défaut un</a:t>
            </a:r>
            <a:r>
              <a:rPr lang="fr-BE" baseline="0" dirty="0" smtClean="0"/>
              <a:t> appel de méthode, …</a:t>
            </a:r>
          </a:p>
          <a:p>
            <a:endParaRPr lang="fr-BE" baseline="0" dirty="0" smtClean="0"/>
          </a:p>
          <a:p>
            <a:r>
              <a:rPr lang="fr-BE" baseline="0" dirty="0" smtClean="0"/>
              <a:t>Notez que si on veut assigner une méthode à un </a:t>
            </a:r>
            <a:r>
              <a:rPr lang="fr-BE" baseline="0" dirty="0" err="1" smtClean="0"/>
              <a:t>delegate</a:t>
            </a:r>
            <a:r>
              <a:rPr lang="fr-BE" baseline="0" dirty="0" smtClean="0"/>
              <a:t>, on doit « référencer » tous ses paramètres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BD70A-805E-47A8-AAEB-80FC62B7E350}" type="slidenum">
              <a:rPr lang="fr-BE" smtClean="0"/>
              <a:pPr/>
              <a:t>19</a:t>
            </a:fld>
            <a:endParaRPr lang="fr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La DLR</a:t>
            </a:r>
            <a:r>
              <a:rPr lang="fr-BE" baseline="0" dirty="0" smtClean="0"/>
              <a:t> a été créée pour </a:t>
            </a:r>
            <a:r>
              <a:rPr lang="fr-BE" baseline="0" dirty="0" err="1" smtClean="0"/>
              <a:t>IronPython</a:t>
            </a:r>
            <a:endParaRPr lang="fr-BE" baseline="0" dirty="0" smtClean="0"/>
          </a:p>
          <a:p>
            <a:r>
              <a:rPr lang="fr-BE" baseline="0" dirty="0" smtClean="0"/>
              <a:t>Puis a été sortie dans une DLL séparée de façon à pouvoir l’utiliser dans d’autres langages dynamiques</a:t>
            </a:r>
          </a:p>
          <a:p>
            <a:r>
              <a:rPr lang="fr-BE" baseline="0" dirty="0" smtClean="0"/>
              <a:t>Et enfin intégré à .NET 4.0</a:t>
            </a:r>
          </a:p>
          <a:p>
            <a:r>
              <a:rPr lang="fr-BE" baseline="0" dirty="0" smtClean="0"/>
              <a:t>Si on traite avec des dynamiques, le compilateur émet un « </a:t>
            </a:r>
            <a:r>
              <a:rPr lang="fr-BE" baseline="0" dirty="0" err="1" smtClean="0"/>
              <a:t>dynamic</a:t>
            </a:r>
            <a:r>
              <a:rPr lang="fr-BE" baseline="0" dirty="0" smtClean="0"/>
              <a:t> call site » à la place d’un appel direct de méthode.</a:t>
            </a:r>
          </a:p>
          <a:p>
            <a:r>
              <a:rPr lang="fr-BE" baseline="0" dirty="0" smtClean="0"/>
              <a:t>« </a:t>
            </a:r>
            <a:r>
              <a:rPr lang="fr-BE" baseline="0" dirty="0" err="1" smtClean="0"/>
              <a:t>Dynamic</a:t>
            </a:r>
            <a:r>
              <a:rPr lang="fr-BE" baseline="0" dirty="0" smtClean="0"/>
              <a:t> </a:t>
            </a:r>
            <a:r>
              <a:rPr lang="fr-BE" baseline="0" dirty="0" err="1" smtClean="0"/>
              <a:t>Dispatch</a:t>
            </a:r>
            <a:r>
              <a:rPr lang="fr-BE" baseline="0" dirty="0" smtClean="0"/>
              <a:t> » = appel de la méthode à l’exécution en utilisant le binder adéquat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BD70A-805E-47A8-AAEB-80FC62B7E350}" type="slidenum">
              <a:rPr lang="fr-BE" smtClean="0"/>
              <a:pPr/>
              <a:t>22</a:t>
            </a:fld>
            <a:endParaRPr lang="fr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Conversions existantes</a:t>
            </a:r>
            <a:r>
              <a:rPr lang="fr-BE" baseline="0" dirty="0" smtClean="0"/>
              <a:t> : </a:t>
            </a:r>
            <a:r>
              <a:rPr lang="fr-BE" baseline="0" dirty="0" err="1" smtClean="0"/>
              <a:t>implicit</a:t>
            </a:r>
            <a:r>
              <a:rPr lang="fr-BE" baseline="0" dirty="0" smtClean="0"/>
              <a:t>, explicit, user-</a:t>
            </a:r>
            <a:r>
              <a:rPr lang="fr-BE" baseline="0" dirty="0" err="1" smtClean="0"/>
              <a:t>defined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boxing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reference</a:t>
            </a:r>
            <a:r>
              <a:rPr lang="fr-BE" baseline="0" dirty="0" smtClean="0"/>
              <a:t>, …</a:t>
            </a:r>
          </a:p>
          <a:p>
            <a:endParaRPr lang="fr-BE" baseline="0" dirty="0" smtClean="0"/>
          </a:p>
          <a:p>
            <a:r>
              <a:rPr lang="fr-BE" baseline="0" dirty="0" smtClean="0"/>
              <a:t>Conversion d’assignation : quand on assigne un </a:t>
            </a:r>
            <a:r>
              <a:rPr lang="fr-BE" baseline="0" dirty="0" err="1" smtClean="0"/>
              <a:t>dynamic</a:t>
            </a:r>
            <a:r>
              <a:rPr lang="fr-BE" baseline="0" dirty="0" smtClean="0"/>
              <a:t> vers un type « réel »</a:t>
            </a:r>
          </a:p>
          <a:p>
            <a:endParaRPr lang="fr-BE" baseline="0" dirty="0" smtClean="0"/>
          </a:p>
          <a:p>
            <a:r>
              <a:rPr lang="fr-BE" baseline="0" dirty="0" smtClean="0"/>
              <a:t>Conversion structurelle : </a:t>
            </a:r>
          </a:p>
          <a:p>
            <a:r>
              <a:rPr lang="en-US" dirty="0" smtClean="0"/>
              <a:t>For a given T, let red(T) ("T reduced") be the type T except with all the occurrences of dynamic replaced by object. So red(Dictionary&lt;dynamic, object&gt;) == Dictionary&lt;</a:t>
            </a:r>
            <a:r>
              <a:rPr lang="en-US" dirty="0" err="1" smtClean="0"/>
              <a:t>object,object</a:t>
            </a:r>
            <a:r>
              <a:rPr lang="en-US" dirty="0" smtClean="0"/>
              <a:t>&gt;. We added the following conversions.</a:t>
            </a:r>
          </a:p>
          <a:p>
            <a:r>
              <a:rPr lang="en-US" dirty="0" smtClean="0"/>
              <a:t>If there is an implicit reference conversion from red(S) to red(T), then there is also an implicit reference conversion from S to T, except in the case where S is dynamic and T is object. </a:t>
            </a:r>
          </a:p>
          <a:p>
            <a:r>
              <a:rPr lang="en-US" dirty="0" smtClean="0"/>
              <a:t>If there is an implicit reference conversion from S to T and from T to U, and one of them is a conversion added by rule 1, then there is an implicit conversion from S to U. </a:t>
            </a:r>
          </a:p>
          <a:p>
            <a:r>
              <a:rPr lang="en-US" dirty="0" smtClean="0"/>
              <a:t>If there is an explicit reference conversion from red(S) to red(T), then there is also an explicit reference conversion from S to T. 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BD70A-805E-47A8-AAEB-80FC62B7E350}" type="slidenum">
              <a:rPr lang="fr-BE" smtClean="0"/>
              <a:pPr/>
              <a:t>26</a:t>
            </a:fld>
            <a:endParaRPr lang="fr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Attention, ne</a:t>
            </a:r>
            <a:r>
              <a:rPr lang="fr-BE" baseline="0" dirty="0" smtClean="0"/>
              <a:t> peut pas être utilisé avec </a:t>
            </a:r>
            <a:r>
              <a:rPr lang="fr-BE" baseline="0" dirty="0" err="1" smtClean="0"/>
              <a:t>IronPython</a:t>
            </a:r>
            <a:r>
              <a:rPr lang="fr-BE" baseline="0" dirty="0" smtClean="0"/>
              <a:t> pour le moment : </a:t>
            </a:r>
            <a:r>
              <a:rPr lang="fr-BE" baseline="0" dirty="0" err="1" smtClean="0"/>
              <a:t>Breaking</a:t>
            </a:r>
            <a:r>
              <a:rPr lang="fr-BE" baseline="0" dirty="0" smtClean="0"/>
              <a:t> Changes dans la DLR dans la version de .NET 4.0 Beta 1</a:t>
            </a:r>
          </a:p>
          <a:p>
            <a:r>
              <a:rPr lang="fr-BE" baseline="0" dirty="0" smtClean="0">
                <a:sym typeface="Wingdings" pitchFamily="2" charset="2"/>
              </a:rPr>
              <a:t> Génère un </a:t>
            </a:r>
            <a:r>
              <a:rPr lang="fr-BE" baseline="0" dirty="0" err="1" smtClean="0">
                <a:sym typeface="Wingdings" pitchFamily="2" charset="2"/>
              </a:rPr>
              <a:t>AttributeError</a:t>
            </a:r>
            <a:endParaRPr lang="fr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BD70A-805E-47A8-AAEB-80FC62B7E350}" type="slidenum">
              <a:rPr lang="fr-BE" smtClean="0"/>
              <a:pPr/>
              <a:t>30</a:t>
            </a:fld>
            <a:endParaRPr lang="fr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Utilise toujours le minimum</a:t>
            </a:r>
            <a:r>
              <a:rPr lang="fr-BE" baseline="0" dirty="0" smtClean="0"/>
              <a:t> de mémoire quelque soit le nombre de fichiers / lignes / répertoires</a:t>
            </a:r>
            <a:endParaRPr lang="fr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BD70A-805E-47A8-AAEB-80FC62B7E350}" type="slidenum">
              <a:rPr lang="fr-BE" smtClean="0"/>
              <a:pPr/>
              <a:t>41</a:t>
            </a:fld>
            <a:endParaRPr lang="fr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err="1" smtClean="0"/>
              <a:t>Static</a:t>
            </a:r>
            <a:r>
              <a:rPr lang="fr-BE" dirty="0" smtClean="0"/>
              <a:t> </a:t>
            </a:r>
            <a:r>
              <a:rPr lang="fr-BE" dirty="0" err="1" smtClean="0"/>
              <a:t>Checker</a:t>
            </a:r>
            <a:r>
              <a:rPr lang="fr-BE" baseline="0" dirty="0" smtClean="0"/>
              <a:t> : Team System uniquement</a:t>
            </a:r>
            <a:endParaRPr lang="fr-BE" dirty="0" smtClean="0"/>
          </a:p>
          <a:p>
            <a:r>
              <a:rPr lang="fr-BE" dirty="0" smtClean="0"/>
              <a:t>Attention</a:t>
            </a:r>
            <a:r>
              <a:rPr lang="fr-BE" baseline="0" dirty="0" smtClean="0"/>
              <a:t> : l’API est disponible dans le .NET Framework 4.0, mais on doit installer </a:t>
            </a:r>
            <a:r>
              <a:rPr lang="fr-BE" baseline="0" dirty="0" err="1" smtClean="0"/>
              <a:t>CodeContracts</a:t>
            </a:r>
            <a:r>
              <a:rPr lang="fr-BE" baseline="0" dirty="0" smtClean="0"/>
              <a:t> malgré tout si on veut avoir l’onglet « </a:t>
            </a:r>
            <a:r>
              <a:rPr lang="fr-BE" baseline="0" dirty="0" err="1" smtClean="0"/>
              <a:t>Contract</a:t>
            </a:r>
            <a:r>
              <a:rPr lang="fr-BE" baseline="0" dirty="0" smtClean="0"/>
              <a:t> » dans les propriétés du projet, et les activer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BD70A-805E-47A8-AAEB-80FC62B7E350}" type="slidenum">
              <a:rPr lang="fr-BE" smtClean="0"/>
              <a:pPr/>
              <a:t>44</a:t>
            </a:fld>
            <a:endParaRPr lang="fr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err="1" smtClean="0"/>
              <a:t>SpinLock</a:t>
            </a:r>
            <a:r>
              <a:rPr lang="fr-BE" dirty="0" smtClean="0"/>
              <a:t> : </a:t>
            </a:r>
            <a:r>
              <a:rPr lang="fr-BE" dirty="0" err="1" smtClean="0"/>
              <a:t>lock</a:t>
            </a:r>
            <a:r>
              <a:rPr lang="fr-BE" dirty="0" smtClean="0"/>
              <a:t> mais qui ne va</a:t>
            </a:r>
            <a:r>
              <a:rPr lang="fr-BE" baseline="0" dirty="0" smtClean="0"/>
              <a:t> pas mettre le thread en « </a:t>
            </a:r>
            <a:r>
              <a:rPr lang="fr-BE" baseline="0" dirty="0" err="1" smtClean="0"/>
              <a:t>idle</a:t>
            </a:r>
            <a:r>
              <a:rPr lang="fr-BE" baseline="0" dirty="0" smtClean="0"/>
              <a:t> » s’il ne peut l’acquérir. Au contraire va boucler jusqu’à l’obtenir. Meilleures performances si le temps d’attente est court (mise en « </a:t>
            </a:r>
            <a:r>
              <a:rPr lang="fr-BE" baseline="0" dirty="0" err="1" smtClean="0"/>
              <a:t>idle</a:t>
            </a:r>
            <a:r>
              <a:rPr lang="fr-BE" baseline="0" dirty="0" smtClean="0"/>
              <a:t> » est couteux)</a:t>
            </a:r>
            <a:endParaRPr lang="fr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BD70A-805E-47A8-AAEB-80FC62B7E350}" type="slidenum">
              <a:rPr lang="fr-BE" smtClean="0"/>
              <a:pPr/>
              <a:t>46</a:t>
            </a:fld>
            <a:endParaRPr lang="fr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TFS : baisse</a:t>
            </a:r>
            <a:r>
              <a:rPr lang="fr-BE" baseline="0" dirty="0" smtClean="0"/>
              <a:t> des contraintes, </a:t>
            </a:r>
            <a:r>
              <a:rPr lang="fr-BE" baseline="0" dirty="0" err="1" smtClean="0"/>
              <a:t>installable</a:t>
            </a:r>
            <a:r>
              <a:rPr lang="fr-BE" baseline="0" dirty="0" smtClean="0"/>
              <a:t> sur un poste client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BD70A-805E-47A8-AAEB-80FC62B7E350}" type="slidenum">
              <a:rPr lang="fr-BE" smtClean="0"/>
              <a:pPr/>
              <a:t>51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 userDrawn="1"/>
        </p:nvSpPr>
        <p:spPr>
          <a:xfrm>
            <a:off x="1142976" y="1928802"/>
            <a:ext cx="6858048" cy="2786082"/>
          </a:xfrm>
          <a:prstGeom prst="roundRect">
            <a:avLst/>
          </a:prstGeom>
          <a:solidFill>
            <a:srgbClr val="DEDEDE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357290" y="2143116"/>
            <a:ext cx="6357982" cy="498475"/>
          </a:xfrm>
        </p:spPr>
        <p:txBody>
          <a:bodyPr anchor="t"/>
          <a:lstStyle>
            <a:lvl1pPr algn="l">
              <a:defRPr b="0">
                <a:solidFill>
                  <a:srgbClr val="5F3C16"/>
                </a:solidFill>
              </a:defRPr>
            </a:lvl1pPr>
          </a:lstStyle>
          <a:p>
            <a:r>
              <a:rPr lang="en-US" dirty="0" err="1" smtClean="0"/>
              <a:t>Indiquez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r>
              <a:rPr lang="en-US" dirty="0" smtClean="0"/>
              <a:t> (1ligne)</a:t>
            </a:r>
            <a:endParaRPr lang="en-GB" dirty="0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57290" y="3376198"/>
            <a:ext cx="6329362" cy="584775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/>
          <a:lstStyle>
            <a:lvl1pPr marL="0" indent="0" algn="just">
              <a:buFont typeface="Wingdings" pitchFamily="2" charset="2"/>
              <a:buNone/>
              <a:defRPr sz="1600" i="1" baseline="0">
                <a:solidFill>
                  <a:srgbClr val="5F3C16"/>
                </a:solidFill>
                <a:latin typeface="Consolas" pitchFamily="49" charset="0"/>
              </a:defRPr>
            </a:lvl1pPr>
          </a:lstStyle>
          <a:p>
            <a:r>
              <a:rPr lang="en-US" dirty="0" err="1" smtClean="0"/>
              <a:t>Indiquez</a:t>
            </a:r>
            <a:r>
              <a:rPr lang="en-US" dirty="0" smtClean="0"/>
              <a:t> un </a:t>
            </a:r>
            <a:r>
              <a:rPr lang="en-US" dirty="0" err="1" smtClean="0"/>
              <a:t>sous-titre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description de la session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cette</a:t>
            </a:r>
            <a:r>
              <a:rPr lang="en-US" dirty="0" smtClean="0"/>
              <a:t> zone (</a:t>
            </a:r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dirty="0" err="1" smtClean="0"/>
              <a:t>lignes</a:t>
            </a:r>
            <a:r>
              <a:rPr lang="en-US" dirty="0" smtClean="0"/>
              <a:t>)</a:t>
            </a:r>
            <a:endParaRPr lang="fr-FR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1357290" y="2714620"/>
            <a:ext cx="6357982" cy="584775"/>
          </a:xfrm>
        </p:spPr>
        <p:txBody>
          <a:bodyPr/>
          <a:lstStyle>
            <a:lvl1pPr>
              <a:buFont typeface="Arial" pitchFamily="34" charset="0"/>
              <a:buNone/>
              <a:defRPr sz="1600" u="none" baseline="0">
                <a:solidFill>
                  <a:srgbClr val="5F3C16"/>
                </a:solidFill>
              </a:defRPr>
            </a:lvl1pPr>
          </a:lstStyle>
          <a:p>
            <a:pPr lvl="0"/>
            <a:r>
              <a:rPr lang="fr-BE" dirty="0" smtClean="0"/>
              <a:t>Indiquez le nom du présentateur et la date (1 ligne) (</a:t>
            </a:r>
            <a:r>
              <a:rPr lang="fr-BE" dirty="0" err="1" smtClean="0"/>
              <a:t>eg</a:t>
            </a:r>
            <a:r>
              <a:rPr lang="fr-BE" dirty="0" smtClean="0"/>
              <a:t> « Pierre-Emmanuel </a:t>
            </a:r>
            <a:r>
              <a:rPr lang="fr-BE" dirty="0" err="1" smtClean="0"/>
              <a:t>Dautreppe</a:t>
            </a:r>
            <a:r>
              <a:rPr lang="fr-BE" dirty="0" smtClean="0"/>
              <a:t> – 25 Novembre 2009)</a:t>
            </a:r>
            <a:endParaRPr lang="fr-BE" dirty="0"/>
          </a:p>
        </p:txBody>
      </p:sp>
      <p:pic>
        <p:nvPicPr>
          <p:cNvPr id="8" name="Picture 2" descr="D:\Projects\PDA - Articles\2009-12-01 - Presentación DotNetHub\Images\logo DNH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857232"/>
            <a:ext cx="3810001" cy="1009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92088" y="130175"/>
            <a:ext cx="8761412" cy="419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BEEAF7"/>
            </a:gs>
            <a:gs pos="70000">
              <a:srgbClr val="67B7CE"/>
            </a:gs>
            <a:gs pos="100000">
              <a:srgbClr val="135B7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bann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937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92088" y="130175"/>
            <a:ext cx="8761412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PE" noProof="0" smtClean="0"/>
              <a:t>Cliquez et modifiez le titre</a:t>
            </a: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0" y="6353175"/>
            <a:ext cx="9144000" cy="0"/>
          </a:xfrm>
          <a:prstGeom prst="line">
            <a:avLst/>
          </a:prstGeom>
          <a:noFill/>
          <a:ln w="15875">
            <a:solidFill>
              <a:srgbClr val="A7C1DD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PE" noProof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14678" y="6437313"/>
            <a:ext cx="546101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defRPr sz="1400">
                <a:solidFill>
                  <a:schemeClr val="tx1"/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1039" name="Oval 15"/>
          <p:cNvSpPr>
            <a:spLocks noChangeAspect="1" noChangeArrowheads="1"/>
          </p:cNvSpPr>
          <p:nvPr/>
        </p:nvSpPr>
        <p:spPr bwMode="auto">
          <a:xfrm>
            <a:off x="8764588" y="6451600"/>
            <a:ext cx="228600" cy="209550"/>
          </a:xfrm>
          <a:prstGeom prst="ellips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PE" noProof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8697913" y="6440488"/>
            <a:ext cx="3635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fld id="{9DBF7349-FE77-4A28-A7D4-83461ADF9144}" type="slidenum">
              <a:rPr lang="es-PE" sz="900" b="1" noProof="0" smtClean="0">
                <a:solidFill>
                  <a:schemeClr val="tx1"/>
                </a:solidFill>
              </a:rPr>
              <a:pPr algn="ctr" eaLnBrk="0" hangingPunct="0"/>
              <a:t>‹#›</a:t>
            </a:fld>
            <a:endParaRPr lang="es-PE" sz="900" b="1" noProof="0">
              <a:solidFill>
                <a:schemeClr val="tx1"/>
              </a:solidFill>
            </a:endParaRP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795338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PE" noProof="0" smtClean="0"/>
          </a:p>
        </p:txBody>
      </p:sp>
      <p:pic>
        <p:nvPicPr>
          <p:cNvPr id="1027" name="Picture 3" descr="D:\Projects\PDA - Articles\2009-12-01 - Presentación DotNetHub\Images\logo DNH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357958"/>
            <a:ext cx="3169626" cy="5000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rgbClr val="3366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rgbClr val="3366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rgbClr val="3366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rgbClr val="33669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autreppe.com/" TargetMode="External"/><Relationship Id="rId2" Type="http://schemas.openxmlformats.org/officeDocument/2006/relationships/hyperlink" Target="mailto:pierre@dotnethub.b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cburrows/default.asp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BE" dirty="0" smtClean="0"/>
              <a:t>C# 4.0 et les améliorations à la BCL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57290" y="3526697"/>
            <a:ext cx="6329362" cy="929485"/>
          </a:xfrm>
        </p:spPr>
        <p:txBody>
          <a:bodyPr/>
          <a:lstStyle/>
          <a:p>
            <a:r>
              <a:rPr lang="fr-BE" dirty="0" smtClean="0"/>
              <a:t>Découvrez le </a:t>
            </a:r>
            <a:r>
              <a:rPr lang="fr-BE" dirty="0" err="1" smtClean="0"/>
              <a:t>framework</a:t>
            </a:r>
            <a:r>
              <a:rPr lang="fr-BE" dirty="0" smtClean="0"/>
              <a:t> .NET 4.0 : </a:t>
            </a:r>
          </a:p>
          <a:p>
            <a:pPr>
              <a:buFont typeface="Arial" pitchFamily="34" charset="0"/>
              <a:buChar char="•"/>
            </a:pPr>
            <a:r>
              <a:rPr lang="fr-BE" dirty="0" smtClean="0"/>
              <a:t> les apports au langage</a:t>
            </a:r>
          </a:p>
          <a:p>
            <a:pPr>
              <a:buFont typeface="Arial" pitchFamily="34" charset="0"/>
              <a:buChar char="•"/>
            </a:pPr>
            <a:r>
              <a:rPr lang="fr-BE" dirty="0" smtClean="0"/>
              <a:t> Quelques améliorations de la « Base Class Library »</a:t>
            </a:r>
            <a:endParaRPr lang="fr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357290" y="2714620"/>
            <a:ext cx="6357982" cy="634020"/>
          </a:xfrm>
        </p:spPr>
        <p:txBody>
          <a:bodyPr/>
          <a:lstStyle/>
          <a:p>
            <a:r>
              <a:rPr lang="fr-BE" dirty="0" smtClean="0"/>
              <a:t>Pierre-Emmanuel </a:t>
            </a:r>
            <a:r>
              <a:rPr lang="fr-BE" dirty="0" err="1" smtClean="0"/>
              <a:t>Dautreppe</a:t>
            </a:r>
            <a:r>
              <a:rPr lang="fr-BE" dirty="0" smtClean="0"/>
              <a:t> – 04 Mars 2010</a:t>
            </a:r>
          </a:p>
          <a:p>
            <a:r>
              <a:rPr lang="fr-BE" dirty="0" smtClean="0">
                <a:hlinkClick r:id="rId2"/>
              </a:rPr>
              <a:t>pierre@dotnethub.be</a:t>
            </a:r>
            <a:r>
              <a:rPr lang="fr-BE" dirty="0" smtClean="0"/>
              <a:t> – </a:t>
            </a:r>
            <a:r>
              <a:rPr lang="fr-BE" dirty="0" smtClean="0">
                <a:hlinkClick r:id="rId3"/>
              </a:rPr>
              <a:t>www.pedautreppe.com</a:t>
            </a:r>
            <a:r>
              <a:rPr lang="fr-BE" dirty="0" smtClean="0"/>
              <a:t> – @</a:t>
            </a:r>
            <a:r>
              <a:rPr lang="fr-BE" dirty="0" err="1" smtClean="0"/>
              <a:t>pedautreppe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 &amp; Contra Variance des types génériques – 1/4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795338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None/>
            </a:pPr>
            <a:r>
              <a:rPr lang="fr-BE" sz="2400" dirty="0" smtClean="0"/>
              <a:t>Génériques = Sécurité de typage</a:t>
            </a:r>
            <a:endParaRPr lang="fr-B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4315" y="1639661"/>
            <a:ext cx="8215370" cy="6463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List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&lt;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string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strArray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 = 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new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List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&lt;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string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&gt; {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urier New" pitchFamily="49" charset="0"/>
              </a:rPr>
              <a:t>"A"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urier New" pitchFamily="49" charset="0"/>
              </a:rPr>
              <a:t>"B" 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};</a:t>
            </a:r>
          </a:p>
          <a:p>
            <a:r>
              <a:rPr lang="fr-BE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List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&lt;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object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&gt;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objArray</a:t>
            </a:r>
            <a:r>
              <a:rPr lang="fr-BE" u="wavyHeavy" dirty="0" smtClean="0">
                <a:uFill>
                  <a:solidFill>
                    <a:srgbClr val="C00000"/>
                  </a:solidFill>
                </a:uFill>
                <a:latin typeface="Consolas" pitchFamily="49" charset="0"/>
                <a:cs typeface="Courier New" pitchFamily="49" charset="0"/>
              </a:rPr>
              <a:t> = </a:t>
            </a:r>
            <a:r>
              <a:rPr lang="fr-BE" u="wavyHeavy" dirty="0" err="1" smtClean="0">
                <a:uFill>
                  <a:solidFill>
                    <a:srgbClr val="C00000"/>
                  </a:solidFill>
                </a:uFill>
                <a:latin typeface="Consolas" pitchFamily="49" charset="0"/>
                <a:cs typeface="Courier New" pitchFamily="49" charset="0"/>
              </a:rPr>
              <a:t>strArray</a:t>
            </a:r>
            <a:r>
              <a:rPr lang="fr-BE" u="wavyHeavy" dirty="0" smtClean="0">
                <a:uFill>
                  <a:solidFill>
                    <a:srgbClr val="C00000"/>
                  </a:solidFill>
                </a:uFill>
                <a:latin typeface="Consolas" pitchFamily="49" charset="0"/>
                <a:cs typeface="Courier New" pitchFamily="49" charset="0"/>
              </a:rPr>
              <a:t>;</a:t>
            </a:r>
            <a:endParaRPr lang="fr-BE" u="wavyHeavy" dirty="0">
              <a:uFill>
                <a:solidFill>
                  <a:srgbClr val="C00000"/>
                </a:solidFill>
              </a:uFill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315" y="3429000"/>
            <a:ext cx="8215370" cy="6463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List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&lt;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string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strArray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 = 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new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List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&lt;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string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&gt; {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urier New" pitchFamily="49" charset="0"/>
              </a:rPr>
              <a:t>"A"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urier New" pitchFamily="49" charset="0"/>
              </a:rPr>
              <a:t>"B" 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};</a:t>
            </a:r>
          </a:p>
          <a:p>
            <a:r>
              <a:rPr lang="fr-BE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IEnumerable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&lt;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object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&gt;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objEnum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=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strArray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;</a:t>
            </a:r>
            <a:endParaRPr lang="fr-BE" dirty="0"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6" name="Line Callout 2 (Accent Bar) 5"/>
          <p:cNvSpPr/>
          <p:nvPr/>
        </p:nvSpPr>
        <p:spPr>
          <a:xfrm>
            <a:off x="5500694" y="2428868"/>
            <a:ext cx="2928958" cy="707597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5117"/>
              <a:gd name="adj6" fmla="val -46667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Non « Type </a:t>
            </a:r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Safe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 » </a:t>
            </a:r>
          </a:p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donc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non covariant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7" name="Line Callout 2 (Accent Bar) 6"/>
          <p:cNvSpPr/>
          <p:nvPr/>
        </p:nvSpPr>
        <p:spPr>
          <a:xfrm>
            <a:off x="5500694" y="4364477"/>
            <a:ext cx="2928958" cy="707597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0291"/>
              <a:gd name="adj6" fmla="val -47072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« Type </a:t>
            </a:r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Safe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 »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donc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covariant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pic>
        <p:nvPicPr>
          <p:cNvPr id="8" name="Panneau &quot;Interdit&quot;" descr="D:\Projects\PDA - Articles\2009-08-04 - PDA - DotNetHub - .NET 4.0\Sto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0042" y="1901506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 &amp; Contra Variance des types génériques – 2/4</a:t>
            </a:r>
            <a:endParaRPr lang="fr-BE" dirty="0"/>
          </a:p>
        </p:txBody>
      </p:sp>
      <p:sp>
        <p:nvSpPr>
          <p:cNvPr id="3" name="4. Contravariance"/>
          <p:cNvSpPr txBox="1"/>
          <p:nvPr/>
        </p:nvSpPr>
        <p:spPr>
          <a:xfrm>
            <a:off x="1035819" y="4994988"/>
            <a:ext cx="7036643" cy="10772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IComparer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fr-BE" sz="1600" dirty="0" smtClean="0">
                <a:latin typeface="Consolas" pitchFamily="49" charset="0"/>
              </a:rPr>
              <a:t>&gt; </a:t>
            </a:r>
            <a:r>
              <a:rPr lang="fr-BE" sz="1600" dirty="0" err="1" smtClean="0">
                <a:latin typeface="Consolas" pitchFamily="49" charset="0"/>
              </a:rPr>
              <a:t>stringComparer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MyStringComparer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IComparer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object</a:t>
            </a:r>
            <a:r>
              <a:rPr lang="fr-BE" sz="1600" dirty="0" smtClean="0">
                <a:latin typeface="Consolas" pitchFamily="49" charset="0"/>
              </a:rPr>
              <a:t>&gt; </a:t>
            </a:r>
            <a:r>
              <a:rPr lang="fr-BE" sz="1600" dirty="0" err="1" smtClean="0">
                <a:latin typeface="Consolas" pitchFamily="49" charset="0"/>
              </a:rPr>
              <a:t>objectComparer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MyObjectComparer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r>
              <a:rPr lang="fr-BE" sz="1600" dirty="0" err="1" smtClean="0">
                <a:latin typeface="Consolas" pitchFamily="49" charset="0"/>
              </a:rPr>
              <a:t>TestContravariance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b="1" dirty="0" err="1" smtClean="0">
                <a:latin typeface="Consolas" pitchFamily="49" charset="0"/>
              </a:rPr>
              <a:t>string</a:t>
            </a:r>
            <a:r>
              <a:rPr lang="fr-BE" sz="1600" dirty="0" err="1" smtClean="0">
                <a:latin typeface="Consolas" pitchFamily="49" charset="0"/>
              </a:rPr>
              <a:t>Comparer</a:t>
            </a:r>
            <a:r>
              <a:rPr lang="fr-BE" sz="1600" dirty="0" smtClean="0">
                <a:latin typeface="Consolas" pitchFamily="49" charset="0"/>
              </a:rPr>
              <a:t>);</a:t>
            </a:r>
          </a:p>
          <a:p>
            <a:r>
              <a:rPr lang="fr-BE" sz="1600" dirty="0" err="1" smtClean="0">
                <a:latin typeface="Consolas" pitchFamily="49" charset="0"/>
              </a:rPr>
              <a:t>TestContravariance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b="1" dirty="0" err="1" smtClean="0">
                <a:latin typeface="Consolas" pitchFamily="49" charset="0"/>
              </a:rPr>
              <a:t>object</a:t>
            </a:r>
            <a:r>
              <a:rPr lang="fr-BE" sz="1600" dirty="0" err="1" smtClean="0">
                <a:latin typeface="Consolas" pitchFamily="49" charset="0"/>
              </a:rPr>
              <a:t>Comparer</a:t>
            </a:r>
            <a:r>
              <a:rPr lang="fr-BE" sz="1600" dirty="0" smtClean="0">
                <a:latin typeface="Consolas" pitchFamily="49" charset="0"/>
              </a:rPr>
              <a:t>);</a:t>
            </a:r>
          </a:p>
        </p:txBody>
      </p:sp>
      <p:sp>
        <p:nvSpPr>
          <p:cNvPr id="5" name="2. Définition Classes"/>
          <p:cNvSpPr txBox="1"/>
          <p:nvPr/>
        </p:nvSpPr>
        <p:spPr>
          <a:xfrm>
            <a:off x="1035819" y="2143116"/>
            <a:ext cx="7036643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MyObjectComparer</a:t>
            </a:r>
            <a:r>
              <a:rPr lang="fr-BE" sz="1600" dirty="0" smtClean="0">
                <a:latin typeface="Consolas" pitchFamily="49" charset="0"/>
              </a:rPr>
              <a:t> :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IComparer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object</a:t>
            </a:r>
            <a:r>
              <a:rPr lang="fr-BE" sz="1600" dirty="0" smtClean="0">
                <a:latin typeface="Consolas" pitchFamily="49" charset="0"/>
              </a:rPr>
              <a:t>&gt; { ... }</a:t>
            </a:r>
          </a:p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MyStringComparer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: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IComparer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fr-BE" sz="1600" dirty="0" smtClean="0">
                <a:latin typeface="Consolas" pitchFamily="49" charset="0"/>
              </a:rPr>
              <a:t>&gt; { ... }</a:t>
            </a:r>
          </a:p>
        </p:txBody>
      </p:sp>
      <p:sp>
        <p:nvSpPr>
          <p:cNvPr id="4" name="1. Méthode TestContravariance"/>
          <p:cNvSpPr txBox="1"/>
          <p:nvPr/>
        </p:nvSpPr>
        <p:spPr>
          <a:xfrm>
            <a:off x="1035819" y="857232"/>
            <a:ext cx="7036643" cy="10772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TestContravariance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IComparer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fr-BE" sz="1600" dirty="0" smtClean="0">
                <a:latin typeface="Consolas" pitchFamily="49" charset="0"/>
              </a:rPr>
              <a:t>&gt; comparer)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</a:t>
            </a:r>
            <a:r>
              <a:rPr lang="fr-BE" sz="1600" dirty="0" err="1" smtClean="0">
                <a:latin typeface="Consolas" pitchFamily="49" charset="0"/>
              </a:rPr>
              <a:t>comparer.Compare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"chaine 1"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"chaine 2"</a:t>
            </a:r>
            <a:r>
              <a:rPr lang="fr-BE" sz="1600" dirty="0" smtClean="0">
                <a:latin typeface="Consolas" pitchFamily="49" charset="0"/>
              </a:rPr>
              <a:t>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</p:txBody>
      </p:sp>
      <p:grpSp>
        <p:nvGrpSpPr>
          <p:cNvPr id="6" name="Flèche"/>
          <p:cNvGrpSpPr/>
          <p:nvPr/>
        </p:nvGrpSpPr>
        <p:grpSpPr>
          <a:xfrm rot="5400000">
            <a:off x="4250529" y="4214818"/>
            <a:ext cx="642942" cy="642942"/>
            <a:chOff x="1643042" y="4643446"/>
            <a:chExt cx="785818" cy="642942"/>
          </a:xfrm>
        </p:grpSpPr>
        <p:sp>
          <p:nvSpPr>
            <p:cNvPr id="7" name="Chevron 6"/>
            <p:cNvSpPr/>
            <p:nvPr/>
          </p:nvSpPr>
          <p:spPr>
            <a:xfrm>
              <a:off x="1643042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  <p:sp>
          <p:nvSpPr>
            <p:cNvPr id="8" name="Chevron 7"/>
            <p:cNvSpPr/>
            <p:nvPr/>
          </p:nvSpPr>
          <p:spPr>
            <a:xfrm>
              <a:off x="1857356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  <p:sp>
          <p:nvSpPr>
            <p:cNvPr id="9" name="Chevron 8"/>
            <p:cNvSpPr/>
            <p:nvPr/>
          </p:nvSpPr>
          <p:spPr>
            <a:xfrm>
              <a:off x="2071670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</p:grpSp>
      <p:sp>
        <p:nvSpPr>
          <p:cNvPr id="10" name="Curved Right Arrow 9"/>
          <p:cNvSpPr/>
          <p:nvPr/>
        </p:nvSpPr>
        <p:spPr>
          <a:xfrm>
            <a:off x="571472" y="1285860"/>
            <a:ext cx="357190" cy="2071702"/>
          </a:xfrm>
          <a:prstGeom prst="curvedRightArrow">
            <a:avLst>
              <a:gd name="adj1" fmla="val 50000"/>
              <a:gd name="adj2" fmla="val 89507"/>
              <a:gd name="adj3" fmla="val 4162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1" name="Line Callout 2 (Accent Bar) 10"/>
          <p:cNvSpPr/>
          <p:nvPr/>
        </p:nvSpPr>
        <p:spPr>
          <a:xfrm>
            <a:off x="6500826" y="4357694"/>
            <a:ext cx="2500330" cy="707597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3126"/>
              <a:gd name="adj6" fmla="val -55529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IComparer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&lt;T&gt; est </a:t>
            </a:r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contravariant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12" name="3. Exemple Code"/>
          <p:cNvSpPr txBox="1"/>
          <p:nvPr/>
        </p:nvSpPr>
        <p:spPr>
          <a:xfrm>
            <a:off x="1035819" y="2605627"/>
            <a:ext cx="7036643" cy="13234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IComparer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fr-BE" sz="1600" dirty="0" smtClean="0">
                <a:latin typeface="Consolas" pitchFamily="49" charset="0"/>
              </a:rPr>
              <a:t>&gt; </a:t>
            </a:r>
            <a:r>
              <a:rPr lang="fr-BE" sz="1600" dirty="0" err="1" smtClean="0">
                <a:latin typeface="Consolas" pitchFamily="49" charset="0"/>
              </a:rPr>
              <a:t>stringComparer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MyStringComparer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r>
              <a:rPr lang="fr-BE" sz="1600" dirty="0" err="1" smtClean="0">
                <a:latin typeface="Consolas" pitchFamily="49" charset="0"/>
              </a:rPr>
              <a:t>stringComparer.Compare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"chaine 1"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"chaine 2"</a:t>
            </a:r>
            <a:r>
              <a:rPr lang="fr-BE" sz="1600" dirty="0" smtClean="0">
                <a:latin typeface="Consolas" pitchFamily="49" charset="0"/>
              </a:rPr>
              <a:t>);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IComparer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object</a:t>
            </a:r>
            <a:r>
              <a:rPr lang="fr-BE" sz="1600" dirty="0" smtClean="0">
                <a:latin typeface="Consolas" pitchFamily="49" charset="0"/>
              </a:rPr>
              <a:t>&gt; </a:t>
            </a:r>
            <a:r>
              <a:rPr lang="fr-BE" sz="1600" dirty="0" err="1" smtClean="0">
                <a:latin typeface="Consolas" pitchFamily="49" charset="0"/>
              </a:rPr>
              <a:t>objectComparer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MyObjectComparer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r>
              <a:rPr lang="fr-BE" sz="1600" dirty="0" err="1" smtClean="0">
                <a:latin typeface="Consolas" pitchFamily="49" charset="0"/>
              </a:rPr>
              <a:t>objectComparer.Compare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"chaine 1"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"chaine 2"</a:t>
            </a:r>
            <a:r>
              <a:rPr lang="fr-BE" sz="1600" dirty="0" smtClean="0">
                <a:latin typeface="Consolas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0731E-6 L -0.10816 -0.03353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-1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mph" presetSubtype="3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5" grpId="2" animBg="1"/>
      <p:bldP spid="5" grpId="3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 &amp; Contra Variance des types génériques – 3/4</a:t>
            </a:r>
            <a:endParaRPr lang="fr-BE" dirty="0"/>
          </a:p>
        </p:txBody>
      </p:sp>
      <p:sp>
        <p:nvSpPr>
          <p:cNvPr id="3" name="IEnumerable&lt;T&gt;"/>
          <p:cNvSpPr txBox="1"/>
          <p:nvPr/>
        </p:nvSpPr>
        <p:spPr>
          <a:xfrm>
            <a:off x="1214414" y="928670"/>
            <a:ext cx="6715172" cy="12003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Consolas" pitchFamily="49" charset="0"/>
              </a:rPr>
              <a:t>public interface </a:t>
            </a:r>
            <a:r>
              <a:rPr lang="en-US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en-US" dirty="0" smtClean="0">
                <a:latin typeface="Consolas" pitchFamily="49" charset="0"/>
              </a:rPr>
              <a:t>&lt;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</a:rPr>
              <a:t>out </a:t>
            </a:r>
            <a:r>
              <a:rPr lang="en-US" dirty="0" smtClean="0">
                <a:latin typeface="Consolas" pitchFamily="49" charset="0"/>
              </a:rPr>
              <a:t>T&gt; : </a:t>
            </a:r>
            <a:r>
              <a:rPr lang="en-US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endParaRPr lang="en-US" dirty="0" smtClean="0">
              <a:solidFill>
                <a:srgbClr val="2B91AF"/>
              </a:solidFill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 </a:t>
            </a:r>
            <a:r>
              <a:rPr lang="en-US" dirty="0" err="1" smtClean="0">
                <a:solidFill>
                  <a:srgbClr val="2B91AF"/>
                </a:solidFill>
                <a:latin typeface="Consolas" pitchFamily="49" charset="0"/>
              </a:rPr>
              <a:t>IEnumerator</a:t>
            </a:r>
            <a:r>
              <a:rPr lang="en-US" dirty="0" smtClean="0">
                <a:latin typeface="Consolas" pitchFamily="49" charset="0"/>
              </a:rPr>
              <a:t>&lt;T&gt; </a:t>
            </a:r>
            <a:r>
              <a:rPr lang="en-US" dirty="0" err="1" smtClean="0">
                <a:latin typeface="Consolas" pitchFamily="49" charset="0"/>
              </a:rPr>
              <a:t>GetEnumerator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</a:rPr>
              <a:t>}</a:t>
            </a:r>
            <a:endParaRPr lang="fr-BE" dirty="0">
              <a:latin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88246" y="955966"/>
            <a:ext cx="500066" cy="3298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357430"/>
            <a:ext cx="8229600" cy="134806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Mot-clé « out »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ne doit être utilisé que comme </a:t>
            </a:r>
            <a:r>
              <a:rPr kumimoji="0" lang="fr-BE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 de retour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IEnumerable&lt;T&gt; est covariant</a:t>
            </a:r>
            <a:endParaRPr kumimoji="0" lang="fr-BE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à coins arrondis 4"/>
          <p:cNvSpPr/>
          <p:nvPr/>
        </p:nvSpPr>
        <p:spPr>
          <a:xfrm>
            <a:off x="428596" y="3857628"/>
            <a:ext cx="8286808" cy="928694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err="1" smtClean="0"/>
              <a:t>IEnumerable</a:t>
            </a:r>
            <a:r>
              <a:rPr lang="en-GB" sz="2000" b="1" dirty="0" smtClean="0"/>
              <a:t>&lt;B&gt;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 </a:t>
            </a:r>
            <a:r>
              <a:rPr lang="en-GB" sz="2000" dirty="0" err="1" smtClean="0"/>
              <a:t>considéré</a:t>
            </a:r>
            <a:r>
              <a:rPr lang="en-GB" sz="2000" dirty="0" smtClean="0"/>
              <a:t> </a:t>
            </a:r>
            <a:r>
              <a:rPr lang="en-GB" sz="2000" dirty="0" err="1" smtClean="0"/>
              <a:t>comme</a:t>
            </a:r>
            <a:r>
              <a:rPr lang="en-GB" sz="2000" dirty="0" smtClean="0"/>
              <a:t> </a:t>
            </a:r>
            <a:r>
              <a:rPr lang="en-GB" sz="2000" b="1" dirty="0" err="1" smtClean="0"/>
              <a:t>IEnumerable</a:t>
            </a:r>
            <a:r>
              <a:rPr lang="en-GB" sz="2000" b="1" dirty="0" smtClean="0"/>
              <a:t>&lt;A&gt;</a:t>
            </a:r>
            <a:r>
              <a:rPr lang="en-GB" sz="2000" dirty="0" smtClean="0"/>
              <a:t> </a:t>
            </a:r>
          </a:p>
          <a:p>
            <a:pPr algn="ctr"/>
            <a:r>
              <a:rPr lang="en-GB" sz="2000" dirty="0" err="1" smtClean="0"/>
              <a:t>si</a:t>
            </a:r>
            <a:r>
              <a:rPr lang="en-GB" sz="2000" dirty="0" smtClean="0"/>
              <a:t> conversion de </a:t>
            </a:r>
            <a:r>
              <a:rPr lang="en-GB" sz="2000" dirty="0" err="1" smtClean="0"/>
              <a:t>référence</a:t>
            </a:r>
            <a:r>
              <a:rPr lang="en-GB" sz="2000" dirty="0" smtClean="0"/>
              <a:t> de </a:t>
            </a:r>
            <a:r>
              <a:rPr lang="en-GB" sz="2000" b="1" dirty="0" smtClean="0"/>
              <a:t>B </a:t>
            </a:r>
            <a:r>
              <a:rPr lang="en-GB" sz="2000" b="1" dirty="0" err="1" smtClean="0"/>
              <a:t>vers</a:t>
            </a:r>
            <a:r>
              <a:rPr lang="en-GB" sz="2000" b="1" dirty="0" smtClean="0"/>
              <a:t> A</a:t>
            </a:r>
            <a:endParaRPr lang="en-GB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2357422" y="5000636"/>
            <a:ext cx="785818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A</a:t>
            </a:r>
            <a:endParaRPr lang="fr-BE" dirty="0"/>
          </a:p>
        </p:txBody>
      </p:sp>
      <p:sp>
        <p:nvSpPr>
          <p:cNvPr id="8" name="Rectangle 7"/>
          <p:cNvSpPr/>
          <p:nvPr/>
        </p:nvSpPr>
        <p:spPr>
          <a:xfrm>
            <a:off x="6000760" y="5000636"/>
            <a:ext cx="785818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B</a:t>
            </a:r>
            <a:endParaRPr lang="fr-BE" dirty="0"/>
          </a:p>
        </p:txBody>
      </p:sp>
      <p:sp>
        <p:nvSpPr>
          <p:cNvPr id="9" name="Rectangle 8"/>
          <p:cNvSpPr/>
          <p:nvPr/>
        </p:nvSpPr>
        <p:spPr>
          <a:xfrm>
            <a:off x="1785919" y="5500702"/>
            <a:ext cx="1928846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IEnumerable</a:t>
            </a:r>
            <a:r>
              <a:rPr lang="fr-BE" dirty="0" smtClean="0"/>
              <a:t>&lt;A&gt;</a:t>
            </a:r>
            <a:endParaRPr lang="fr-BE" dirty="0"/>
          </a:p>
        </p:txBody>
      </p:sp>
      <p:sp>
        <p:nvSpPr>
          <p:cNvPr id="10" name="Rectangle 9"/>
          <p:cNvSpPr/>
          <p:nvPr/>
        </p:nvSpPr>
        <p:spPr>
          <a:xfrm>
            <a:off x="5429236" y="5500702"/>
            <a:ext cx="1928846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IEnumerable</a:t>
            </a:r>
            <a:r>
              <a:rPr lang="fr-BE" dirty="0" smtClean="0"/>
              <a:t>&lt;B&gt;</a:t>
            </a:r>
            <a:endParaRPr lang="fr-BE" dirty="0"/>
          </a:p>
        </p:txBody>
      </p:sp>
      <p:cxnSp>
        <p:nvCxnSpPr>
          <p:cNvPr id="11" name="Straight Arrow Connector 10"/>
          <p:cNvCxnSpPr>
            <a:stCxn id="10" idx="1"/>
            <a:endCxn id="9" idx="3"/>
          </p:cNvCxnSpPr>
          <p:nvPr/>
        </p:nvCxnSpPr>
        <p:spPr>
          <a:xfrm rot="10800000">
            <a:off x="3714766" y="5679297"/>
            <a:ext cx="1714471" cy="1588"/>
          </a:xfrm>
          <a:prstGeom prst="straightConnector1">
            <a:avLst/>
          </a:prstGeom>
          <a:ln w="15875">
            <a:prstDash val="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  <a:endCxn id="7" idx="3"/>
          </p:cNvCxnSpPr>
          <p:nvPr/>
        </p:nvCxnSpPr>
        <p:spPr>
          <a:xfrm rot="10800000">
            <a:off x="3143240" y="5179231"/>
            <a:ext cx="2857520" cy="1588"/>
          </a:xfrm>
          <a:prstGeom prst="straightConnector1">
            <a:avLst/>
          </a:prstGeom>
          <a:ln w="15875">
            <a:prstDash val="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 &amp; Contra Variance des types génériques – 4/4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57430"/>
            <a:ext cx="8229600" cy="134806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Mot-clé « in »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ne doit être utilisé que comme </a:t>
            </a:r>
            <a:r>
              <a:rPr kumimoji="0" lang="fr-BE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paramètre d’input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IComparer&lt;T&gt; est contravariant</a:t>
            </a:r>
            <a:endParaRPr kumimoji="0" lang="fr-BE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à coins arrondis 4"/>
          <p:cNvSpPr/>
          <p:nvPr/>
        </p:nvSpPr>
        <p:spPr>
          <a:xfrm>
            <a:off x="428596" y="3857628"/>
            <a:ext cx="8286808" cy="928694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err="1" smtClean="0"/>
              <a:t>IComparer</a:t>
            </a:r>
            <a:r>
              <a:rPr lang="en-GB" sz="2000" b="1" dirty="0" smtClean="0"/>
              <a:t>&lt;A&gt;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 </a:t>
            </a:r>
            <a:r>
              <a:rPr lang="en-GB" sz="2000" dirty="0" err="1" smtClean="0"/>
              <a:t>considéré</a:t>
            </a:r>
            <a:r>
              <a:rPr lang="en-GB" sz="2000" dirty="0" smtClean="0"/>
              <a:t> </a:t>
            </a:r>
            <a:r>
              <a:rPr lang="en-GB" sz="2000" dirty="0" err="1" smtClean="0"/>
              <a:t>comme</a:t>
            </a:r>
            <a:r>
              <a:rPr lang="en-GB" sz="2000" dirty="0" smtClean="0"/>
              <a:t> </a:t>
            </a:r>
            <a:r>
              <a:rPr lang="en-GB" sz="2000" b="1" dirty="0" err="1" smtClean="0"/>
              <a:t>IComparer</a:t>
            </a:r>
            <a:r>
              <a:rPr lang="en-GB" sz="2000" b="1" dirty="0" smtClean="0"/>
              <a:t>&lt;B&gt;</a:t>
            </a:r>
            <a:r>
              <a:rPr lang="en-GB" sz="2000" dirty="0" smtClean="0"/>
              <a:t> </a:t>
            </a:r>
          </a:p>
          <a:p>
            <a:pPr algn="ctr"/>
            <a:r>
              <a:rPr lang="en-GB" sz="2000" dirty="0" err="1" smtClean="0"/>
              <a:t>si</a:t>
            </a:r>
            <a:r>
              <a:rPr lang="en-GB" sz="2000" dirty="0" smtClean="0"/>
              <a:t> conversion de </a:t>
            </a:r>
            <a:r>
              <a:rPr lang="en-GB" sz="2000" dirty="0" err="1" smtClean="0"/>
              <a:t>référence</a:t>
            </a:r>
            <a:r>
              <a:rPr lang="en-GB" sz="2000" dirty="0" smtClean="0"/>
              <a:t> de </a:t>
            </a:r>
            <a:r>
              <a:rPr lang="en-GB" sz="2000" b="1" dirty="0" smtClean="0"/>
              <a:t>B </a:t>
            </a:r>
            <a:r>
              <a:rPr lang="en-GB" sz="2000" b="1" dirty="0" err="1" smtClean="0"/>
              <a:t>vers</a:t>
            </a:r>
            <a:r>
              <a:rPr lang="en-GB" sz="2000" b="1" dirty="0" smtClean="0"/>
              <a:t> A</a:t>
            </a:r>
            <a:endParaRPr lang="en-GB" sz="2000" b="1" dirty="0"/>
          </a:p>
        </p:txBody>
      </p:sp>
      <p:sp>
        <p:nvSpPr>
          <p:cNvPr id="5" name="IComparer&lt;T&gt;"/>
          <p:cNvSpPr txBox="1"/>
          <p:nvPr/>
        </p:nvSpPr>
        <p:spPr>
          <a:xfrm>
            <a:off x="1910935" y="928670"/>
            <a:ext cx="5322131" cy="12003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Consolas" pitchFamily="49" charset="0"/>
              </a:rPr>
              <a:t>public interface </a:t>
            </a:r>
            <a:r>
              <a:rPr lang="en-US" dirty="0" err="1" smtClean="0">
                <a:solidFill>
                  <a:srgbClr val="2B91AF"/>
                </a:solidFill>
                <a:latin typeface="Consolas" pitchFamily="49" charset="0"/>
              </a:rPr>
              <a:t>IComparer</a:t>
            </a:r>
            <a:r>
              <a:rPr lang="en-US" dirty="0" smtClean="0">
                <a:latin typeface="Consolas" pitchFamily="49" charset="0"/>
              </a:rPr>
              <a:t>&lt;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</a:rPr>
              <a:t>in </a:t>
            </a:r>
            <a:r>
              <a:rPr lang="en-US" dirty="0" smtClean="0">
                <a:latin typeface="Consolas" pitchFamily="49" charset="0"/>
              </a:rPr>
              <a:t>T&gt;</a:t>
            </a:r>
          </a:p>
          <a:p>
            <a:r>
              <a:rPr lang="en-US" dirty="0" smtClean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 </a:t>
            </a:r>
            <a:r>
              <a:rPr lang="en-US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Compare(T x, T y);</a:t>
            </a:r>
          </a:p>
          <a:p>
            <a:r>
              <a:rPr lang="en-US" dirty="0" smtClean="0">
                <a:latin typeface="Consolas" pitchFamily="49" charset="0"/>
              </a:rPr>
              <a:t>}</a:t>
            </a:r>
            <a:endParaRPr lang="fr-BE" dirty="0">
              <a:latin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86380" y="986460"/>
            <a:ext cx="428628" cy="299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2357422" y="5000636"/>
            <a:ext cx="785818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A</a:t>
            </a:r>
            <a:endParaRPr lang="fr-BE" dirty="0"/>
          </a:p>
        </p:txBody>
      </p:sp>
      <p:sp>
        <p:nvSpPr>
          <p:cNvPr id="9" name="Rectangle 8"/>
          <p:cNvSpPr/>
          <p:nvPr/>
        </p:nvSpPr>
        <p:spPr>
          <a:xfrm>
            <a:off x="6000760" y="5000636"/>
            <a:ext cx="785818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B</a:t>
            </a:r>
            <a:endParaRPr lang="fr-BE" dirty="0"/>
          </a:p>
        </p:txBody>
      </p:sp>
      <p:sp>
        <p:nvSpPr>
          <p:cNvPr id="10" name="Rectangle 9"/>
          <p:cNvSpPr/>
          <p:nvPr/>
        </p:nvSpPr>
        <p:spPr>
          <a:xfrm>
            <a:off x="1785940" y="5500702"/>
            <a:ext cx="1928804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IComparer</a:t>
            </a:r>
            <a:r>
              <a:rPr lang="fr-BE" dirty="0" smtClean="0"/>
              <a:t>&lt;A&gt;</a:t>
            </a:r>
            <a:endParaRPr lang="fr-BE" dirty="0"/>
          </a:p>
        </p:txBody>
      </p:sp>
      <p:sp>
        <p:nvSpPr>
          <p:cNvPr id="11" name="Rectangle 10"/>
          <p:cNvSpPr/>
          <p:nvPr/>
        </p:nvSpPr>
        <p:spPr>
          <a:xfrm>
            <a:off x="5429257" y="5500702"/>
            <a:ext cx="1928804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IComparer</a:t>
            </a:r>
            <a:r>
              <a:rPr lang="fr-BE" dirty="0" smtClean="0"/>
              <a:t>&lt;B&gt;</a:t>
            </a:r>
            <a:endParaRPr lang="fr-BE" dirty="0"/>
          </a:p>
        </p:txBody>
      </p:sp>
      <p:cxnSp>
        <p:nvCxnSpPr>
          <p:cNvPr id="13" name="Straight Arrow Connector 12"/>
          <p:cNvCxnSpPr>
            <a:stCxn id="10" idx="3"/>
            <a:endCxn id="11" idx="1"/>
          </p:cNvCxnSpPr>
          <p:nvPr/>
        </p:nvCxnSpPr>
        <p:spPr>
          <a:xfrm>
            <a:off x="3714744" y="5679297"/>
            <a:ext cx="1714513" cy="1588"/>
          </a:xfrm>
          <a:prstGeom prst="straightConnector1">
            <a:avLst/>
          </a:prstGeom>
          <a:ln w="15875">
            <a:prstDash val="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  <a:endCxn id="8" idx="3"/>
          </p:cNvCxnSpPr>
          <p:nvPr/>
        </p:nvCxnSpPr>
        <p:spPr>
          <a:xfrm rot="10800000">
            <a:off x="3143240" y="5179231"/>
            <a:ext cx="2857520" cy="1588"/>
          </a:xfrm>
          <a:prstGeom prst="straightConnector1">
            <a:avLst/>
          </a:prstGeom>
          <a:ln w="15875">
            <a:prstDash val="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Variance en .NET 4.0</a:t>
            </a:r>
            <a:endParaRPr lang="fr-BE" dirty="0"/>
          </a:p>
        </p:txBody>
      </p:sp>
      <p:sp>
        <p:nvSpPr>
          <p:cNvPr id="3" name="Rounded Rectangle 2"/>
          <p:cNvSpPr/>
          <p:nvPr/>
        </p:nvSpPr>
        <p:spPr>
          <a:xfrm>
            <a:off x="838200" y="1157270"/>
            <a:ext cx="6934200" cy="2362200"/>
          </a:xfrm>
          <a:prstGeom prst="roundRect">
            <a:avLst>
              <a:gd name="adj" fmla="val 8345"/>
            </a:avLst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System.Collections.Generic.</a:t>
            </a:r>
            <a:r>
              <a:rPr lang="en-US" sz="2000" dirty="0" err="1" smtClean="0">
                <a:solidFill>
                  <a:schemeClr val="tx2"/>
                </a:solidFill>
              </a:rPr>
              <a:t>IEnumerable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out </a:t>
            </a:r>
            <a:r>
              <a:rPr lang="en-US" sz="2000" dirty="0" smtClean="0">
                <a:solidFill>
                  <a:schemeClr val="tx1"/>
                </a:solidFill>
              </a:rPr>
              <a:t>T&gt;</a:t>
            </a: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System.Collections.Generic.</a:t>
            </a:r>
            <a:r>
              <a:rPr lang="en-US" sz="2000" dirty="0" err="1" smtClean="0">
                <a:solidFill>
                  <a:schemeClr val="tx2"/>
                </a:solidFill>
              </a:rPr>
              <a:t>IEnumerator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out </a:t>
            </a:r>
            <a:r>
              <a:rPr lang="en-US" sz="2000" dirty="0" smtClean="0">
                <a:solidFill>
                  <a:schemeClr val="tx1"/>
                </a:solidFill>
              </a:rPr>
              <a:t>T&gt;</a:t>
            </a: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System.Linq.</a:t>
            </a:r>
            <a:r>
              <a:rPr lang="en-US" sz="2000" dirty="0" err="1" smtClean="0">
                <a:solidFill>
                  <a:schemeClr val="tx2"/>
                </a:solidFill>
              </a:rPr>
              <a:t>IQueryable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out </a:t>
            </a:r>
            <a:r>
              <a:rPr lang="en-US" sz="2000" dirty="0" smtClean="0">
                <a:solidFill>
                  <a:schemeClr val="tx1"/>
                </a:solidFill>
              </a:rPr>
              <a:t>T&gt;</a:t>
            </a: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System.Collections.Generic.</a:t>
            </a:r>
            <a:r>
              <a:rPr lang="en-US" sz="2000" dirty="0" err="1" smtClean="0">
                <a:solidFill>
                  <a:schemeClr val="tx2"/>
                </a:solidFill>
              </a:rPr>
              <a:t>IComparer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in</a:t>
            </a:r>
            <a:r>
              <a:rPr lang="en-US" sz="2000" dirty="0" smtClean="0">
                <a:solidFill>
                  <a:schemeClr val="tx1"/>
                </a:solidFill>
              </a:rPr>
              <a:t> T&gt;</a:t>
            </a: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System.Collections.Generic.</a:t>
            </a:r>
            <a:r>
              <a:rPr lang="en-US" sz="2000" dirty="0" err="1" smtClean="0">
                <a:solidFill>
                  <a:schemeClr val="tx2"/>
                </a:solidFill>
              </a:rPr>
              <a:t>IEqualityComparer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in</a:t>
            </a:r>
            <a:r>
              <a:rPr lang="en-US" sz="2000" dirty="0" smtClean="0">
                <a:solidFill>
                  <a:schemeClr val="tx1"/>
                </a:solidFill>
              </a:rPr>
              <a:t> T&gt;</a:t>
            </a: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</a:t>
            </a:r>
            <a:r>
              <a:rPr lang="en-US" sz="2000" dirty="0" err="1" smtClean="0">
                <a:solidFill>
                  <a:schemeClr val="tx2"/>
                </a:solidFill>
              </a:rPr>
              <a:t>IComparable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in</a:t>
            </a:r>
            <a:r>
              <a:rPr lang="en-US" sz="2000" dirty="0" smtClean="0">
                <a:solidFill>
                  <a:schemeClr val="tx1"/>
                </a:solidFill>
              </a:rPr>
              <a:t> T&gt;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4129070"/>
            <a:ext cx="6934200" cy="2057400"/>
          </a:xfrm>
          <a:prstGeom prst="roundRect">
            <a:avLst>
              <a:gd name="adj" fmla="val 8345"/>
            </a:avLst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</a:t>
            </a:r>
            <a:r>
              <a:rPr lang="en-US" sz="2000" dirty="0" err="1" smtClean="0">
                <a:solidFill>
                  <a:schemeClr val="tx2"/>
                </a:solidFill>
              </a:rPr>
              <a:t>Func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in </a:t>
            </a:r>
            <a:r>
              <a:rPr lang="en-US" sz="2000" dirty="0" smtClean="0">
                <a:solidFill>
                  <a:schemeClr val="tx1"/>
                </a:solidFill>
              </a:rPr>
              <a:t>T, …, </a:t>
            </a:r>
            <a:r>
              <a:rPr lang="en-US" sz="2000" dirty="0" smtClean="0">
                <a:solidFill>
                  <a:schemeClr val="tx2"/>
                </a:solidFill>
              </a:rPr>
              <a:t>out </a:t>
            </a:r>
            <a:r>
              <a:rPr lang="en-US" sz="2000" dirty="0" smtClean="0">
                <a:solidFill>
                  <a:schemeClr val="tx1"/>
                </a:solidFill>
              </a:rPr>
              <a:t>R&gt;</a:t>
            </a: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</a:t>
            </a:r>
            <a:r>
              <a:rPr lang="en-US" sz="2000" dirty="0" err="1" smtClean="0">
                <a:solidFill>
                  <a:schemeClr val="tx2"/>
                </a:solidFill>
              </a:rPr>
              <a:t>Action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in </a:t>
            </a:r>
            <a:r>
              <a:rPr lang="en-US" sz="2000" dirty="0" smtClean="0">
                <a:solidFill>
                  <a:schemeClr val="tx1"/>
                </a:solidFill>
              </a:rPr>
              <a:t>T, …&gt;</a:t>
            </a: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</a:t>
            </a:r>
            <a:r>
              <a:rPr lang="en-US" sz="2000" dirty="0" err="1" smtClean="0">
                <a:solidFill>
                  <a:schemeClr val="tx2"/>
                </a:solidFill>
              </a:rPr>
              <a:t>Predicate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in </a:t>
            </a:r>
            <a:r>
              <a:rPr lang="en-US" sz="2000" dirty="0" smtClean="0">
                <a:solidFill>
                  <a:schemeClr val="tx1"/>
                </a:solidFill>
              </a:rPr>
              <a:t>T&gt;</a:t>
            </a: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</a:t>
            </a:r>
            <a:r>
              <a:rPr lang="en-US" sz="2000" dirty="0" err="1" smtClean="0">
                <a:solidFill>
                  <a:schemeClr val="tx2"/>
                </a:solidFill>
              </a:rPr>
              <a:t>Comparison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in </a:t>
            </a:r>
            <a:r>
              <a:rPr lang="en-US" sz="2000" dirty="0" smtClean="0">
                <a:solidFill>
                  <a:schemeClr val="tx1"/>
                </a:solidFill>
              </a:rPr>
              <a:t>T&gt;</a:t>
            </a:r>
          </a:p>
          <a:p>
            <a:pPr lvl="1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System.</a:t>
            </a:r>
            <a:r>
              <a:rPr lang="en-US" sz="2000" dirty="0" err="1" smtClean="0">
                <a:solidFill>
                  <a:schemeClr val="tx2"/>
                </a:solidFill>
              </a:rPr>
              <a:t>EventHandler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smtClean="0">
                <a:solidFill>
                  <a:schemeClr val="tx2"/>
                </a:solidFill>
              </a:rPr>
              <a:t>in </a:t>
            </a:r>
            <a:r>
              <a:rPr lang="en-US" sz="2000" dirty="0" smtClean="0">
                <a:solidFill>
                  <a:schemeClr val="tx1"/>
                </a:solidFill>
              </a:rPr>
              <a:t>T&gt;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800" y="928670"/>
            <a:ext cx="2209800" cy="6096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Interfaces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5800" y="3824270"/>
            <a:ext cx="2209800" cy="6096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5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5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Delegates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C#1.0"/>
          <p:cNvSpPr txBox="1"/>
          <p:nvPr/>
        </p:nvSpPr>
        <p:spPr>
          <a:xfrm>
            <a:off x="642910" y="1130499"/>
            <a:ext cx="7858180" cy="48013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tx2"/>
                </a:solidFill>
              </a:rPr>
              <a:t>C# 4.0</a:t>
            </a:r>
          </a:p>
          <a:p>
            <a:endParaRPr lang="fr-BE" sz="2400" b="1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Co &amp; Contra Variance des génériques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dirty="0" smtClean="0">
                <a:solidFill>
                  <a:schemeClr val="tx2"/>
                </a:solidFill>
              </a:rPr>
              <a:t> Paramètres nommés et optionnels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Types dynamiques</a:t>
            </a:r>
            <a:endParaRPr lang="fr-BE" sz="2400" i="1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Interopérabilité COM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Améliorations à la Base Class Library</a:t>
            </a:r>
          </a:p>
          <a:p>
            <a:pPr>
              <a:buFont typeface="Wingdings" pitchFamily="2" charset="2"/>
              <a:buChar char="ü"/>
            </a:pP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Paramètres Optionnels et Nommés – 1/4</a:t>
            </a:r>
            <a:endParaRPr lang="fr-BE" dirty="0"/>
          </a:p>
        </p:txBody>
      </p:sp>
      <p:sp>
        <p:nvSpPr>
          <p:cNvPr id="3" name="Methode Principales"/>
          <p:cNvSpPr txBox="1"/>
          <p:nvPr/>
        </p:nvSpPr>
        <p:spPr>
          <a:xfrm>
            <a:off x="428597" y="1000108"/>
            <a:ext cx="6000791" cy="15696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FileStream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 Open(</a:t>
            </a:r>
            <a:r>
              <a:rPr lang="fr-BE" sz="2400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string </a:t>
            </a:r>
            <a:r>
              <a:rPr lang="fr-BE" sz="2400" dirty="0" err="1" smtClean="0">
                <a:latin typeface="Consolas" pitchFamily="49" charset="0"/>
                <a:cs typeface="Courier New" pitchFamily="49" charset="0"/>
              </a:rPr>
              <a:t>path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, </a:t>
            </a:r>
          </a:p>
          <a:p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			</a:t>
            </a:r>
            <a:r>
              <a:rPr lang="fr-BE" sz="2400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FileMode</a:t>
            </a:r>
            <a:r>
              <a:rPr lang="fr-BE" sz="2400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mode, </a:t>
            </a:r>
          </a:p>
          <a:p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			</a:t>
            </a:r>
            <a:r>
              <a:rPr lang="fr-BE" sz="2400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FileAccess</a:t>
            </a:r>
            <a:r>
              <a:rPr lang="fr-BE" sz="2400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fr-BE" sz="2400" dirty="0" err="1" smtClean="0">
                <a:latin typeface="Consolas" pitchFamily="49" charset="0"/>
                <a:cs typeface="Courier New" pitchFamily="49" charset="0"/>
              </a:rPr>
              <a:t>access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, </a:t>
            </a:r>
          </a:p>
          <a:p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			</a:t>
            </a:r>
            <a:r>
              <a:rPr lang="fr-BE" sz="2400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FileShare</a:t>
            </a:r>
            <a:r>
              <a:rPr lang="fr-BE" sz="2400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fr-BE" sz="2400" dirty="0" err="1" smtClean="0">
                <a:latin typeface="Consolas" pitchFamily="49" charset="0"/>
                <a:cs typeface="Courier New" pitchFamily="49" charset="0"/>
              </a:rPr>
              <a:t>share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)</a:t>
            </a:r>
            <a:endParaRPr lang="fr-BE" sz="2400" dirty="0"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4" name="Méthode Overloads"/>
          <p:cNvSpPr txBox="1"/>
          <p:nvPr/>
        </p:nvSpPr>
        <p:spPr>
          <a:xfrm>
            <a:off x="428597" y="3000372"/>
            <a:ext cx="6000791" cy="1938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FileStream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 Open(</a:t>
            </a:r>
            <a:r>
              <a:rPr lang="fr-BE" sz="2400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string </a:t>
            </a:r>
            <a:r>
              <a:rPr lang="fr-BE" sz="2400" dirty="0" err="1" smtClean="0">
                <a:latin typeface="Consolas" pitchFamily="49" charset="0"/>
                <a:cs typeface="Courier New" pitchFamily="49" charset="0"/>
              </a:rPr>
              <a:t>path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, </a:t>
            </a:r>
          </a:p>
          <a:p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			</a:t>
            </a:r>
            <a:r>
              <a:rPr lang="fr-BE" sz="2400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FileMode</a:t>
            </a:r>
            <a:r>
              <a:rPr lang="fr-BE" sz="2400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mode, </a:t>
            </a:r>
          </a:p>
          <a:p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			</a:t>
            </a:r>
            <a:r>
              <a:rPr lang="fr-BE" sz="2400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FileAccess</a:t>
            </a:r>
            <a:r>
              <a:rPr lang="fr-BE" sz="2400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fr-BE" sz="2400" dirty="0" err="1" smtClean="0">
                <a:latin typeface="Consolas" pitchFamily="49" charset="0"/>
                <a:cs typeface="Courier New" pitchFamily="49" charset="0"/>
              </a:rPr>
              <a:t>access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)</a:t>
            </a:r>
          </a:p>
          <a:p>
            <a:r>
              <a:rPr lang="fr-BE" sz="2400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FileStream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 Open(</a:t>
            </a:r>
            <a:r>
              <a:rPr lang="fr-BE" sz="2400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string </a:t>
            </a:r>
            <a:r>
              <a:rPr lang="fr-BE" sz="2400" dirty="0" err="1" smtClean="0">
                <a:latin typeface="Consolas" pitchFamily="49" charset="0"/>
                <a:cs typeface="Courier New" pitchFamily="49" charset="0"/>
              </a:rPr>
              <a:t>path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, </a:t>
            </a:r>
          </a:p>
          <a:p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			</a:t>
            </a:r>
            <a:r>
              <a:rPr lang="fr-BE" sz="2400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FileMode</a:t>
            </a:r>
            <a:r>
              <a:rPr lang="fr-BE" sz="2400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fr-BE" sz="2400" dirty="0" smtClean="0">
                <a:latin typeface="Consolas" pitchFamily="49" charset="0"/>
                <a:cs typeface="Courier New" pitchFamily="49" charset="0"/>
              </a:rPr>
              <a:t>mode)</a:t>
            </a:r>
          </a:p>
        </p:txBody>
      </p:sp>
      <p:sp>
        <p:nvSpPr>
          <p:cNvPr id="5" name="Bulle &quot;Principale&quot;"/>
          <p:cNvSpPr/>
          <p:nvPr/>
        </p:nvSpPr>
        <p:spPr>
          <a:xfrm>
            <a:off x="6929454" y="864015"/>
            <a:ext cx="2143108" cy="707597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5370"/>
              <a:gd name="adj6" fmla="val -46667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Une méthode principale</a:t>
            </a:r>
            <a:endParaRPr lang="fr-BE" sz="1600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6" name="Bulle &quot;Overload&quot;"/>
          <p:cNvSpPr/>
          <p:nvPr/>
        </p:nvSpPr>
        <p:spPr>
          <a:xfrm>
            <a:off x="6929454" y="3357562"/>
            <a:ext cx="2143108" cy="707597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735"/>
              <a:gd name="adj6" fmla="val -46667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Plusieurs </a:t>
            </a:r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overloads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7" name="Bulle &quot;Redirection&quot;"/>
          <p:cNvSpPr/>
          <p:nvPr/>
        </p:nvSpPr>
        <p:spPr>
          <a:xfrm>
            <a:off x="6929454" y="4143380"/>
            <a:ext cx="2143108" cy="92869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007"/>
              <a:gd name="adj6" fmla="val -46667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Redirection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avec des valeurs par défaut</a:t>
            </a:r>
            <a:endParaRPr lang="fr-BE" sz="1600" dirty="0">
              <a:solidFill>
                <a:schemeClr val="dk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ntellisense"/>
          <p:cNvPicPr>
            <a:picLocks noChangeAspect="1" noChangeArrowheads="1"/>
          </p:cNvPicPr>
          <p:nvPr/>
        </p:nvPicPr>
        <p:blipFill>
          <a:blip r:embed="rId2" cstate="print"/>
          <a:srcRect r="2607"/>
          <a:stretch>
            <a:fillRect/>
          </a:stretch>
        </p:blipFill>
        <p:spPr bwMode="auto">
          <a:xfrm>
            <a:off x="233937" y="1571612"/>
            <a:ext cx="5338195" cy="94298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Paramètres Optionnels et Nommés – 2/4</a:t>
            </a:r>
            <a:endParaRPr lang="fr-BE" dirty="0"/>
          </a:p>
        </p:txBody>
      </p:sp>
      <p:sp>
        <p:nvSpPr>
          <p:cNvPr id="3" name="2 Parametres ommis"/>
          <p:cNvSpPr txBox="1"/>
          <p:nvPr/>
        </p:nvSpPr>
        <p:spPr>
          <a:xfrm>
            <a:off x="250001" y="3774048"/>
            <a:ext cx="860827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dirty="0" err="1" smtClean="0">
                <a:latin typeface="Consolas" pitchFamily="49" charset="0"/>
              </a:rPr>
              <a:t>Methode</a:t>
            </a:r>
            <a:r>
              <a:rPr lang="fr-BE" dirty="0" smtClean="0">
                <a:latin typeface="Consolas" pitchFamily="49" charset="0"/>
              </a:rPr>
              <a:t>(10);		</a:t>
            </a:r>
            <a:r>
              <a:rPr lang="fr-BE" dirty="0" smtClean="0">
                <a:solidFill>
                  <a:srgbClr val="008A3E"/>
                </a:solidFill>
                <a:latin typeface="Consolas" pitchFamily="49" charset="0"/>
              </a:rPr>
              <a:t>//Equivalent à </a:t>
            </a:r>
            <a:r>
              <a:rPr lang="fr-BE" dirty="0" err="1" smtClean="0">
                <a:solidFill>
                  <a:srgbClr val="008A3E"/>
                </a:solidFill>
                <a:latin typeface="Consolas" pitchFamily="49" charset="0"/>
              </a:rPr>
              <a:t>Methode</a:t>
            </a:r>
            <a:r>
              <a:rPr lang="fr-BE" dirty="0" smtClean="0">
                <a:solidFill>
                  <a:srgbClr val="008A3E"/>
                </a:solidFill>
                <a:latin typeface="Consolas" pitchFamily="49" charset="0"/>
              </a:rPr>
              <a:t>(10, 5, 10);</a:t>
            </a:r>
            <a:endParaRPr lang="fr-BE" dirty="0" smtClean="0">
              <a:latin typeface="Consolas" pitchFamily="49" charset="0"/>
            </a:endParaRPr>
          </a:p>
        </p:txBody>
      </p:sp>
      <p:sp>
        <p:nvSpPr>
          <p:cNvPr id="4" name="Paramètre ommis interdit"/>
          <p:cNvSpPr txBox="1"/>
          <p:nvPr/>
        </p:nvSpPr>
        <p:spPr>
          <a:xfrm>
            <a:off x="250001" y="4286256"/>
            <a:ext cx="860827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dirty="0" err="1" smtClean="0">
                <a:latin typeface="Consolas" pitchFamily="49" charset="0"/>
              </a:rPr>
              <a:t>Methode</a:t>
            </a:r>
            <a:r>
              <a:rPr lang="fr-BE" dirty="0" smtClean="0">
                <a:latin typeface="Consolas" pitchFamily="49" charset="0"/>
              </a:rPr>
              <a:t>(10</a:t>
            </a:r>
            <a:r>
              <a:rPr lang="fr-BE" u="wavyHeavy" dirty="0" smtClean="0">
                <a:uFill>
                  <a:solidFill>
                    <a:srgbClr val="C00000"/>
                  </a:solidFill>
                </a:uFill>
                <a:latin typeface="Consolas" pitchFamily="49" charset="0"/>
              </a:rPr>
              <a:t>, , </a:t>
            </a:r>
            <a:r>
              <a:rPr lang="fr-BE" dirty="0" smtClean="0">
                <a:latin typeface="Consolas" pitchFamily="49" charset="0"/>
              </a:rPr>
              <a:t>15);	</a:t>
            </a:r>
            <a:r>
              <a:rPr lang="fr-BE" dirty="0" smtClean="0">
                <a:solidFill>
                  <a:srgbClr val="008A3E"/>
                </a:solidFill>
                <a:latin typeface="Consolas" pitchFamily="49" charset="0"/>
              </a:rPr>
              <a:t>//INTERDIT</a:t>
            </a:r>
          </a:p>
        </p:txBody>
      </p:sp>
      <p:sp>
        <p:nvSpPr>
          <p:cNvPr id="5" name="Appel Standard"/>
          <p:cNvSpPr txBox="1"/>
          <p:nvPr/>
        </p:nvSpPr>
        <p:spPr>
          <a:xfrm>
            <a:off x="250001" y="2714620"/>
            <a:ext cx="860827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dirty="0" err="1" smtClean="0">
                <a:latin typeface="Consolas" pitchFamily="49" charset="0"/>
              </a:rPr>
              <a:t>Methode</a:t>
            </a:r>
            <a:r>
              <a:rPr lang="fr-BE" dirty="0" smtClean="0">
                <a:latin typeface="Consolas" pitchFamily="49" charset="0"/>
              </a:rPr>
              <a:t>(10, 2, 15);</a:t>
            </a:r>
          </a:p>
        </p:txBody>
      </p:sp>
      <p:sp>
        <p:nvSpPr>
          <p:cNvPr id="6" name="1 Paramètre ommis"/>
          <p:cNvSpPr txBox="1"/>
          <p:nvPr/>
        </p:nvSpPr>
        <p:spPr>
          <a:xfrm>
            <a:off x="250001" y="3214686"/>
            <a:ext cx="860827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dirty="0" err="1" smtClean="0">
                <a:latin typeface="Consolas" pitchFamily="49" charset="0"/>
              </a:rPr>
              <a:t>Methode</a:t>
            </a:r>
            <a:r>
              <a:rPr lang="fr-BE" dirty="0" smtClean="0">
                <a:latin typeface="Consolas" pitchFamily="49" charset="0"/>
              </a:rPr>
              <a:t>(10, 2);	</a:t>
            </a:r>
            <a:r>
              <a:rPr lang="fr-BE" dirty="0" smtClean="0">
                <a:solidFill>
                  <a:srgbClr val="008A3E"/>
                </a:solidFill>
                <a:latin typeface="Consolas" pitchFamily="49" charset="0"/>
              </a:rPr>
              <a:t>//Equivalent à </a:t>
            </a:r>
            <a:r>
              <a:rPr lang="fr-BE" dirty="0" err="1" smtClean="0">
                <a:solidFill>
                  <a:srgbClr val="008A3E"/>
                </a:solidFill>
                <a:latin typeface="Consolas" pitchFamily="49" charset="0"/>
              </a:rPr>
              <a:t>Methode</a:t>
            </a:r>
            <a:r>
              <a:rPr lang="fr-BE" dirty="0" smtClean="0">
                <a:solidFill>
                  <a:srgbClr val="008A3E"/>
                </a:solidFill>
                <a:latin typeface="Consolas" pitchFamily="49" charset="0"/>
              </a:rPr>
              <a:t>(10, 2, 10);</a:t>
            </a:r>
          </a:p>
        </p:txBody>
      </p:sp>
      <p:sp>
        <p:nvSpPr>
          <p:cNvPr id="7" name="Définition méthode"/>
          <p:cNvSpPr txBox="1"/>
          <p:nvPr/>
        </p:nvSpPr>
        <p:spPr>
          <a:xfrm>
            <a:off x="250001" y="1071546"/>
            <a:ext cx="860827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dirty="0" err="1" smtClean="0">
                <a:latin typeface="Consolas" pitchFamily="49" charset="0"/>
              </a:rPr>
              <a:t>Methode</a:t>
            </a:r>
            <a:r>
              <a:rPr lang="fr-BE" dirty="0" smtClean="0">
                <a:latin typeface="Consolas" pitchFamily="49" charset="0"/>
              </a:rPr>
              <a:t>(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dirty="0" smtClean="0">
                <a:latin typeface="Consolas" pitchFamily="49" charset="0"/>
              </a:rPr>
              <a:t>x, 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dirty="0" smtClean="0">
                <a:latin typeface="Consolas" pitchFamily="49" charset="0"/>
              </a:rPr>
              <a:t>y = 5, 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dirty="0" smtClean="0">
                <a:latin typeface="Consolas" pitchFamily="49" charset="0"/>
              </a:rPr>
              <a:t>z = 10) { }</a:t>
            </a:r>
          </a:p>
        </p:txBody>
      </p:sp>
      <p:sp>
        <p:nvSpPr>
          <p:cNvPr id="8" name="Bulle &quot;Définition Méthode&quot;"/>
          <p:cNvSpPr/>
          <p:nvPr/>
        </p:nvSpPr>
        <p:spPr>
          <a:xfrm>
            <a:off x="6572296" y="1643050"/>
            <a:ext cx="2285984" cy="7075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404"/>
              <a:gd name="adj6" fmla="val -24364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2 paramètres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optionnels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9" name="Z définition"/>
          <p:cNvSpPr/>
          <p:nvPr/>
        </p:nvSpPr>
        <p:spPr>
          <a:xfrm>
            <a:off x="5500694" y="1107171"/>
            <a:ext cx="100013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0" name="Y définition"/>
          <p:cNvSpPr/>
          <p:nvPr/>
        </p:nvSpPr>
        <p:spPr>
          <a:xfrm>
            <a:off x="4071934" y="1107171"/>
            <a:ext cx="100013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Z overload 1"/>
          <p:cNvSpPr/>
          <p:nvPr/>
        </p:nvSpPr>
        <p:spPr>
          <a:xfrm>
            <a:off x="6786578" y="3238436"/>
            <a:ext cx="500066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Z overload 2"/>
          <p:cNvSpPr/>
          <p:nvPr/>
        </p:nvSpPr>
        <p:spPr>
          <a:xfrm>
            <a:off x="6715140" y="3774315"/>
            <a:ext cx="500066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Y overload 2"/>
          <p:cNvSpPr/>
          <p:nvPr/>
        </p:nvSpPr>
        <p:spPr>
          <a:xfrm>
            <a:off x="6215074" y="3774315"/>
            <a:ext cx="500066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14" name="Flèche Z overload 1"/>
          <p:cNvCxnSpPr>
            <a:stCxn id="9" idx="6"/>
            <a:endCxn id="11" idx="6"/>
          </p:cNvCxnSpPr>
          <p:nvPr/>
        </p:nvCxnSpPr>
        <p:spPr>
          <a:xfrm>
            <a:off x="6500826" y="1285766"/>
            <a:ext cx="785818" cy="2131265"/>
          </a:xfrm>
          <a:prstGeom prst="curvedConnector3">
            <a:avLst>
              <a:gd name="adj1" fmla="val 129091"/>
            </a:avLst>
          </a:prstGeom>
          <a:ln w="28575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Flèche Z overload 2"/>
          <p:cNvCxnSpPr>
            <a:stCxn id="9" idx="6"/>
            <a:endCxn id="12" idx="6"/>
          </p:cNvCxnSpPr>
          <p:nvPr/>
        </p:nvCxnSpPr>
        <p:spPr>
          <a:xfrm>
            <a:off x="6500826" y="1285766"/>
            <a:ext cx="714380" cy="2667144"/>
          </a:xfrm>
          <a:prstGeom prst="curvedConnector3">
            <a:avLst>
              <a:gd name="adj1" fmla="val 132000"/>
            </a:avLst>
          </a:prstGeom>
          <a:ln w="28575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Flèche Y"/>
          <p:cNvCxnSpPr>
            <a:stCxn id="10" idx="4"/>
            <a:endCxn id="13" idx="2"/>
          </p:cNvCxnSpPr>
          <p:nvPr/>
        </p:nvCxnSpPr>
        <p:spPr>
          <a:xfrm rot="16200000" flipH="1">
            <a:off x="4149263" y="1887098"/>
            <a:ext cx="2488549" cy="1643074"/>
          </a:xfrm>
          <a:prstGeom prst="curvedConnector2">
            <a:avLst/>
          </a:prstGeom>
          <a:ln w="28575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ulle &quot;Interdit&quot;"/>
          <p:cNvSpPr/>
          <p:nvPr/>
        </p:nvSpPr>
        <p:spPr>
          <a:xfrm>
            <a:off x="2928926" y="5286388"/>
            <a:ext cx="2571768" cy="7075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5535"/>
              <a:gd name="adj6" fmla="val -36437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Les paramètres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omis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doivent être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en dernier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pic>
        <p:nvPicPr>
          <p:cNvPr id="18" name="Panneau &quot;Interdit&quot;" descr="D:\Projects\PDA - Articles\2009-08-04 - PDA - DotNetHub - .NET 4.0\St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170676"/>
            <a:ext cx="642942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7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Paramètres Optionnels et Nommés – 3/4</a:t>
            </a:r>
            <a:endParaRPr lang="fr-BE" dirty="0"/>
          </a:p>
        </p:txBody>
      </p:sp>
      <p:sp>
        <p:nvSpPr>
          <p:cNvPr id="3" name="1 Paramètre nommé"/>
          <p:cNvSpPr txBox="1"/>
          <p:nvPr/>
        </p:nvSpPr>
        <p:spPr>
          <a:xfrm>
            <a:off x="392877" y="1142984"/>
            <a:ext cx="5250693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err="1" smtClean="0">
                <a:latin typeface="Consolas" pitchFamily="49" charset="0"/>
              </a:rPr>
              <a:t>Methode</a:t>
            </a:r>
            <a:r>
              <a:rPr lang="fr-BE" sz="2400" dirty="0" smtClean="0">
                <a:latin typeface="Consolas" pitchFamily="49" charset="0"/>
              </a:rPr>
              <a:t>(10, z: 15);</a:t>
            </a:r>
          </a:p>
        </p:txBody>
      </p:sp>
      <p:sp>
        <p:nvSpPr>
          <p:cNvPr id="4" name="3 Paramètres nommés"/>
          <p:cNvSpPr txBox="1"/>
          <p:nvPr/>
        </p:nvSpPr>
        <p:spPr>
          <a:xfrm>
            <a:off x="392877" y="3026631"/>
            <a:ext cx="5250693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err="1" smtClean="0">
                <a:latin typeface="Consolas" pitchFamily="49" charset="0"/>
              </a:rPr>
              <a:t>Methode</a:t>
            </a:r>
            <a:r>
              <a:rPr lang="fr-BE" sz="2400" dirty="0" smtClean="0">
                <a:latin typeface="Consolas" pitchFamily="49" charset="0"/>
              </a:rPr>
              <a:t>(y: 15, x: 10);</a:t>
            </a:r>
          </a:p>
          <a:p>
            <a:r>
              <a:rPr lang="fr-BE" sz="2400" dirty="0" err="1" smtClean="0">
                <a:latin typeface="Consolas" pitchFamily="49" charset="0"/>
              </a:rPr>
              <a:t>Methode</a:t>
            </a:r>
            <a:r>
              <a:rPr lang="fr-BE" sz="2400" dirty="0" smtClean="0">
                <a:latin typeface="Consolas" pitchFamily="49" charset="0"/>
              </a:rPr>
              <a:t>(y: 15, x: 10, z: 2);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071942"/>
            <a:ext cx="4499460" cy="114300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Bulle &quot;Dernier&quot;"/>
          <p:cNvSpPr/>
          <p:nvPr/>
        </p:nvSpPr>
        <p:spPr>
          <a:xfrm>
            <a:off x="6072198" y="714356"/>
            <a:ext cx="2930400" cy="64294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6500"/>
              <a:gd name="adj6" fmla="val -86297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Les paramètres nommées </a:t>
            </a:r>
          </a:p>
          <a:p>
            <a:pPr algn="ctr"/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doivent être en dernier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7" name="Bulle &quot;Non Optionnels&quot;"/>
          <p:cNvSpPr/>
          <p:nvPr/>
        </p:nvSpPr>
        <p:spPr>
          <a:xfrm>
            <a:off x="6072198" y="2284534"/>
            <a:ext cx="2930400" cy="6444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9872"/>
              <a:gd name="adj6" fmla="val -71792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Les paramètres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non optionnels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doivent être spécifiés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8" name="Bulle &quot;Ordre&quot;"/>
          <p:cNvSpPr/>
          <p:nvPr/>
        </p:nvSpPr>
        <p:spPr>
          <a:xfrm>
            <a:off x="6072198" y="3071810"/>
            <a:ext cx="2930400" cy="6444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2743"/>
              <a:gd name="adj6" fmla="val -35725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Les paramètres nommés peuvent être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dans n’importe quel ordre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9" name="Bulle &quot;Evaluation selon Ordre&quot;"/>
          <p:cNvSpPr/>
          <p:nvPr/>
        </p:nvSpPr>
        <p:spPr>
          <a:xfrm>
            <a:off x="6072198" y="3927608"/>
            <a:ext cx="2930400" cy="6444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7215"/>
              <a:gd name="adj6" fmla="val -36942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Les paramètres nommés sont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évalués dans l’ordre d’écriture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Paramètres Optionnels et Nommés – 4/4</a:t>
            </a:r>
            <a:endParaRPr lang="fr-BE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795338"/>
            <a:ext cx="8229600" cy="400725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Identique à VB.NET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Paramètres optionnels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Doivent être des </a:t>
            </a:r>
            <a:r>
              <a:rPr kumimoji="0" lang="fr-BE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constantes de compilation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Valeur par défaut copiée dans l’appel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Paramètres nommés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La compilation se base sur les noms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fr-BE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fr-BE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Ne changez pas votre API</a:t>
            </a:r>
            <a:endParaRPr kumimoji="0" lang="fr-BE" sz="24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Rectangle à coins arrondis 4"/>
          <p:cNvSpPr/>
          <p:nvPr/>
        </p:nvSpPr>
        <p:spPr>
          <a:xfrm>
            <a:off x="428596" y="5214950"/>
            <a:ext cx="8286808" cy="571504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A </a:t>
            </a:r>
            <a:r>
              <a:rPr lang="en-GB" sz="2400" dirty="0" err="1" smtClean="0"/>
              <a:t>utiliser</a:t>
            </a:r>
            <a:r>
              <a:rPr lang="en-GB" sz="2400" dirty="0" smtClean="0"/>
              <a:t> </a:t>
            </a:r>
            <a:r>
              <a:rPr lang="en-GB" sz="2400" dirty="0" err="1" smtClean="0"/>
              <a:t>plutôt</a:t>
            </a:r>
            <a:r>
              <a:rPr lang="en-GB" sz="2400" dirty="0" smtClean="0"/>
              <a:t> en temps </a:t>
            </a:r>
            <a:r>
              <a:rPr lang="en-GB" sz="2400" dirty="0" err="1" smtClean="0"/>
              <a:t>que</a:t>
            </a:r>
            <a:r>
              <a:rPr lang="en-GB" sz="2400" dirty="0" smtClean="0"/>
              <a:t> client</a:t>
            </a:r>
            <a:endParaRPr lang="en-GB" sz="2400" dirty="0"/>
          </a:p>
        </p:txBody>
      </p:sp>
      <p:sp>
        <p:nvSpPr>
          <p:cNvPr id="9" name="Bulle &quot;Cosnt / static readonly&quot;"/>
          <p:cNvSpPr/>
          <p:nvPr/>
        </p:nvSpPr>
        <p:spPr>
          <a:xfrm>
            <a:off x="6572264" y="3357562"/>
            <a:ext cx="2357422" cy="57150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6680"/>
              <a:gd name="adj6" fmla="val -50193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Même question que pour </a:t>
            </a:r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const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ou </a:t>
            </a:r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static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readonly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Evolution du langage</a:t>
            </a:r>
            <a:endParaRPr lang="fr-B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571472" y="785794"/>
          <a:ext cx="814393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#3.0"/>
          <p:cNvSpPr txBox="1"/>
          <p:nvPr/>
        </p:nvSpPr>
        <p:spPr>
          <a:xfrm>
            <a:off x="5572132" y="4714884"/>
            <a:ext cx="5715040" cy="326898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200" b="1" dirty="0" smtClean="0">
                <a:solidFill>
                  <a:schemeClr val="tx2"/>
                </a:solidFill>
              </a:rPr>
              <a:t>C# 3.5 : LINQ et méthodes lambdas</a:t>
            </a:r>
          </a:p>
          <a:p>
            <a:endParaRPr lang="fr-BE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LINQ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Programmation déclarative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Concis, mais statiquement typé</a:t>
            </a: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Méthodes Lambdas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Programmation fonctionnelle</a:t>
            </a: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Meta-Programmation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Le code devient une donnée</a:t>
            </a:r>
          </a:p>
          <a:p>
            <a:pPr lvl="1">
              <a:buFont typeface="Wingdings" pitchFamily="2" charset="2"/>
              <a:buChar char="ü"/>
            </a:pPr>
            <a:r>
              <a:rPr lang="fr-BE" i="1" dirty="0" smtClean="0">
                <a:solidFill>
                  <a:schemeClr val="tx2"/>
                </a:solidFill>
              </a:rPr>
              <a:t> Expression </a:t>
            </a:r>
            <a:r>
              <a:rPr lang="fr-BE" i="1" dirty="0" err="1" smtClean="0">
                <a:solidFill>
                  <a:schemeClr val="tx2"/>
                </a:solidFill>
              </a:rPr>
              <a:t>Trees</a:t>
            </a:r>
            <a:endParaRPr lang="fr-BE" i="1" dirty="0">
              <a:solidFill>
                <a:schemeClr val="tx2"/>
              </a:solidFill>
            </a:endParaRPr>
          </a:p>
        </p:txBody>
      </p:sp>
      <p:sp>
        <p:nvSpPr>
          <p:cNvPr id="5" name="C#2.0"/>
          <p:cNvSpPr txBox="1"/>
          <p:nvPr/>
        </p:nvSpPr>
        <p:spPr>
          <a:xfrm>
            <a:off x="6286480" y="-714404"/>
            <a:ext cx="5715040" cy="292846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200" b="1" dirty="0" smtClean="0">
                <a:solidFill>
                  <a:schemeClr val="tx2"/>
                </a:solidFill>
              </a:rPr>
              <a:t>C# 2.0 : Génériques</a:t>
            </a:r>
          </a:p>
          <a:p>
            <a:endParaRPr lang="fr-BE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Apparition des génériques : </a:t>
            </a:r>
            <a:r>
              <a:rPr lang="fr-BE" i="1" dirty="0" smtClean="0">
                <a:solidFill>
                  <a:schemeClr val="tx2"/>
                </a:solidFill>
              </a:rPr>
              <a:t>type </a:t>
            </a:r>
            <a:r>
              <a:rPr lang="fr-BE" i="1" dirty="0" err="1" smtClean="0">
                <a:solidFill>
                  <a:schemeClr val="tx2"/>
                </a:solidFill>
              </a:rPr>
              <a:t>safety</a:t>
            </a:r>
            <a:endParaRPr lang="fr-BE" i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fr-BE" i="1" dirty="0" smtClean="0">
                <a:solidFill>
                  <a:schemeClr val="tx2"/>
                </a:solidFill>
              </a:rPr>
              <a:t> </a:t>
            </a:r>
            <a:r>
              <a:rPr lang="fr-BE" dirty="0" smtClean="0">
                <a:solidFill>
                  <a:schemeClr val="tx2"/>
                </a:solidFill>
              </a:rPr>
              <a:t>Correction de manques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Types </a:t>
            </a:r>
            <a:r>
              <a:rPr lang="fr-BE" dirty="0" err="1" smtClean="0">
                <a:solidFill>
                  <a:schemeClr val="tx2"/>
                </a:solidFill>
              </a:rPr>
              <a:t>nullables</a:t>
            </a:r>
            <a:endParaRPr lang="fr-BE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Classes statiques</a:t>
            </a: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Simplifications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Méthodes anonymes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</a:t>
            </a:r>
            <a:r>
              <a:rPr lang="fr-BE" dirty="0" err="1" smtClean="0">
                <a:solidFill>
                  <a:schemeClr val="tx2"/>
                </a:solidFill>
              </a:rPr>
              <a:t>Itérateurs</a:t>
            </a:r>
            <a:r>
              <a:rPr lang="fr-BE" dirty="0" smtClean="0">
                <a:solidFill>
                  <a:schemeClr val="tx2"/>
                </a:solidFill>
              </a:rPr>
              <a:t> </a:t>
            </a:r>
            <a:r>
              <a:rPr lang="fr-BE" i="1" dirty="0" smtClean="0">
                <a:solidFill>
                  <a:schemeClr val="tx2"/>
                </a:solidFill>
              </a:rPr>
              <a:t>(</a:t>
            </a:r>
            <a:r>
              <a:rPr lang="fr-BE" i="1" dirty="0" err="1" smtClean="0">
                <a:solidFill>
                  <a:schemeClr val="tx2"/>
                </a:solidFill>
              </a:rPr>
              <a:t>yield</a:t>
            </a:r>
            <a:r>
              <a:rPr lang="fr-BE" i="1" dirty="0" smtClean="0">
                <a:solidFill>
                  <a:schemeClr val="tx2"/>
                </a:solidFill>
              </a:rPr>
              <a:t>)</a:t>
            </a:r>
            <a:endParaRPr lang="fr-BE" i="1" dirty="0">
              <a:solidFill>
                <a:schemeClr val="tx2"/>
              </a:solidFill>
            </a:endParaRPr>
          </a:p>
        </p:txBody>
      </p:sp>
      <p:sp>
        <p:nvSpPr>
          <p:cNvPr id="6" name="C#1.0"/>
          <p:cNvSpPr txBox="1"/>
          <p:nvPr/>
        </p:nvSpPr>
        <p:spPr>
          <a:xfrm>
            <a:off x="-1928858" y="-1214470"/>
            <a:ext cx="5715040" cy="32349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200" b="1" dirty="0" smtClean="0">
                <a:solidFill>
                  <a:schemeClr val="tx2"/>
                </a:solidFill>
              </a:rPr>
              <a:t>C# 1.0 : Toute la base</a:t>
            </a:r>
          </a:p>
          <a:p>
            <a:endParaRPr lang="fr-BE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Code Managé</a:t>
            </a: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Common Type System</a:t>
            </a: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Programmation Orientée Objets</a:t>
            </a: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Méthodes, Propriétés, Indexeurs, Evènements</a:t>
            </a:r>
          </a:p>
          <a:p>
            <a:pPr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Compatibilité avec autres technologies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Interopérabilité COM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P/</a:t>
            </a:r>
            <a:r>
              <a:rPr lang="fr-BE" dirty="0" err="1" smtClean="0">
                <a:solidFill>
                  <a:schemeClr val="tx2"/>
                </a:solidFill>
              </a:rPr>
              <a:t>Invoke</a:t>
            </a:r>
            <a:endParaRPr lang="fr-BE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fr-BE" dirty="0" smtClean="0">
                <a:solidFill>
                  <a:schemeClr val="tx2"/>
                </a:solidFill>
              </a:rPr>
              <a:t> Code </a:t>
            </a:r>
            <a:r>
              <a:rPr lang="fr-BE" dirty="0" err="1" smtClean="0">
                <a:solidFill>
                  <a:schemeClr val="tx2"/>
                </a:solidFill>
              </a:rPr>
              <a:t>Unsafe</a:t>
            </a:r>
            <a:endParaRPr lang="fr-B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" fill="hold"/>
                                        <p:tgtEl>
                                          <p:spTgt spid="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" fill="hold"/>
                                        <p:tgtEl>
                                          <p:spTgt spid="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6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073 0.66621 L 0.40643 0.4673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6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74 0.41134 L -0.49219 0.41134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6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56 -0.48865 L -0.4257 -0.40509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 autoUpdateAnimBg="0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C#1.0"/>
          <p:cNvSpPr txBox="1"/>
          <p:nvPr/>
        </p:nvSpPr>
        <p:spPr>
          <a:xfrm>
            <a:off x="642910" y="1130499"/>
            <a:ext cx="7858180" cy="48013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tx2"/>
                </a:solidFill>
              </a:rPr>
              <a:t>C# 4.0</a:t>
            </a:r>
          </a:p>
          <a:p>
            <a:endParaRPr lang="fr-BE" sz="2400" b="1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Co &amp; Contra Variance des génériques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Paramètres nommés et optionnels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dirty="0" smtClean="0">
                <a:solidFill>
                  <a:schemeClr val="tx2"/>
                </a:solidFill>
              </a:rPr>
              <a:t> Types dynamiques</a:t>
            </a:r>
            <a:endParaRPr lang="fr-BE" sz="24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Interopérabilité COM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Améliorations à la Base Class Library</a:t>
            </a:r>
          </a:p>
          <a:p>
            <a:pPr>
              <a:buFont typeface="Wingdings" pitchFamily="2" charset="2"/>
              <a:buChar char="ü"/>
            </a:pP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Exemples appels « dynamiques » avec C# 3.5</a:t>
            </a:r>
            <a:endParaRPr lang="fr-BE" dirty="0"/>
          </a:p>
        </p:txBody>
      </p:sp>
      <p:sp>
        <p:nvSpPr>
          <p:cNvPr id="3" name="TextBox 2"/>
          <p:cNvSpPr txBox="1"/>
          <p:nvPr/>
        </p:nvSpPr>
        <p:spPr>
          <a:xfrm>
            <a:off x="71407" y="2285992"/>
            <a:ext cx="7143799" cy="14773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object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calculator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=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GetCalculator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();</a:t>
            </a:r>
          </a:p>
          <a:p>
            <a:r>
              <a:rPr lang="fr-BE" dirty="0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Type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calcType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=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calculator.GetType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();</a:t>
            </a:r>
          </a:p>
          <a:p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int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result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= (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int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)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calcType.InvokeMember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(</a:t>
            </a:r>
            <a:r>
              <a:rPr lang="fr-BE" dirty="0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"</a:t>
            </a:r>
            <a:r>
              <a:rPr lang="fr-BE" dirty="0" err="1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Add</a:t>
            </a:r>
            <a:r>
              <a:rPr lang="fr-BE" dirty="0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"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, </a:t>
            </a:r>
          </a:p>
          <a:p>
            <a:r>
              <a:rPr lang="fr-BE" dirty="0" smtClean="0">
                <a:solidFill>
                  <a:srgbClr val="33CCFF"/>
                </a:solidFill>
                <a:latin typeface="Consolas" pitchFamily="49" charset="0"/>
                <a:cs typeface="Courier New" pitchFamily="49" charset="0"/>
              </a:rPr>
              <a:t>             </a:t>
            </a:r>
            <a:r>
              <a:rPr lang="fr-BE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BindingFlags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.InvokeMethod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, 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null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, </a:t>
            </a:r>
          </a:p>
          <a:p>
            <a:r>
              <a:rPr lang="fr-BE" dirty="0" smtClean="0">
                <a:latin typeface="Consolas" pitchFamily="49" charset="0"/>
                <a:cs typeface="Courier New" pitchFamily="49" charset="0"/>
              </a:rPr>
              <a:t>            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calculator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, </a:t>
            </a:r>
            <a:r>
              <a:rPr lang="fr-BE" dirty="0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new 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object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[] { 10, 20 });</a:t>
            </a:r>
            <a:endParaRPr lang="fr-BE" dirty="0"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06" y="4957334"/>
            <a:ext cx="7143800" cy="14773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ScriptScope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python </a:t>
            </a:r>
          </a:p>
          <a:p>
            <a:r>
              <a:rPr lang="fr-BE" dirty="0" smtClean="0">
                <a:latin typeface="Consolas" pitchFamily="49" charset="0"/>
                <a:cs typeface="Courier New" pitchFamily="49" charset="0"/>
              </a:rPr>
              <a:t>   = </a:t>
            </a:r>
            <a:r>
              <a:rPr lang="fr-BE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Python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.CreateRuntime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().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UseFile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(</a:t>
            </a:r>
            <a:r>
              <a:rPr lang="fr-BE" dirty="0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"Calculator.py"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);</a:t>
            </a:r>
          </a:p>
          <a:p>
            <a:r>
              <a:rPr lang="fr-BE" dirty="0" err="1" smtClean="0">
                <a:solidFill>
                  <a:srgbClr val="2B91AF"/>
                </a:solidFill>
                <a:latin typeface="Consolas" pitchFamily="49" charset="0"/>
                <a:cs typeface="Courier New" pitchFamily="49" charset="0"/>
              </a:rPr>
              <a:t>ScriptEngine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engine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=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python.Engine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;</a:t>
            </a:r>
          </a:p>
          <a:p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int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resultat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 = (</a:t>
            </a:r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  <a:cs typeface="Courier New" pitchFamily="49" charset="0"/>
              </a:rPr>
              <a:t>int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)</a:t>
            </a:r>
            <a:r>
              <a:rPr lang="fr-BE" dirty="0" err="1" smtClean="0">
                <a:latin typeface="Consolas" pitchFamily="49" charset="0"/>
                <a:cs typeface="Courier New" pitchFamily="49" charset="0"/>
              </a:rPr>
              <a:t>engine.Execute</a:t>
            </a:r>
            <a:endParaRPr lang="fr-BE" dirty="0" smtClean="0">
              <a:latin typeface="Consolas" pitchFamily="49" charset="0"/>
              <a:cs typeface="Courier New" pitchFamily="49" charset="0"/>
            </a:endParaRPr>
          </a:p>
          <a:p>
            <a:r>
              <a:rPr lang="fr-BE" dirty="0" smtClean="0">
                <a:latin typeface="Consolas" pitchFamily="49" charset="0"/>
                <a:cs typeface="Courier New" pitchFamily="49" charset="0"/>
              </a:rPr>
              <a:t>               (</a:t>
            </a:r>
            <a:r>
              <a:rPr lang="fr-BE" dirty="0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"</a:t>
            </a:r>
            <a:r>
              <a:rPr lang="fr-BE" dirty="0" err="1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GetCalculator</a:t>
            </a:r>
            <a:r>
              <a:rPr lang="fr-BE" dirty="0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().</a:t>
            </a:r>
            <a:r>
              <a:rPr lang="fr-BE" dirty="0" err="1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Add</a:t>
            </a:r>
            <a:r>
              <a:rPr lang="fr-BE" dirty="0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(10</a:t>
            </a:r>
            <a:r>
              <a:rPr lang="fr-BE" smtClean="0">
                <a:solidFill>
                  <a:srgbClr val="CC0000"/>
                </a:solidFill>
                <a:latin typeface="Consolas" pitchFamily="49" charset="0"/>
                <a:cs typeface="Courier New" pitchFamily="49" charset="0"/>
              </a:rPr>
              <a:t>, 20)"</a:t>
            </a:r>
            <a:r>
              <a:rPr lang="fr-BE" smtClean="0">
                <a:latin typeface="Consolas" pitchFamily="49" charset="0"/>
                <a:cs typeface="Courier New" pitchFamily="49" charset="0"/>
              </a:rPr>
              <a:t>, </a:t>
            </a:r>
            <a:r>
              <a:rPr lang="fr-BE" dirty="0" smtClean="0">
                <a:latin typeface="Consolas" pitchFamily="49" charset="0"/>
                <a:cs typeface="Courier New" pitchFamily="49" charset="0"/>
              </a:rPr>
              <a:t>python);</a:t>
            </a:r>
            <a:endParaRPr lang="fr-BE" dirty="0"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8194" y="3857628"/>
            <a:ext cx="5144400" cy="10156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ScriptObject</a:t>
            </a:r>
            <a:r>
              <a:rPr lang="en-US" dirty="0" smtClean="0">
                <a:latin typeface="Consolas" pitchFamily="49" charset="0"/>
              </a:rPr>
              <a:t> calc = </a:t>
            </a:r>
            <a:r>
              <a:rPr lang="en-US" dirty="0" err="1" smtClean="0">
                <a:latin typeface="Consolas" pitchFamily="49" charset="0"/>
              </a:rPr>
              <a:t>GetCalculator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err="1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Consolas" pitchFamily="49" charset="0"/>
              </a:rPr>
              <a:t>resultat</a:t>
            </a:r>
            <a:r>
              <a:rPr lang="en-US" dirty="0" smtClean="0">
                <a:latin typeface="Consolas" pitchFamily="49" charset="0"/>
              </a:rPr>
              <a:t> </a:t>
            </a:r>
          </a:p>
          <a:p>
            <a:r>
              <a:rPr lang="en-US" dirty="0" smtClean="0">
                <a:latin typeface="Consolas" pitchFamily="49" charset="0"/>
              </a:rPr>
              <a:t>   = (</a:t>
            </a:r>
            <a:r>
              <a:rPr lang="en-US" dirty="0" err="1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int</a:t>
            </a:r>
            <a:r>
              <a:rPr lang="en-US" dirty="0" smtClean="0">
                <a:latin typeface="Consolas" pitchFamily="49" charset="0"/>
              </a:rPr>
              <a:t>)</a:t>
            </a:r>
            <a:r>
              <a:rPr lang="en-US" dirty="0" err="1" smtClean="0">
                <a:latin typeface="Consolas" pitchFamily="49" charset="0"/>
              </a:rPr>
              <a:t>calc.Invoke</a:t>
            </a:r>
            <a:r>
              <a:rPr lang="en-US" dirty="0" smtClean="0">
                <a:latin typeface="Consolas" pitchFamily="49" charset="0"/>
              </a:rPr>
              <a:t>(</a:t>
            </a:r>
            <a:r>
              <a:rPr lang="en-US" dirty="0" smtClean="0">
                <a:solidFill>
                  <a:srgbClr val="CC0000"/>
                </a:solidFill>
                <a:latin typeface="Consolas" pitchFamily="49" charset="0"/>
              </a:rPr>
              <a:t>"Add"</a:t>
            </a:r>
            <a:r>
              <a:rPr lang="en-US" dirty="0" smtClean="0">
                <a:latin typeface="Consolas" pitchFamily="49" charset="0"/>
              </a:rPr>
              <a:t>, 10, 20);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232" y="642918"/>
            <a:ext cx="5144400" cy="73866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Calculator</a:t>
            </a:r>
            <a:r>
              <a:rPr lang="en-US" dirty="0" smtClean="0">
                <a:latin typeface="Consolas" pitchFamily="49" charset="0"/>
              </a:rPr>
              <a:t> calc = </a:t>
            </a:r>
            <a:r>
              <a:rPr lang="en-US" dirty="0" err="1" smtClean="0">
                <a:latin typeface="Consolas" pitchFamily="49" charset="0"/>
              </a:rPr>
              <a:t>GetCalculator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err="1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Consolas" pitchFamily="49" charset="0"/>
              </a:rPr>
              <a:t>resultat</a:t>
            </a:r>
            <a:r>
              <a:rPr lang="en-US" dirty="0" smtClean="0">
                <a:latin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</a:rPr>
              <a:t>calc.Add</a:t>
            </a:r>
            <a:r>
              <a:rPr lang="en-US" dirty="0" smtClean="0">
                <a:latin typeface="Consolas" pitchFamily="49" charset="0"/>
              </a:rPr>
              <a:t>(10, 20);</a:t>
            </a:r>
          </a:p>
        </p:txBody>
      </p:sp>
      <p:grpSp>
        <p:nvGrpSpPr>
          <p:cNvPr id="7" name="Flèche"/>
          <p:cNvGrpSpPr/>
          <p:nvPr/>
        </p:nvGrpSpPr>
        <p:grpSpPr>
          <a:xfrm rot="5400000">
            <a:off x="4250529" y="1500174"/>
            <a:ext cx="642942" cy="642942"/>
            <a:chOff x="1643042" y="4643446"/>
            <a:chExt cx="785818" cy="642942"/>
          </a:xfrm>
        </p:grpSpPr>
        <p:sp>
          <p:nvSpPr>
            <p:cNvPr id="8" name="Chevron 7"/>
            <p:cNvSpPr/>
            <p:nvPr/>
          </p:nvSpPr>
          <p:spPr>
            <a:xfrm>
              <a:off x="1643042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  <p:sp>
          <p:nvSpPr>
            <p:cNvPr id="9" name="Chevron 8"/>
            <p:cNvSpPr/>
            <p:nvPr/>
          </p:nvSpPr>
          <p:spPr>
            <a:xfrm>
              <a:off x="1857356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2071670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6929454" y="2631747"/>
            <a:ext cx="2000264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dirty="0" smtClean="0"/>
              <a:t>C# </a:t>
            </a:r>
            <a:r>
              <a:rPr lang="fr-BE" sz="2000" dirty="0" smtClean="0">
                <a:sym typeface="Wingdings" pitchFamily="2" charset="2"/>
              </a:rPr>
              <a:t> C#</a:t>
            </a:r>
            <a:endParaRPr lang="fr-BE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6929454" y="5303089"/>
            <a:ext cx="2000264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dirty="0" smtClean="0"/>
              <a:t>C# </a:t>
            </a:r>
            <a:r>
              <a:rPr lang="fr-BE" sz="2000" dirty="0" smtClean="0">
                <a:sym typeface="Wingdings" pitchFamily="2" charset="2"/>
              </a:rPr>
              <a:t> </a:t>
            </a:r>
            <a:r>
              <a:rPr lang="fr-BE" sz="2000" dirty="0" err="1" smtClean="0">
                <a:sym typeface="Wingdings" pitchFamily="2" charset="2"/>
              </a:rPr>
              <a:t>IronPython</a:t>
            </a:r>
            <a:endParaRPr lang="fr-BE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1571604" y="3972550"/>
            <a:ext cx="2000264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dirty="0" err="1" smtClean="0"/>
              <a:t>Silverlight</a:t>
            </a:r>
            <a:r>
              <a:rPr lang="fr-BE" sz="2000" dirty="0" smtClean="0"/>
              <a:t> </a:t>
            </a:r>
          </a:p>
          <a:p>
            <a:pPr algn="ctr"/>
            <a:r>
              <a:rPr lang="fr-BE" sz="2000" dirty="0" smtClean="0">
                <a:sym typeface="Wingdings" pitchFamily="2" charset="2"/>
              </a:rPr>
              <a:t> </a:t>
            </a:r>
            <a:r>
              <a:rPr lang="fr-BE" sz="2000" dirty="0" err="1" smtClean="0">
                <a:sym typeface="Wingdings" pitchFamily="2" charset="2"/>
              </a:rPr>
              <a:t>Javascript</a:t>
            </a:r>
            <a:endParaRPr lang="fr-BE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POCO Binder"/>
          <p:cNvSpPr>
            <a:spLocks noChangeArrowheads="1"/>
          </p:cNvSpPr>
          <p:nvPr/>
        </p:nvSpPr>
        <p:spPr bwMode="auto">
          <a:xfrm>
            <a:off x="500034" y="3657600"/>
            <a:ext cx="1607068" cy="914400"/>
          </a:xfrm>
          <a:prstGeom prst="downArrow">
            <a:avLst>
              <a:gd name="adj1" fmla="val 67511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POCO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Binder</a:t>
            </a:r>
          </a:p>
        </p:txBody>
      </p:sp>
      <p:sp>
        <p:nvSpPr>
          <p:cNvPr id="4" name="Javascript Binder"/>
          <p:cNvSpPr>
            <a:spLocks noChangeArrowheads="1"/>
          </p:cNvSpPr>
          <p:nvPr/>
        </p:nvSpPr>
        <p:spPr bwMode="auto">
          <a:xfrm>
            <a:off x="2100234" y="3657600"/>
            <a:ext cx="1607068" cy="914400"/>
          </a:xfrm>
          <a:prstGeom prst="downArrow">
            <a:avLst>
              <a:gd name="adj1" fmla="val 67511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JavaScript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Binder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ython Binder"/>
          <p:cNvSpPr>
            <a:spLocks noChangeArrowheads="1"/>
          </p:cNvSpPr>
          <p:nvPr/>
        </p:nvSpPr>
        <p:spPr bwMode="auto">
          <a:xfrm>
            <a:off x="3700434" y="3657600"/>
            <a:ext cx="1607068" cy="914400"/>
          </a:xfrm>
          <a:prstGeom prst="downArrow">
            <a:avLst>
              <a:gd name="adj1" fmla="val 67511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Binder</a:t>
            </a:r>
          </a:p>
        </p:txBody>
      </p:sp>
      <p:sp>
        <p:nvSpPr>
          <p:cNvPr id="6" name="Ruby Binder"/>
          <p:cNvSpPr>
            <a:spLocks noChangeArrowheads="1"/>
          </p:cNvSpPr>
          <p:nvPr/>
        </p:nvSpPr>
        <p:spPr bwMode="auto">
          <a:xfrm>
            <a:off x="5300634" y="3657600"/>
            <a:ext cx="1607068" cy="914400"/>
          </a:xfrm>
          <a:prstGeom prst="downArrow">
            <a:avLst>
              <a:gd name="adj1" fmla="val 67511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Ruby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Binder</a:t>
            </a:r>
          </a:p>
        </p:txBody>
      </p:sp>
      <p:sp>
        <p:nvSpPr>
          <p:cNvPr id="7" name="COM Binder"/>
          <p:cNvSpPr>
            <a:spLocks noChangeArrowheads="1"/>
          </p:cNvSpPr>
          <p:nvPr/>
        </p:nvSpPr>
        <p:spPr bwMode="auto">
          <a:xfrm>
            <a:off x="6900834" y="3657600"/>
            <a:ext cx="1607068" cy="914400"/>
          </a:xfrm>
          <a:prstGeom prst="downArrow">
            <a:avLst>
              <a:gd name="adj1" fmla="val 67511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Binder</a:t>
            </a:r>
          </a:p>
        </p:txBody>
      </p:sp>
      <p:sp>
        <p:nvSpPr>
          <p:cNvPr id="8" name="AutoShape 18"/>
          <p:cNvSpPr>
            <a:spLocks noChangeArrowheads="1"/>
          </p:cNvSpPr>
          <p:nvPr/>
        </p:nvSpPr>
        <p:spPr bwMode="auto">
          <a:xfrm>
            <a:off x="428596" y="1524000"/>
            <a:ext cx="1447800" cy="609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IronPython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AutoShape 18"/>
          <p:cNvSpPr>
            <a:spLocks noChangeArrowheads="1"/>
          </p:cNvSpPr>
          <p:nvPr/>
        </p:nvSpPr>
        <p:spPr bwMode="auto">
          <a:xfrm>
            <a:off x="2120488" y="1524000"/>
            <a:ext cx="1447800" cy="609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IronRuby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AutoShape 18"/>
          <p:cNvSpPr>
            <a:spLocks noChangeArrowheads="1"/>
          </p:cNvSpPr>
          <p:nvPr/>
        </p:nvSpPr>
        <p:spPr bwMode="auto">
          <a:xfrm>
            <a:off x="3812381" y="1524000"/>
            <a:ext cx="1447800" cy="609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C#</a:t>
            </a: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>
            <a:off x="5504274" y="1524000"/>
            <a:ext cx="1447800" cy="609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 Basic</a:t>
            </a: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>
            <a:off x="7196166" y="1524000"/>
            <a:ext cx="1447800" cy="609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Autres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428596" y="2286000"/>
            <a:ext cx="8215370" cy="1295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</a:rPr>
              <a:t>Dynamic Language Runtime </a:t>
            </a:r>
            <a:r>
              <a:rPr lang="en-US" sz="2400" i="1" dirty="0" smtClean="0">
                <a:solidFill>
                  <a:srgbClr val="FFFFFF"/>
                </a:solidFill>
              </a:rPr>
              <a:t>(DLR)</a:t>
            </a:r>
          </a:p>
        </p:txBody>
      </p:sp>
      <p:sp>
        <p:nvSpPr>
          <p:cNvPr id="14" name="AutoShape 18"/>
          <p:cNvSpPr>
            <a:spLocks noChangeArrowheads="1"/>
          </p:cNvSpPr>
          <p:nvPr/>
        </p:nvSpPr>
        <p:spPr bwMode="auto">
          <a:xfrm>
            <a:off x="914400" y="2895600"/>
            <a:ext cx="2286000" cy="5334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 Trees</a:t>
            </a:r>
          </a:p>
        </p:txBody>
      </p:sp>
      <p:sp>
        <p:nvSpPr>
          <p:cNvPr id="15" name="AutoShape 18"/>
          <p:cNvSpPr>
            <a:spLocks noChangeArrowheads="1"/>
          </p:cNvSpPr>
          <p:nvPr/>
        </p:nvSpPr>
        <p:spPr bwMode="auto">
          <a:xfrm>
            <a:off x="3352800" y="2895600"/>
            <a:ext cx="2286000" cy="5334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 Dispatch</a:t>
            </a:r>
          </a:p>
        </p:txBody>
      </p:sp>
      <p:sp>
        <p:nvSpPr>
          <p:cNvPr id="16" name="AutoShape 18"/>
          <p:cNvSpPr>
            <a:spLocks noChangeArrowheads="1"/>
          </p:cNvSpPr>
          <p:nvPr/>
        </p:nvSpPr>
        <p:spPr bwMode="auto">
          <a:xfrm>
            <a:off x="5791200" y="2895600"/>
            <a:ext cx="2286000" cy="5334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109720" tIns="54859" rIns="109720" bIns="54859" numCol="1" rtlCol="0" anchor="ctr" anchorCtr="0" compatLnSpc="1">
            <a:prstTxWarp prst="textNoShape">
              <a:avLst/>
            </a:prstTxWarp>
          </a:bodyPr>
          <a:lstStyle/>
          <a:p>
            <a:pPr algn="ctr" defTabSz="10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Site Caching</a:t>
            </a:r>
          </a:p>
        </p:txBody>
      </p:sp>
      <p:grpSp>
        <p:nvGrpSpPr>
          <p:cNvPr id="17" name="Silverlight"/>
          <p:cNvGrpSpPr/>
          <p:nvPr/>
        </p:nvGrpSpPr>
        <p:grpSpPr>
          <a:xfrm>
            <a:off x="2286000" y="4648200"/>
            <a:ext cx="1295400" cy="1219200"/>
            <a:chOff x="2286000" y="4648200"/>
            <a:chExt cx="1295400" cy="1219200"/>
          </a:xfrm>
        </p:grpSpPr>
        <p:sp>
          <p:nvSpPr>
            <p:cNvPr id="18" name="Silverlight"/>
            <p:cNvSpPr/>
            <p:nvPr/>
          </p:nvSpPr>
          <p:spPr bwMode="auto">
            <a:xfrm>
              <a:off x="2286000" y="4648200"/>
              <a:ext cx="1295400" cy="1219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innerShdw blurRad="114300">
                <a:prstClr val="black"/>
              </a:innerShdw>
              <a:reflection blurRad="6350" stA="52000" endA="300" endPos="35000" dir="5400000" sy="-100000" algn="bl" rotWithShape="0"/>
            </a:effectLst>
          </p:spPr>
          <p:style>
            <a:lnRef idx="1">
              <a:schemeClr val="accent2"/>
            </a:lnRef>
            <a:fillRef idx="1001">
              <a:schemeClr val="lt1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</a:endParaRPr>
            </a:p>
          </p:txBody>
        </p:sp>
        <p:pic>
          <p:nvPicPr>
            <p:cNvPr id="19" name="Picture 18" descr="image002_thumb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38400" y="4744466"/>
              <a:ext cx="990600" cy="1046734"/>
            </a:xfrm>
            <a:prstGeom prst="rect">
              <a:avLst/>
            </a:prstGeom>
          </p:spPr>
        </p:pic>
      </p:grpSp>
      <p:grpSp>
        <p:nvGrpSpPr>
          <p:cNvPr id="20" name="Python"/>
          <p:cNvGrpSpPr/>
          <p:nvPr/>
        </p:nvGrpSpPr>
        <p:grpSpPr>
          <a:xfrm>
            <a:off x="3886200" y="4648200"/>
            <a:ext cx="1295400" cy="1219200"/>
            <a:chOff x="3886200" y="4648200"/>
            <a:chExt cx="1295400" cy="1219200"/>
          </a:xfrm>
        </p:grpSpPr>
        <p:sp>
          <p:nvSpPr>
            <p:cNvPr id="21" name="Python"/>
            <p:cNvSpPr/>
            <p:nvPr/>
          </p:nvSpPr>
          <p:spPr bwMode="auto">
            <a:xfrm>
              <a:off x="3886200" y="4648200"/>
              <a:ext cx="1295400" cy="1219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innerShdw blurRad="114300">
                <a:prstClr val="black"/>
              </a:innerShdw>
              <a:reflection blurRad="6350" stA="52000" endA="300" endPos="35000" dir="5400000" sy="-100000" algn="bl" rotWithShape="0"/>
            </a:effectLst>
          </p:spPr>
          <p:style>
            <a:lnRef idx="1">
              <a:schemeClr val="accent2"/>
            </a:lnRef>
            <a:fillRef idx="1001">
              <a:schemeClr val="lt1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</a:endParaRPr>
            </a:p>
          </p:txBody>
        </p:sp>
        <p:pic>
          <p:nvPicPr>
            <p:cNvPr id="22" name="Picture 2" descr="C:\Users\jimhug.REDMOND\Pictures\python-logo-master-v3-TM.png"/>
            <p:cNvPicPr>
              <a:picLocks noChangeAspect="1" noChangeArrowheads="1"/>
            </p:cNvPicPr>
            <p:nvPr/>
          </p:nvPicPr>
          <p:blipFill>
            <a:blip r:embed="rId4" cstate="print"/>
            <a:srcRect l="12006" r="6533"/>
            <a:stretch>
              <a:fillRect/>
            </a:stretch>
          </p:blipFill>
          <p:spPr bwMode="auto">
            <a:xfrm>
              <a:off x="3962400" y="5011620"/>
              <a:ext cx="1181100" cy="489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" name="Ruby"/>
          <p:cNvGrpSpPr/>
          <p:nvPr/>
        </p:nvGrpSpPr>
        <p:grpSpPr>
          <a:xfrm>
            <a:off x="5486400" y="4648200"/>
            <a:ext cx="1295400" cy="1219200"/>
            <a:chOff x="5486400" y="4648200"/>
            <a:chExt cx="1295400" cy="1219200"/>
          </a:xfrm>
        </p:grpSpPr>
        <p:sp>
          <p:nvSpPr>
            <p:cNvPr id="24" name="Ruby"/>
            <p:cNvSpPr/>
            <p:nvPr/>
          </p:nvSpPr>
          <p:spPr bwMode="auto">
            <a:xfrm>
              <a:off x="5486400" y="4648200"/>
              <a:ext cx="1295400" cy="1219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innerShdw blurRad="114300">
                <a:prstClr val="black"/>
              </a:innerShdw>
              <a:reflection blurRad="6350" stA="52000" endA="300" endPos="35000" dir="5400000" sy="-100000" algn="bl" rotWithShape="0"/>
            </a:effectLst>
          </p:spPr>
          <p:style>
            <a:lnRef idx="1">
              <a:schemeClr val="accent2"/>
            </a:lnRef>
            <a:fillRef idx="1001">
              <a:schemeClr val="lt1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</a:endParaRPr>
            </a:p>
          </p:txBody>
        </p:sp>
        <p:pic>
          <p:nvPicPr>
            <p:cNvPr id="25" name="Picture 3" descr="C:\Users\jimhug.REDMOND\Pictures\599px-Ruby_logo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848348" y="4991096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" name="Office"/>
          <p:cNvGrpSpPr/>
          <p:nvPr/>
        </p:nvGrpSpPr>
        <p:grpSpPr>
          <a:xfrm>
            <a:off x="7086600" y="4648200"/>
            <a:ext cx="1295400" cy="1219200"/>
            <a:chOff x="7086600" y="4648200"/>
            <a:chExt cx="1295400" cy="1219200"/>
          </a:xfrm>
        </p:grpSpPr>
        <p:sp>
          <p:nvSpPr>
            <p:cNvPr id="27" name="Office"/>
            <p:cNvSpPr/>
            <p:nvPr/>
          </p:nvSpPr>
          <p:spPr bwMode="auto">
            <a:xfrm>
              <a:off x="7086600" y="4648200"/>
              <a:ext cx="1295400" cy="1219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innerShdw blurRad="114300">
                <a:prstClr val="black"/>
              </a:innerShdw>
              <a:reflection blurRad="6350" stA="52000" endA="300" endPos="35000" dir="5400000" sy="-100000" algn="bl" rotWithShape="0"/>
            </a:effectLst>
          </p:spPr>
          <p:style>
            <a:lnRef idx="1">
              <a:schemeClr val="accent2"/>
            </a:lnRef>
            <a:fillRef idx="1001">
              <a:schemeClr val="lt1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</a:endParaRPr>
            </a:p>
          </p:txBody>
        </p:sp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234234" y="4898058"/>
              <a:ext cx="1000132" cy="795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9" name=".NET"/>
          <p:cNvGrpSpPr/>
          <p:nvPr/>
        </p:nvGrpSpPr>
        <p:grpSpPr>
          <a:xfrm>
            <a:off x="571472" y="4648200"/>
            <a:ext cx="1295400" cy="1219200"/>
            <a:chOff x="685800" y="4648200"/>
            <a:chExt cx="1295400" cy="1219200"/>
          </a:xfrm>
        </p:grpSpPr>
        <p:sp>
          <p:nvSpPr>
            <p:cNvPr id="30" name=".NET"/>
            <p:cNvSpPr/>
            <p:nvPr/>
          </p:nvSpPr>
          <p:spPr bwMode="auto">
            <a:xfrm>
              <a:off x="685800" y="4648200"/>
              <a:ext cx="1295400" cy="1219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innerShdw blurRad="114300">
                <a:prstClr val="black"/>
              </a:innerShdw>
              <a:reflection blurRad="6350" stA="52000" endA="300" endPos="35000" dir="5400000" sy="-100000" algn="bl" rotWithShape="0"/>
            </a:effectLst>
          </p:spPr>
          <p:style>
            <a:lnRef idx="1">
              <a:schemeClr val="accent2"/>
            </a:lnRef>
            <a:fillRef idx="1001">
              <a:schemeClr val="lt1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 dirty="0" smtClean="0">
                  <a:solidFill>
                    <a:srgbClr val="FFFFFF"/>
                  </a:solidFill>
                </a:rPr>
                <a:t>&lt;</a:t>
              </a:r>
            </a:p>
          </p:txBody>
        </p:sp>
        <p:pic>
          <p:nvPicPr>
            <p:cNvPr id="31" name="Picture 30" descr="NET_v_rgb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25167" y="4812984"/>
              <a:ext cx="1016667" cy="96583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17345 L -4.72222E-6 -4.95837E-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17345 L -4.72222E-6 -4.95837E-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17345 L -4.72222E-6 -4.95837E-6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17345 L -4.72222E-6 -4.95837E-6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87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17345 L -4.72222E-6 -4.95837E-6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3" grpId="2" animBg="1"/>
      <p:bldP spid="4" grpId="1" animBg="1"/>
      <p:bldP spid="4" grpId="2" animBg="1"/>
      <p:bldP spid="5" grpId="1" animBg="1"/>
      <p:bldP spid="5" grpId="2" animBg="1"/>
      <p:bldP spid="6" grpId="1" animBg="1"/>
      <p:bldP spid="6" grpId="2" animBg="1"/>
      <p:bldP spid="7" grpId="1" animBg="1"/>
      <p:bldP spid="7" grpId="2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Types dynamiques – 1/3</a:t>
            </a:r>
            <a:endParaRPr lang="fr-BE" dirty="0"/>
          </a:p>
        </p:txBody>
      </p:sp>
      <p:sp>
        <p:nvSpPr>
          <p:cNvPr id="3" name="TextBox 2"/>
          <p:cNvSpPr txBox="1"/>
          <p:nvPr/>
        </p:nvSpPr>
        <p:spPr>
          <a:xfrm>
            <a:off x="2000232" y="3009688"/>
            <a:ext cx="5144400" cy="73866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dynamic</a:t>
            </a:r>
            <a:r>
              <a:rPr lang="en-US" dirty="0" smtClean="0">
                <a:latin typeface="Consolas" pitchFamily="49" charset="0"/>
              </a:rPr>
              <a:t> calc = </a:t>
            </a:r>
            <a:r>
              <a:rPr lang="en-US" dirty="0" err="1" smtClean="0">
                <a:latin typeface="Consolas" pitchFamily="49" charset="0"/>
              </a:rPr>
              <a:t>GetCalculator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err="1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Consolas" pitchFamily="49" charset="0"/>
              </a:rPr>
              <a:t>resultat</a:t>
            </a:r>
            <a:r>
              <a:rPr lang="en-US" dirty="0" smtClean="0">
                <a:latin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</a:rPr>
              <a:t>calc.Add</a:t>
            </a:r>
            <a:r>
              <a:rPr lang="en-US" dirty="0" smtClean="0">
                <a:latin typeface="Consolas" pitchFamily="49" charset="0"/>
              </a:rPr>
              <a:t>(10, 20);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00232" y="962012"/>
            <a:ext cx="5144400" cy="73866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Calculator</a:t>
            </a:r>
            <a:r>
              <a:rPr lang="en-US" dirty="0" smtClean="0">
                <a:latin typeface="Consolas" pitchFamily="49" charset="0"/>
              </a:rPr>
              <a:t> calc = </a:t>
            </a:r>
            <a:r>
              <a:rPr lang="en-US" dirty="0" err="1" smtClean="0">
                <a:latin typeface="Consolas" pitchFamily="49" charset="0"/>
              </a:rPr>
              <a:t>GetCalculator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err="1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Consolas" pitchFamily="49" charset="0"/>
              </a:rPr>
              <a:t>resultat</a:t>
            </a:r>
            <a:r>
              <a:rPr lang="en-US" dirty="0" smtClean="0">
                <a:latin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</a:rPr>
              <a:t>calc.Add</a:t>
            </a:r>
            <a:r>
              <a:rPr lang="en-US" dirty="0" smtClean="0">
                <a:latin typeface="Consolas" pitchFamily="49" charset="0"/>
              </a:rPr>
              <a:t>(10, 20);</a:t>
            </a:r>
          </a:p>
        </p:txBody>
      </p:sp>
      <p:grpSp>
        <p:nvGrpSpPr>
          <p:cNvPr id="5" name="Flèche"/>
          <p:cNvGrpSpPr/>
          <p:nvPr/>
        </p:nvGrpSpPr>
        <p:grpSpPr>
          <a:xfrm rot="5400000">
            <a:off x="4250529" y="2067182"/>
            <a:ext cx="642942" cy="642942"/>
            <a:chOff x="1643042" y="4643446"/>
            <a:chExt cx="785818" cy="642942"/>
          </a:xfrm>
        </p:grpSpPr>
        <p:sp>
          <p:nvSpPr>
            <p:cNvPr id="6" name="Chevron 5"/>
            <p:cNvSpPr/>
            <p:nvPr/>
          </p:nvSpPr>
          <p:spPr>
            <a:xfrm>
              <a:off x="1643042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  <p:sp>
          <p:nvSpPr>
            <p:cNvPr id="7" name="Chevron 6"/>
            <p:cNvSpPr/>
            <p:nvPr/>
          </p:nvSpPr>
          <p:spPr>
            <a:xfrm>
              <a:off x="1857356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  <p:sp>
          <p:nvSpPr>
            <p:cNvPr id="8" name="Chevron 7"/>
            <p:cNvSpPr/>
            <p:nvPr/>
          </p:nvSpPr>
          <p:spPr>
            <a:xfrm>
              <a:off x="2071670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</p:grpSp>
      <p:sp>
        <p:nvSpPr>
          <p:cNvPr id="9" name="Line Callout 2 (Accent Bar) 8"/>
          <p:cNvSpPr/>
          <p:nvPr/>
        </p:nvSpPr>
        <p:spPr>
          <a:xfrm flipH="1">
            <a:off x="214282" y="2138620"/>
            <a:ext cx="2160000" cy="5760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72568"/>
              <a:gd name="adj6" fmla="val -43807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Statiquement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typé </a:t>
            </a:r>
          </a:p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comme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“</a:t>
            </a:r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dynamic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”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10" name="Line Callout 2 (Accent Bar) 9"/>
          <p:cNvSpPr/>
          <p:nvPr/>
        </p:nvSpPr>
        <p:spPr>
          <a:xfrm>
            <a:off x="5857884" y="4424636"/>
            <a:ext cx="2160000" cy="5760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35270"/>
              <a:gd name="adj6" fmla="val -45332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Appel dynamique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</a:p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de la méthode</a:t>
            </a:r>
            <a:endParaRPr lang="fr-BE" sz="1600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11" name="Line Callout 2 (Accent Bar) 10"/>
          <p:cNvSpPr/>
          <p:nvPr/>
        </p:nvSpPr>
        <p:spPr>
          <a:xfrm flipH="1">
            <a:off x="214282" y="4424636"/>
            <a:ext cx="2160000" cy="5760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39088"/>
              <a:gd name="adj6" fmla="val -65319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Conversion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dynamique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</a:p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de la </a:t>
            </a:r>
            <a:r>
              <a:rPr lang="fr-BE" sz="1600" b="1" dirty="0" smtClean="0">
                <a:solidFill>
                  <a:schemeClr val="dk1"/>
                </a:solidFill>
                <a:latin typeface="Garamond" pitchFamily="18" charset="0"/>
              </a:rPr>
              <a:t>valeur de retour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12" name="Code - Compilation : double - Bracket"/>
          <p:cNvSpPr/>
          <p:nvPr/>
        </p:nvSpPr>
        <p:spPr>
          <a:xfrm>
            <a:off x="2119358" y="3107623"/>
            <a:ext cx="142876" cy="285752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Types dynamiques – 2/3</a:t>
            </a:r>
            <a:endParaRPr lang="fr-BE" dirty="0"/>
          </a:p>
        </p:txBody>
      </p:sp>
      <p:sp>
        <p:nvSpPr>
          <p:cNvPr id="3" name="Text Placeholder 7"/>
          <p:cNvSpPr txBox="1">
            <a:spLocks/>
          </p:cNvSpPr>
          <p:nvPr/>
        </p:nvSpPr>
        <p:spPr>
          <a:xfrm>
            <a:off x="535753" y="2928934"/>
            <a:ext cx="8072494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24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Quand</a:t>
            </a:r>
            <a:r>
              <a:rPr kumimoji="0" lang="fr-BE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les opérandes sont </a:t>
            </a:r>
            <a:r>
              <a:rPr kumimoji="0" lang="fr-BE" sz="2400" b="1" i="1" u="none" strike="noStrike" kern="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dynamic</a:t>
            </a:r>
            <a:r>
              <a:rPr kumimoji="0" lang="fr-BE" sz="24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La sélection des membres est</a:t>
            </a:r>
            <a:r>
              <a:rPr kumimoji="0" lang="fr-BE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différée à l’</a:t>
            </a:r>
            <a:r>
              <a:rPr lang="fr-BE" sz="2400" kern="0" dirty="0" smtClean="0">
                <a:latin typeface="+mn-lt"/>
              </a:rPr>
              <a:t>exécution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l’exécution,</a:t>
            </a:r>
            <a:r>
              <a:rPr kumimoji="0" lang="fr-BE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BE" sz="2400" b="1" i="1" u="none" strike="noStrike" kern="0" cap="none" spc="0" normalizeH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dynamic</a:t>
            </a:r>
            <a:r>
              <a:rPr kumimoji="0" lang="fr-BE" sz="240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est remplacé par le type réel de chaque membre</a:t>
            </a:r>
            <a:endParaRPr kumimoji="0" lang="fr-BE" sz="2400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</a:t>
            </a:r>
            <a:r>
              <a:rPr kumimoji="0" lang="fr-BE" sz="240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type de retour de l’opération est également </a:t>
            </a:r>
            <a:r>
              <a:rPr kumimoji="0" lang="fr-BE" sz="2400" b="1" i="1" u="none" strike="noStrike" kern="0" cap="none" spc="0" normalizeH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dynamic</a:t>
            </a:r>
            <a:endParaRPr kumimoji="0" lang="fr-BE" sz="2400" u="none" strike="noStrike" kern="0" cap="none" spc="0" normalizeH="0" baseline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57364" y="1270329"/>
            <a:ext cx="5429272" cy="10156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dynamic</a:t>
            </a:r>
            <a:r>
              <a:rPr lang="en-US" dirty="0" smtClean="0">
                <a:latin typeface="Consolas" pitchFamily="49" charset="0"/>
              </a:rPr>
              <a:t> x = 1;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dynamic</a:t>
            </a:r>
            <a:r>
              <a:rPr lang="en-US" dirty="0" smtClean="0">
                <a:latin typeface="Consolas" pitchFamily="49" charset="0"/>
              </a:rPr>
              <a:t> y = </a:t>
            </a:r>
            <a:r>
              <a:rPr lang="en-US" dirty="0" smtClean="0">
                <a:solidFill>
                  <a:srgbClr val="A31515"/>
                </a:solidFill>
                <a:latin typeface="Consolas" pitchFamily="49" charset="0"/>
              </a:rPr>
              <a:t>"Bonjour"</a:t>
            </a:r>
            <a:r>
              <a:rPr lang="en-US" dirty="0" smtClean="0">
                <a:latin typeface="Consolas" pitchFamily="49" charset="0"/>
              </a:rPr>
              <a:t>;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dynamic</a:t>
            </a:r>
            <a:r>
              <a:rPr lang="en-US" dirty="0" smtClean="0">
                <a:latin typeface="Consolas" pitchFamily="49" charset="0"/>
              </a:rPr>
              <a:t> z = 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new</a:t>
            </a: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List</a:t>
            </a:r>
            <a:r>
              <a:rPr lang="en-US" dirty="0" smtClean="0">
                <a:latin typeface="Consolas" pitchFamily="49" charset="0"/>
              </a:rPr>
              <a:t>&lt;</a:t>
            </a:r>
            <a:r>
              <a:rPr lang="en-US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int</a:t>
            </a:r>
            <a:r>
              <a:rPr lang="en-US" dirty="0" smtClean="0">
                <a:latin typeface="Consolas" pitchFamily="49" charset="0"/>
              </a:rPr>
              <a:t>&gt; { 1, 2, 3 };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14282" y="857232"/>
            <a:ext cx="3786214" cy="3571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Type statique (à la compilation)</a:t>
            </a:r>
            <a:endParaRPr lang="fr-BE" dirty="0"/>
          </a:p>
        </p:txBody>
      </p:sp>
      <p:sp>
        <p:nvSpPr>
          <p:cNvPr id="6" name="Rounded Rectangle 5"/>
          <p:cNvSpPr/>
          <p:nvPr/>
        </p:nvSpPr>
        <p:spPr>
          <a:xfrm>
            <a:off x="5143504" y="857232"/>
            <a:ext cx="3786214" cy="3571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Type dynamique(à l’exécution)</a:t>
            </a:r>
            <a:endParaRPr lang="fr-BE" dirty="0"/>
          </a:p>
        </p:txBody>
      </p:sp>
      <p:grpSp>
        <p:nvGrpSpPr>
          <p:cNvPr id="7" name="Ligne 1"/>
          <p:cNvGrpSpPr/>
          <p:nvPr/>
        </p:nvGrpSpPr>
        <p:grpSpPr>
          <a:xfrm>
            <a:off x="216518" y="1273718"/>
            <a:ext cx="8713200" cy="381474"/>
            <a:chOff x="216518" y="1273718"/>
            <a:chExt cx="8713200" cy="381474"/>
          </a:xfrm>
        </p:grpSpPr>
        <p:sp>
          <p:nvSpPr>
            <p:cNvPr id="8" name="TextBox 7"/>
            <p:cNvSpPr txBox="1"/>
            <p:nvPr/>
          </p:nvSpPr>
          <p:spPr>
            <a:xfrm>
              <a:off x="216518" y="1273718"/>
              <a:ext cx="1426524" cy="381474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 rtlCol="0">
              <a:spAutoFit/>
            </a:bodyPr>
            <a:lstStyle/>
            <a:p>
              <a:r>
                <a:rPr lang="fr-BE" dirty="0" err="1" smtClean="0">
                  <a:latin typeface="Consolas" pitchFamily="49" charset="0"/>
                </a:rPr>
                <a:t>dynamic</a:t>
              </a:r>
              <a:endParaRPr lang="fr-BE" dirty="0">
                <a:latin typeface="Consolas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00958" y="1273718"/>
              <a:ext cx="1428760" cy="381474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 rtlCol="0">
              <a:spAutoFit/>
            </a:bodyPr>
            <a:lstStyle/>
            <a:p>
              <a:r>
                <a:rPr lang="fr-BE" dirty="0" smtClean="0">
                  <a:latin typeface="Consolas" pitchFamily="49" charset="0"/>
                </a:rPr>
                <a:t>Int32</a:t>
              </a:r>
              <a:endParaRPr lang="fr-BE" dirty="0">
                <a:latin typeface="Consolas" pitchFamily="49" charset="0"/>
              </a:endParaRPr>
            </a:p>
          </p:txBody>
        </p:sp>
      </p:grpSp>
      <p:grpSp>
        <p:nvGrpSpPr>
          <p:cNvPr id="10" name="Ligne 2"/>
          <p:cNvGrpSpPr/>
          <p:nvPr/>
        </p:nvGrpSpPr>
        <p:grpSpPr>
          <a:xfrm>
            <a:off x="216518" y="1559470"/>
            <a:ext cx="8713200" cy="381474"/>
            <a:chOff x="216518" y="1559470"/>
            <a:chExt cx="8713200" cy="381474"/>
          </a:xfrm>
        </p:grpSpPr>
        <p:sp>
          <p:nvSpPr>
            <p:cNvPr id="11" name="TextBox 10"/>
            <p:cNvSpPr txBox="1"/>
            <p:nvPr/>
          </p:nvSpPr>
          <p:spPr>
            <a:xfrm>
              <a:off x="216518" y="1559470"/>
              <a:ext cx="1426524" cy="381474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 rtlCol="0">
              <a:spAutoFit/>
            </a:bodyPr>
            <a:lstStyle/>
            <a:p>
              <a:r>
                <a:rPr lang="fr-BE" dirty="0" err="1" smtClean="0">
                  <a:latin typeface="Consolas" pitchFamily="49" charset="0"/>
                </a:rPr>
                <a:t>dynamic</a:t>
              </a:r>
              <a:endParaRPr lang="fr-BE" dirty="0">
                <a:latin typeface="Consolas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00958" y="1559470"/>
              <a:ext cx="1428760" cy="381474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 rtlCol="0">
              <a:spAutoFit/>
            </a:bodyPr>
            <a:lstStyle/>
            <a:p>
              <a:r>
                <a:rPr lang="fr-BE" dirty="0" smtClean="0">
                  <a:latin typeface="Consolas" pitchFamily="49" charset="0"/>
                </a:rPr>
                <a:t>String</a:t>
              </a:r>
              <a:endParaRPr lang="fr-BE" dirty="0">
                <a:latin typeface="Consolas" pitchFamily="49" charset="0"/>
              </a:endParaRPr>
            </a:p>
          </p:txBody>
        </p:sp>
      </p:grpSp>
      <p:grpSp>
        <p:nvGrpSpPr>
          <p:cNvPr id="13" name="Ligne 3"/>
          <p:cNvGrpSpPr/>
          <p:nvPr/>
        </p:nvGrpSpPr>
        <p:grpSpPr>
          <a:xfrm>
            <a:off x="216518" y="1857364"/>
            <a:ext cx="8713200" cy="381474"/>
            <a:chOff x="216518" y="1857364"/>
            <a:chExt cx="8713200" cy="381474"/>
          </a:xfrm>
        </p:grpSpPr>
        <p:sp>
          <p:nvSpPr>
            <p:cNvPr id="14" name="TextBox 13"/>
            <p:cNvSpPr txBox="1"/>
            <p:nvPr/>
          </p:nvSpPr>
          <p:spPr>
            <a:xfrm>
              <a:off x="216518" y="1857364"/>
              <a:ext cx="1426524" cy="381474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 rtlCol="0">
              <a:spAutoFit/>
            </a:bodyPr>
            <a:lstStyle/>
            <a:p>
              <a:r>
                <a:rPr lang="fr-BE" dirty="0" err="1" smtClean="0">
                  <a:latin typeface="Consolas" pitchFamily="49" charset="0"/>
                </a:rPr>
                <a:t>dynamic</a:t>
              </a:r>
              <a:endParaRPr lang="fr-BE" dirty="0">
                <a:latin typeface="Consolas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500958" y="1857364"/>
              <a:ext cx="1428760" cy="381474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 rtlCol="0">
              <a:spAutoFit/>
            </a:bodyPr>
            <a:lstStyle/>
            <a:p>
              <a:r>
                <a:rPr lang="fr-BE" dirty="0" smtClean="0">
                  <a:latin typeface="Consolas" pitchFamily="49" charset="0"/>
                </a:rPr>
                <a:t>List&lt;</a:t>
              </a:r>
              <a:r>
                <a:rPr lang="fr-BE" dirty="0" err="1" smtClean="0">
                  <a:latin typeface="Consolas" pitchFamily="49" charset="0"/>
                </a:rPr>
                <a:t>int</a:t>
              </a:r>
              <a:r>
                <a:rPr lang="fr-BE" dirty="0" smtClean="0">
                  <a:latin typeface="Consolas" pitchFamily="49" charset="0"/>
                </a:rPr>
                <a:t>&gt;</a:t>
              </a:r>
              <a:endParaRPr lang="fr-BE" dirty="0">
                <a:latin typeface="Consolas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Types dynamiques – 3/3</a:t>
            </a:r>
            <a:endParaRPr lang="fr-BE" dirty="0"/>
          </a:p>
        </p:txBody>
      </p:sp>
      <p:sp>
        <p:nvSpPr>
          <p:cNvPr id="3" name="TextBox 2"/>
          <p:cNvSpPr txBox="1"/>
          <p:nvPr/>
        </p:nvSpPr>
        <p:spPr>
          <a:xfrm>
            <a:off x="1142976" y="1000108"/>
            <a:ext cx="6858048" cy="156966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public class </a:t>
            </a:r>
            <a:r>
              <a:rPr lang="en-US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Calculator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{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   public double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Add(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double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a, 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double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b) { ... }</a:t>
            </a:r>
            <a:endParaRPr lang="en-US" dirty="0" smtClean="0">
              <a:solidFill>
                <a:srgbClr val="0000FF"/>
              </a:solidFill>
              <a:latin typeface="Consolas" pitchFamily="49" charset="0"/>
              <a:ea typeface="Calibri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   public </a:t>
            </a:r>
            <a:r>
              <a:rPr lang="en-US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Add(</a:t>
            </a:r>
            <a:r>
              <a:rPr lang="en-US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a, </a:t>
            </a:r>
            <a:r>
              <a:rPr lang="en-US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b) { ... }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}</a:t>
            </a:r>
          </a:p>
        </p:txBody>
      </p:sp>
      <p:sp>
        <p:nvSpPr>
          <p:cNvPr id="4" name="Code - Compilation : double"/>
          <p:cNvSpPr txBox="1"/>
          <p:nvPr/>
        </p:nvSpPr>
        <p:spPr>
          <a:xfrm>
            <a:off x="428596" y="2786058"/>
            <a:ext cx="4929222" cy="10156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Calculator</a:t>
            </a:r>
            <a:r>
              <a:rPr lang="en-US" dirty="0" smtClean="0">
                <a:solidFill>
                  <a:srgbClr val="33CCFF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calc = </a:t>
            </a:r>
            <a:r>
              <a:rPr lang="en-US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GetCalculator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();</a:t>
            </a:r>
          </a:p>
          <a:p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double </a:t>
            </a:r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x = 2.25, y = 3.75;</a:t>
            </a:r>
          </a:p>
          <a:p>
            <a:r>
              <a:rPr lang="en-US" dirty="0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double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result = </a:t>
            </a:r>
            <a:r>
              <a:rPr lang="en-US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calc.Add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(x, y);</a:t>
            </a:r>
          </a:p>
        </p:txBody>
      </p:sp>
      <p:sp>
        <p:nvSpPr>
          <p:cNvPr id="10" name="Code - Compilation : double - Bracket"/>
          <p:cNvSpPr/>
          <p:nvPr/>
        </p:nvSpPr>
        <p:spPr>
          <a:xfrm>
            <a:off x="500034" y="3143248"/>
            <a:ext cx="142876" cy="285752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Code - Exécution : double"/>
          <p:cNvSpPr txBox="1"/>
          <p:nvPr/>
        </p:nvSpPr>
        <p:spPr>
          <a:xfrm>
            <a:off x="428596" y="3929066"/>
            <a:ext cx="4929222" cy="10156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Calculator</a:t>
            </a:r>
            <a:r>
              <a:rPr lang="en-US" dirty="0" smtClean="0">
                <a:solidFill>
                  <a:srgbClr val="33CCFF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calc = </a:t>
            </a:r>
            <a:r>
              <a:rPr lang="en-US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GetCalculator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();</a:t>
            </a:r>
          </a:p>
          <a:p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dynamic </a:t>
            </a:r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x = 2.25, y = 3.75;</a:t>
            </a:r>
          </a:p>
          <a:p>
            <a:r>
              <a:rPr lang="en-US" dirty="0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dynamic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result = </a:t>
            </a:r>
            <a:r>
              <a:rPr lang="en-US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calc.Add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(x, y);</a:t>
            </a:r>
          </a:p>
        </p:txBody>
      </p:sp>
      <p:sp>
        <p:nvSpPr>
          <p:cNvPr id="11" name="Code - Exécution : double - Bracket"/>
          <p:cNvSpPr/>
          <p:nvPr/>
        </p:nvSpPr>
        <p:spPr>
          <a:xfrm>
            <a:off x="500034" y="4286256"/>
            <a:ext cx="142876" cy="285752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Code - Exécution : int"/>
          <p:cNvSpPr txBox="1"/>
          <p:nvPr/>
        </p:nvSpPr>
        <p:spPr>
          <a:xfrm>
            <a:off x="428596" y="5072074"/>
            <a:ext cx="4929222" cy="10156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Calculator</a:t>
            </a:r>
            <a:r>
              <a:rPr lang="en-US" dirty="0" smtClean="0">
                <a:solidFill>
                  <a:srgbClr val="33CCFF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calc = </a:t>
            </a:r>
            <a:r>
              <a:rPr lang="en-US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GetCalculator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();</a:t>
            </a:r>
          </a:p>
          <a:p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dynamic </a:t>
            </a:r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x = 2, y = 3;</a:t>
            </a:r>
          </a:p>
          <a:p>
            <a:r>
              <a:rPr lang="en-US" dirty="0" smtClean="0">
                <a:solidFill>
                  <a:srgbClr val="0033CC"/>
                </a:solidFill>
                <a:latin typeface="Consolas" pitchFamily="49" charset="0"/>
                <a:ea typeface="Calibri"/>
                <a:cs typeface="Times New Roman"/>
              </a:rPr>
              <a:t>dynamic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result = </a:t>
            </a:r>
            <a:r>
              <a:rPr lang="en-US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calc.Add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(x, y);</a:t>
            </a:r>
          </a:p>
        </p:txBody>
      </p:sp>
      <p:sp>
        <p:nvSpPr>
          <p:cNvPr id="12" name="Code - Exécution : int - Bracket"/>
          <p:cNvSpPr/>
          <p:nvPr/>
        </p:nvSpPr>
        <p:spPr>
          <a:xfrm>
            <a:off x="500034" y="5429264"/>
            <a:ext cx="142876" cy="285752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Compil : double"/>
          <p:cNvSpPr/>
          <p:nvPr/>
        </p:nvSpPr>
        <p:spPr>
          <a:xfrm>
            <a:off x="5643570" y="2989089"/>
            <a:ext cx="3188587" cy="609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A la </a:t>
            </a:r>
            <a:r>
              <a:rPr lang="fr-BE" b="1" i="1" dirty="0" smtClean="0"/>
              <a:t>compilation</a:t>
            </a:r>
            <a:r>
              <a:rPr lang="fr-BE" dirty="0" smtClean="0"/>
              <a:t> : </a:t>
            </a:r>
          </a:p>
          <a:p>
            <a:pPr algn="ctr"/>
            <a:r>
              <a:rPr lang="fr-BE" dirty="0" smtClean="0"/>
              <a:t>double </a:t>
            </a:r>
            <a:r>
              <a:rPr lang="fr-BE" dirty="0" err="1" smtClean="0"/>
              <a:t>Add</a:t>
            </a:r>
            <a:r>
              <a:rPr lang="fr-BE" dirty="0" smtClean="0"/>
              <a:t>(</a:t>
            </a:r>
            <a:r>
              <a:rPr lang="fr-BE" b="1" dirty="0" smtClean="0"/>
              <a:t>double, double</a:t>
            </a:r>
            <a:r>
              <a:rPr lang="fr-BE" dirty="0" smtClean="0"/>
              <a:t>)</a:t>
            </a:r>
            <a:endParaRPr lang="fr-BE" dirty="0"/>
          </a:p>
        </p:txBody>
      </p:sp>
      <p:sp>
        <p:nvSpPr>
          <p:cNvPr id="8" name="Exécution : double"/>
          <p:cNvSpPr/>
          <p:nvPr/>
        </p:nvSpPr>
        <p:spPr>
          <a:xfrm>
            <a:off x="5643570" y="4132097"/>
            <a:ext cx="3188587" cy="609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A </a:t>
            </a:r>
            <a:r>
              <a:rPr lang="fr-BE" b="1" i="1" dirty="0" smtClean="0"/>
              <a:t>l’exécution</a:t>
            </a:r>
            <a:r>
              <a:rPr lang="fr-BE" dirty="0" smtClean="0"/>
              <a:t> : </a:t>
            </a:r>
          </a:p>
          <a:p>
            <a:pPr algn="ctr"/>
            <a:r>
              <a:rPr lang="fr-BE" dirty="0" smtClean="0"/>
              <a:t>double </a:t>
            </a:r>
            <a:r>
              <a:rPr lang="fr-BE" dirty="0" err="1" smtClean="0"/>
              <a:t>Add</a:t>
            </a:r>
            <a:r>
              <a:rPr lang="fr-BE" dirty="0" smtClean="0"/>
              <a:t>(</a:t>
            </a:r>
            <a:r>
              <a:rPr lang="fr-BE" b="1" dirty="0" smtClean="0"/>
              <a:t>double, double</a:t>
            </a:r>
            <a:r>
              <a:rPr lang="fr-BE" dirty="0" smtClean="0"/>
              <a:t>)</a:t>
            </a:r>
            <a:endParaRPr lang="fr-BE" dirty="0"/>
          </a:p>
        </p:txBody>
      </p:sp>
      <p:sp>
        <p:nvSpPr>
          <p:cNvPr id="9" name="Exécution : int"/>
          <p:cNvSpPr/>
          <p:nvPr/>
        </p:nvSpPr>
        <p:spPr>
          <a:xfrm>
            <a:off x="5643570" y="5275105"/>
            <a:ext cx="3188587" cy="609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A </a:t>
            </a:r>
            <a:r>
              <a:rPr lang="fr-BE" b="1" i="1" dirty="0" smtClean="0"/>
              <a:t>l’exécution</a:t>
            </a:r>
            <a:r>
              <a:rPr lang="fr-BE" dirty="0" smtClean="0"/>
              <a:t> : </a:t>
            </a:r>
          </a:p>
          <a:p>
            <a:pPr algn="ctr"/>
            <a:r>
              <a:rPr lang="fr-BE" dirty="0" err="1" smtClean="0"/>
              <a:t>int</a:t>
            </a:r>
            <a:r>
              <a:rPr lang="fr-BE" dirty="0" smtClean="0"/>
              <a:t> </a:t>
            </a:r>
            <a:r>
              <a:rPr lang="fr-BE" dirty="0" err="1" smtClean="0"/>
              <a:t>Add</a:t>
            </a:r>
            <a:r>
              <a:rPr lang="fr-BE" dirty="0" smtClean="0"/>
              <a:t>(</a:t>
            </a:r>
            <a:r>
              <a:rPr lang="fr-BE" b="1" dirty="0" err="1" smtClean="0"/>
              <a:t>int</a:t>
            </a:r>
            <a:r>
              <a:rPr lang="fr-BE" b="1" dirty="0" smtClean="0"/>
              <a:t>, </a:t>
            </a:r>
            <a:r>
              <a:rPr lang="fr-BE" b="1" dirty="0" err="1" smtClean="0"/>
              <a:t>int</a:t>
            </a:r>
            <a:r>
              <a:rPr lang="fr-BE" dirty="0" smtClean="0"/>
              <a:t>)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5" grpId="0" animBg="1"/>
      <p:bldP spid="11" grpId="0" animBg="1"/>
      <p:bldP spid="6" grpId="0" animBg="1"/>
      <p:bldP spid="12" grpId="0" animBg="1"/>
      <p:bldP spid="7" grpId="0" animBg="1"/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Types dynamiques – Points à retenir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795338"/>
            <a:ext cx="8229600" cy="474591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résolution des méthodes est différée à l’exécution </a:t>
            </a:r>
            <a:r>
              <a:rPr kumimoji="0" lang="fr-B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 nécessaire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</a:rPr>
              <a:t>public 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</a:rPr>
              <a:t>void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</a:rPr>
              <a:t> 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Methode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(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</a:rPr>
              <a:t>dynamic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 d)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ne peut pas appeler des méthodes d’extensions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savoir</a:t>
            </a:r>
            <a:r>
              <a:rPr kumimoji="0" lang="fr-BE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BE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(ou non)</a:t>
            </a:r>
            <a:r>
              <a:rPr kumimoji="0" lang="fr-B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Nouveaux types de conversion : assignation, structurelle, …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Consolas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</a:rPr>
              <a:t>dynamic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n’existe pas au niveau du code 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Types dynamiques – Exemples d’écritures – 1/2</a:t>
            </a:r>
            <a:endParaRPr lang="fr-B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668" y="799862"/>
            <a:ext cx="8229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Ces écritures sont </a:t>
            </a:r>
            <a:r>
              <a:rPr kumimoji="0" lang="fr-BE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valides</a:t>
            </a:r>
          </a:p>
        </p:txBody>
      </p:sp>
      <p:sp>
        <p:nvSpPr>
          <p:cNvPr id="4" name="Ligne 1"/>
          <p:cNvSpPr txBox="1"/>
          <p:nvPr/>
        </p:nvSpPr>
        <p:spPr>
          <a:xfrm>
            <a:off x="500034" y="1457986"/>
            <a:ext cx="8286808" cy="55399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MaMethode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i, 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d) { ... }</a:t>
            </a:r>
          </a:p>
        </p:txBody>
      </p:sp>
      <p:sp>
        <p:nvSpPr>
          <p:cNvPr id="6" name="Ligne 2"/>
          <p:cNvSpPr txBox="1"/>
          <p:nvPr/>
        </p:nvSpPr>
        <p:spPr>
          <a:xfrm>
            <a:off x="500034" y="1457986"/>
            <a:ext cx="8286808" cy="144039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MaMethode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i, 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d) { ... }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0033CC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[]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monArray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= ...</a:t>
            </a:r>
          </a:p>
        </p:txBody>
      </p:sp>
      <p:sp>
        <p:nvSpPr>
          <p:cNvPr id="7" name="Ligne 3"/>
          <p:cNvSpPr txBox="1"/>
          <p:nvPr/>
        </p:nvSpPr>
        <p:spPr>
          <a:xfrm>
            <a:off x="500034" y="1457986"/>
            <a:ext cx="8286808" cy="232679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MaMethode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i, 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d) { ... }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0033CC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[]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monArray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= ...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chemeClr val="tx1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&gt;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enumerable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= ...</a:t>
            </a:r>
          </a:p>
        </p:txBody>
      </p:sp>
      <p:sp>
        <p:nvSpPr>
          <p:cNvPr id="8" name="Ligne 4"/>
          <p:cNvSpPr txBox="1"/>
          <p:nvPr/>
        </p:nvSpPr>
        <p:spPr>
          <a:xfrm>
            <a:off x="500034" y="1457986"/>
            <a:ext cx="8286808" cy="321318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MaMethode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i, 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d) { ... }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0033CC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[]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monArray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= ...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chemeClr val="tx1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&gt;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enumerable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= ...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33CCFF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2B91AF"/>
                </a:solidFill>
                <a:latin typeface="Consolas" pitchFamily="49" charset="0"/>
              </a:rPr>
              <a:t>List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&gt; liste = ...</a:t>
            </a:r>
          </a:p>
        </p:txBody>
      </p:sp>
      <p:sp>
        <p:nvSpPr>
          <p:cNvPr id="9" name="Ligne 5"/>
          <p:cNvSpPr txBox="1"/>
          <p:nvPr/>
        </p:nvSpPr>
        <p:spPr>
          <a:xfrm>
            <a:off x="500034" y="1457986"/>
            <a:ext cx="8286808" cy="454278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MaMethode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i, 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d) { ... }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0033CC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[]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monArray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= ...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chemeClr val="tx1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&gt; </a:t>
            </a:r>
            <a:r>
              <a:rPr lang="fr-BE" sz="2400" kern="0" dirty="0" err="1" smtClean="0">
                <a:solidFill>
                  <a:schemeClr val="tx1"/>
                </a:solidFill>
                <a:latin typeface="Consolas" pitchFamily="49" charset="0"/>
              </a:rPr>
              <a:t>enumerable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= ...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33CCFF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2B91AF"/>
                </a:solidFill>
                <a:latin typeface="Consolas" pitchFamily="49" charset="0"/>
              </a:rPr>
              <a:t>List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&gt; liste = ...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0033CC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0033CC"/>
                </a:solidFill>
                <a:latin typeface="Consolas" pitchFamily="49" charset="0"/>
              </a:rPr>
              <a:t>class </a:t>
            </a:r>
            <a:r>
              <a:rPr lang="fr-BE" sz="2400" kern="0" dirty="0" err="1" smtClean="0">
                <a:solidFill>
                  <a:srgbClr val="2B91AF"/>
                </a:solidFill>
                <a:latin typeface="Consolas" pitchFamily="49" charset="0"/>
              </a:rPr>
              <a:t>BaseClass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&lt;T&gt; { }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0033CC"/>
                </a:solidFill>
                <a:latin typeface="Consolas" pitchFamily="49" charset="0"/>
              </a:rPr>
              <a:t>class </a:t>
            </a:r>
            <a:r>
              <a:rPr lang="fr-BE" sz="2400" kern="0" dirty="0" err="1" smtClean="0">
                <a:solidFill>
                  <a:srgbClr val="2B91AF"/>
                </a:solidFill>
                <a:latin typeface="Consolas" pitchFamily="49" charset="0"/>
              </a:rPr>
              <a:t>Derived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: </a:t>
            </a:r>
            <a:r>
              <a:rPr lang="fr-BE" sz="2400" kern="0" dirty="0" err="1" smtClean="0">
                <a:solidFill>
                  <a:srgbClr val="2B91AF"/>
                </a:solidFill>
                <a:latin typeface="Consolas" pitchFamily="49" charset="0"/>
              </a:rPr>
              <a:t>BaseClass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&gt; {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Types dynamiques – Exemples d’écritures – 2/2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795338"/>
            <a:ext cx="8229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Ces écritures </a:t>
            </a:r>
            <a:r>
              <a:rPr kumimoji="0" lang="fr-BE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 sont pas valides</a:t>
            </a:r>
          </a:p>
        </p:txBody>
      </p:sp>
      <p:sp>
        <p:nvSpPr>
          <p:cNvPr id="5" name="Ligne 1"/>
          <p:cNvSpPr txBox="1"/>
          <p:nvPr/>
        </p:nvSpPr>
        <p:spPr>
          <a:xfrm>
            <a:off x="500034" y="1602275"/>
            <a:ext cx="8286808" cy="55399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0033CC"/>
                </a:solidFill>
                <a:latin typeface="Consolas" pitchFamily="49" charset="0"/>
              </a:rPr>
              <a:t>class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smtClean="0">
                <a:solidFill>
                  <a:srgbClr val="2B91AF"/>
                </a:solidFill>
                <a:latin typeface="Consolas" pitchFamily="49" charset="0"/>
              </a:rPr>
              <a:t>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: 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{ }</a:t>
            </a:r>
          </a:p>
        </p:txBody>
      </p:sp>
      <p:sp>
        <p:nvSpPr>
          <p:cNvPr id="7" name="Ligne 2"/>
          <p:cNvSpPr txBox="1"/>
          <p:nvPr/>
        </p:nvSpPr>
        <p:spPr>
          <a:xfrm>
            <a:off x="500034" y="1602275"/>
            <a:ext cx="8286808" cy="144039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0033CC"/>
                </a:solidFill>
                <a:latin typeface="Consolas" pitchFamily="49" charset="0"/>
              </a:rPr>
              <a:t>class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smtClean="0">
                <a:solidFill>
                  <a:srgbClr val="2B91AF"/>
                </a:solidFill>
                <a:latin typeface="Consolas" pitchFamily="49" charset="0"/>
              </a:rPr>
              <a:t>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: 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{ }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0033CC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0033CC"/>
                </a:solidFill>
                <a:latin typeface="Consolas" pitchFamily="49" charset="0"/>
              </a:rPr>
              <a:t>class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smtClean="0">
                <a:solidFill>
                  <a:srgbClr val="2B91AF"/>
                </a:solidFill>
                <a:latin typeface="Consolas" pitchFamily="49" charset="0"/>
              </a:rPr>
              <a:t>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: </a:t>
            </a:r>
            <a:r>
              <a:rPr lang="fr-BE" sz="2400" kern="0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&gt; { }</a:t>
            </a:r>
          </a:p>
        </p:txBody>
      </p:sp>
      <p:sp>
        <p:nvSpPr>
          <p:cNvPr id="8" name="Ligne 3"/>
          <p:cNvSpPr txBox="1"/>
          <p:nvPr/>
        </p:nvSpPr>
        <p:spPr>
          <a:xfrm>
            <a:off x="500034" y="1602275"/>
            <a:ext cx="8286808" cy="232679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0033CC"/>
                </a:solidFill>
                <a:latin typeface="Consolas" pitchFamily="49" charset="0"/>
              </a:rPr>
              <a:t>class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smtClean="0">
                <a:solidFill>
                  <a:srgbClr val="2B91AF"/>
                </a:solidFill>
                <a:latin typeface="Consolas" pitchFamily="49" charset="0"/>
              </a:rPr>
              <a:t>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: 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{ }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0033CC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0033CC"/>
                </a:solidFill>
                <a:latin typeface="Consolas" pitchFamily="49" charset="0"/>
              </a:rPr>
              <a:t>class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smtClean="0">
                <a:solidFill>
                  <a:srgbClr val="2B91AF"/>
                </a:solidFill>
                <a:latin typeface="Consolas" pitchFamily="49" charset="0"/>
              </a:rPr>
              <a:t>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: </a:t>
            </a:r>
            <a:r>
              <a:rPr lang="fr-BE" sz="2400" kern="0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&gt; { }</a:t>
            </a: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endParaRPr lang="fr-BE" sz="2400" kern="0" dirty="0" smtClean="0">
              <a:solidFill>
                <a:srgbClr val="0033CC"/>
              </a:solidFill>
              <a:latin typeface="Consolas" pitchFamily="49" charset="0"/>
            </a:endParaRPr>
          </a:p>
          <a:p>
            <a:pPr marL="285750" indent="-285750">
              <a:spcBef>
                <a:spcPct val="20000"/>
              </a:spcBef>
              <a:buClr>
                <a:srgbClr val="A50021"/>
              </a:buClr>
              <a:buSzPct val="80000"/>
              <a:defRPr/>
            </a:pPr>
            <a:r>
              <a:rPr lang="fr-BE" sz="2400" kern="0" dirty="0" smtClean="0">
                <a:solidFill>
                  <a:srgbClr val="0033CC"/>
                </a:solidFill>
                <a:latin typeface="Consolas" pitchFamily="49" charset="0"/>
              </a:rPr>
              <a:t>class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fr-BE" sz="2400" kern="0" dirty="0" smtClean="0">
                <a:solidFill>
                  <a:srgbClr val="2B91AF"/>
                </a:solidFill>
                <a:latin typeface="Consolas" pitchFamily="49" charset="0"/>
              </a:rPr>
              <a:t>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&lt;T&gt; 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where</a:t>
            </a:r>
            <a:r>
              <a:rPr lang="fr-BE" sz="2400" kern="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T : </a:t>
            </a:r>
            <a:r>
              <a:rPr lang="fr-BE" sz="2400" kern="0" dirty="0" err="1" smtClean="0">
                <a:solidFill>
                  <a:srgbClr val="2B91AF"/>
                </a:solidFill>
                <a:latin typeface="Consolas" pitchFamily="49" charset="0"/>
              </a:rPr>
              <a:t>BaseClass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&lt;</a:t>
            </a:r>
            <a:r>
              <a:rPr lang="fr-BE" sz="24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2400" kern="0" dirty="0" smtClean="0">
                <a:solidFill>
                  <a:schemeClr val="tx1"/>
                </a:solidFill>
                <a:latin typeface="Consolas" pitchFamily="49" charset="0"/>
              </a:rPr>
              <a:t>&gt; { }</a:t>
            </a:r>
          </a:p>
        </p:txBody>
      </p:sp>
      <p:pic>
        <p:nvPicPr>
          <p:cNvPr id="4" name="Panneau &quot;Interdit&quot;" descr="D:\Projects\PDA - Articles\2009-08-04 - PDA - DotNetHub - .NET 4.0\Sto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428736"/>
            <a:ext cx="2786082" cy="2786082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383953"/>
            <a:ext cx="82296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Pour plus d’information : </a:t>
            </a:r>
            <a:r>
              <a:rPr kumimoji="0" lang="fr-BE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Blog de Chris Burrows 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hlinkClick r:id="rId3"/>
              </a:rPr>
              <a:t>http://blogs.msdn.com/cburrows/default.aspx</a:t>
            </a:r>
            <a:endParaRPr kumimoji="0" lang="fr-BE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Créer  un type dynamique – 1/2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4282" y="1571612"/>
            <a:ext cx="8786874" cy="447507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class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DynamicObject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: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IDynamicMetaObjectProvider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2B91AF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virtual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IEnumerable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string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&gt;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GetDynamicMemberNames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virtual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DynamicMetaObject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GetMetaObject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Expression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parameter);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virtual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bool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TryConvert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ConvertBinder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binder,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out object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result);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virtual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bool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TryDeleteMember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DeleteMemberBinder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binder);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virtual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bool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TryGetMember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GetMemberBinder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binder,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			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out object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result);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virtual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bool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TrySetMember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SetMemberBinder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binder,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object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value);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virtual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bool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TryBinaryOperation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BinaryOperationBinder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binder,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				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object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arg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out object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result);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virtual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bool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TryUnaryOperation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UnaryOperationBinder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binder,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				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out object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result);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...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  <a:endParaRPr kumimoji="0" lang="fr-BE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sp>
        <p:nvSpPr>
          <p:cNvPr id="4" name="Line Callout 2 (Accent Bar) 3"/>
          <p:cNvSpPr/>
          <p:nvPr/>
        </p:nvSpPr>
        <p:spPr>
          <a:xfrm>
            <a:off x="3071802" y="714356"/>
            <a:ext cx="2857520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2320"/>
              <a:gd name="adj6" fmla="val -40181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Dans </a:t>
            </a:r>
            <a:r>
              <a:rPr lang="fr-BE" sz="1600" dirty="0" err="1" smtClean="0">
                <a:solidFill>
                  <a:schemeClr val="dk1"/>
                </a:solidFill>
                <a:latin typeface="Garamond" pitchFamily="18" charset="0"/>
              </a:rPr>
              <a:t>System.Core.dll</a:t>
            </a:r>
            <a:endParaRPr lang="fr-BE" sz="1600" dirty="0" smtClean="0">
              <a:solidFill>
                <a:schemeClr val="dk1"/>
              </a:solidFill>
              <a:latin typeface="Garamond" pitchFamily="18" charset="0"/>
            </a:endParaRPr>
          </a:p>
          <a:p>
            <a:pPr algn="ctr"/>
            <a:r>
              <a:rPr lang="fr-BE" sz="1600" dirty="0" err="1" smtClean="0">
                <a:solidFill>
                  <a:schemeClr val="dk1"/>
                </a:solidFill>
                <a:latin typeface="Garamond" pitchFamily="18" charset="0"/>
              </a:rPr>
              <a:t>Namespace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  <a:r>
              <a:rPr lang="fr-BE" sz="1600" b="1" dirty="0" err="1" smtClean="0">
                <a:solidFill>
                  <a:schemeClr val="dk1"/>
                </a:solidFill>
                <a:latin typeface="Garamond" pitchFamily="18" charset="0"/>
              </a:rPr>
              <a:t>System.Dynamic</a:t>
            </a:r>
            <a:endParaRPr lang="fr-BE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5" name="Line Callout 2 (Accent Bar) 4"/>
          <p:cNvSpPr/>
          <p:nvPr/>
        </p:nvSpPr>
        <p:spPr>
          <a:xfrm>
            <a:off x="7143768" y="714356"/>
            <a:ext cx="1857388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8716"/>
              <a:gd name="adj6" fmla="val -47122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err="1" smtClean="0">
                <a:solidFill>
                  <a:schemeClr val="dk1"/>
                </a:solidFill>
                <a:latin typeface="Garamond" pitchFamily="18" charset="0"/>
              </a:rPr>
              <a:t>IDynamicObject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</a:p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a été renommé</a:t>
            </a:r>
            <a:endParaRPr lang="fr-BE" sz="1600" dirty="0">
              <a:solidFill>
                <a:schemeClr val="dk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Tendances d’évolution de .NET</a:t>
            </a:r>
            <a:endParaRPr lang="fr-B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357158" y="785794"/>
          <a:ext cx="842968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Programmation Déclarative"/>
          <p:cNvGrpSpPr/>
          <p:nvPr/>
        </p:nvGrpSpPr>
        <p:grpSpPr>
          <a:xfrm>
            <a:off x="1000100" y="-2928982"/>
            <a:ext cx="7143800" cy="5286411"/>
            <a:chOff x="1000100" y="-2928982"/>
            <a:chExt cx="7143800" cy="5286411"/>
          </a:xfrm>
        </p:grpSpPr>
        <p:sp>
          <p:nvSpPr>
            <p:cNvPr id="5" name="Bloc Programmation Déclarative"/>
            <p:cNvSpPr txBox="1"/>
            <p:nvPr/>
          </p:nvSpPr>
          <p:spPr>
            <a:xfrm>
              <a:off x="1000100" y="-2928982"/>
              <a:ext cx="7143800" cy="5286411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fr-BE" sz="2200" b="1" dirty="0" smtClean="0">
                  <a:solidFill>
                    <a:schemeClr val="tx2"/>
                  </a:solidFill>
                </a:rPr>
                <a:t>Programmation Déclarative</a:t>
              </a:r>
            </a:p>
          </p:txBody>
        </p:sp>
        <p:grpSp>
          <p:nvGrpSpPr>
            <p:cNvPr id="6" name="Graphe Programmation Déclarative"/>
            <p:cNvGrpSpPr/>
            <p:nvPr/>
          </p:nvGrpSpPr>
          <p:grpSpPr>
            <a:xfrm>
              <a:off x="1142976" y="-2000288"/>
              <a:ext cx="6627263" cy="4023682"/>
              <a:chOff x="1142976" y="-2000288"/>
              <a:chExt cx="6627263" cy="4023682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428728" y="-1324012"/>
                <a:ext cx="5643602" cy="2609872"/>
              </a:xfrm>
              <a:prstGeom prst="line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1428728" y="-1466864"/>
                <a:ext cx="5715040" cy="2752724"/>
              </a:xfrm>
              <a:prstGeom prst="line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5400000" flipH="1" flipV="1">
                <a:off x="-437378" y="-134182"/>
                <a:ext cx="3733006" cy="794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1142976" y="1506500"/>
                <a:ext cx="6153152" cy="1588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 rot="20050180">
                <a:off x="5809706" y="-1686314"/>
                <a:ext cx="1159292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92D050"/>
                    </a:solidFill>
                  </a:rPr>
                  <a:t>Quoi</a:t>
                </a:r>
                <a:endParaRPr lang="en-US" sz="3600" dirty="0">
                  <a:solidFill>
                    <a:srgbClr val="92D050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rot="1476308">
                <a:off x="5585025" y="451597"/>
                <a:ext cx="21852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C00000"/>
                    </a:solidFill>
                  </a:rPr>
                  <a:t>Comment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357290" y="1500174"/>
                <a:ext cx="15840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i="1" dirty="0" err="1" smtClean="0">
                    <a:solidFill>
                      <a:schemeClr val="tx2"/>
                    </a:solidFill>
                  </a:rPr>
                  <a:t>Impératif</a:t>
                </a:r>
                <a:endParaRPr lang="en-US" sz="2800" i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330258" y="1500174"/>
                <a:ext cx="17043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i="1" dirty="0" err="1" smtClean="0">
                    <a:solidFill>
                      <a:schemeClr val="tx2"/>
                    </a:solidFill>
                  </a:rPr>
                  <a:t>Déclaratif</a:t>
                </a:r>
                <a:endParaRPr lang="en-US" sz="2800" i="1" dirty="0">
                  <a:solidFill>
                    <a:schemeClr val="tx2"/>
                  </a:solidFill>
                </a:endParaRPr>
              </a:p>
            </p:txBody>
          </p:sp>
        </p:grpSp>
      </p:grpSp>
      <p:sp>
        <p:nvSpPr>
          <p:cNvPr id="15" name="Exemple Déclaratif"/>
          <p:cNvSpPr/>
          <p:nvPr/>
        </p:nvSpPr>
        <p:spPr>
          <a:xfrm>
            <a:off x="5643570" y="2857496"/>
            <a:ext cx="2000264" cy="1143008"/>
          </a:xfrm>
          <a:prstGeom prst="bracePair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0" bIns="0" rtlCol="0" anchor="t"/>
          <a:lstStyle/>
          <a:p>
            <a:r>
              <a:rPr lang="fr-BE" sz="1600" dirty="0" err="1" smtClean="0">
                <a:solidFill>
                  <a:srgbClr val="0000FF"/>
                </a:solidFill>
              </a:rPr>
              <a:t>from</a:t>
            </a:r>
            <a:r>
              <a:rPr lang="fr-BE" sz="1600" dirty="0" smtClean="0">
                <a:solidFill>
                  <a:srgbClr val="0000FF"/>
                </a:solidFill>
              </a:rPr>
              <a:t> </a:t>
            </a:r>
            <a:r>
              <a:rPr lang="fr-BE" sz="1600" dirty="0" smtClean="0">
                <a:solidFill>
                  <a:schemeClr val="tx1"/>
                </a:solidFill>
              </a:rPr>
              <a:t>i</a:t>
            </a:r>
            <a:r>
              <a:rPr lang="fr-BE" sz="1600" dirty="0" smtClean="0">
                <a:solidFill>
                  <a:srgbClr val="0000FF"/>
                </a:solidFill>
              </a:rPr>
              <a:t> in </a:t>
            </a:r>
            <a:r>
              <a:rPr lang="fr-BE" sz="1600" dirty="0" err="1" smtClean="0">
                <a:solidFill>
                  <a:schemeClr val="tx1"/>
                </a:solidFill>
              </a:rPr>
              <a:t>list</a:t>
            </a:r>
            <a:endParaRPr lang="fr-BE" sz="1600" dirty="0" smtClean="0">
              <a:solidFill>
                <a:schemeClr val="tx1"/>
              </a:solidFill>
            </a:endParaRPr>
          </a:p>
          <a:p>
            <a:r>
              <a:rPr lang="fr-BE" sz="1600" dirty="0" err="1" smtClean="0">
                <a:solidFill>
                  <a:srgbClr val="0000FF"/>
                </a:solidFill>
              </a:rPr>
              <a:t>where</a:t>
            </a:r>
            <a:r>
              <a:rPr lang="fr-BE" sz="1600" dirty="0" smtClean="0">
                <a:solidFill>
                  <a:srgbClr val="0000FF"/>
                </a:solidFill>
              </a:rPr>
              <a:t> </a:t>
            </a:r>
            <a:r>
              <a:rPr lang="fr-BE" sz="1600" dirty="0" smtClean="0">
                <a:solidFill>
                  <a:schemeClr val="tx1"/>
                </a:solidFill>
              </a:rPr>
              <a:t>i &gt; 10</a:t>
            </a:r>
          </a:p>
          <a:p>
            <a:r>
              <a:rPr lang="fr-BE" sz="1600" dirty="0" err="1" smtClean="0">
                <a:solidFill>
                  <a:srgbClr val="0000FF"/>
                </a:solidFill>
              </a:rPr>
              <a:t>orderby</a:t>
            </a:r>
            <a:r>
              <a:rPr lang="fr-BE" sz="1600" dirty="0" smtClean="0">
                <a:solidFill>
                  <a:srgbClr val="0000FF"/>
                </a:solidFill>
              </a:rPr>
              <a:t> </a:t>
            </a:r>
            <a:r>
              <a:rPr lang="fr-BE" sz="1600" dirty="0" smtClean="0">
                <a:solidFill>
                  <a:schemeClr val="tx1"/>
                </a:solidFill>
              </a:rPr>
              <a:t>i</a:t>
            </a:r>
          </a:p>
          <a:p>
            <a:r>
              <a:rPr lang="fr-BE" sz="1600" dirty="0" smtClean="0">
                <a:solidFill>
                  <a:srgbClr val="0000FF"/>
                </a:solidFill>
              </a:rPr>
              <a:t>select </a:t>
            </a:r>
            <a:r>
              <a:rPr lang="fr-BE" sz="1600" dirty="0" smtClean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6" name="Exemple Impératif"/>
          <p:cNvSpPr/>
          <p:nvPr/>
        </p:nvSpPr>
        <p:spPr>
          <a:xfrm>
            <a:off x="1571604" y="2857496"/>
            <a:ext cx="2428892" cy="1214446"/>
          </a:xfrm>
          <a:prstGeom prst="bracePair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0" bIns="0" rtlCol="0" anchor="t"/>
          <a:lstStyle/>
          <a:p>
            <a:r>
              <a:rPr lang="fr-BE" sz="1600" dirty="0" err="1" smtClean="0">
                <a:solidFill>
                  <a:srgbClr val="0000FF"/>
                </a:solidFill>
              </a:rPr>
              <a:t>foreach</a:t>
            </a:r>
            <a:r>
              <a:rPr lang="fr-BE" sz="1600" dirty="0" smtClean="0">
                <a:solidFill>
                  <a:schemeClr val="tx1"/>
                </a:solidFill>
              </a:rPr>
              <a:t> ( </a:t>
            </a:r>
            <a:r>
              <a:rPr lang="fr-BE" sz="1600" dirty="0" err="1" smtClean="0">
                <a:solidFill>
                  <a:srgbClr val="0000FF"/>
                </a:solidFill>
              </a:rPr>
              <a:t>int</a:t>
            </a:r>
            <a:r>
              <a:rPr lang="fr-BE" sz="1600" dirty="0" smtClean="0">
                <a:solidFill>
                  <a:srgbClr val="0000FF"/>
                </a:solidFill>
              </a:rPr>
              <a:t> </a:t>
            </a:r>
            <a:r>
              <a:rPr lang="fr-BE" sz="1600" dirty="0" smtClean="0">
                <a:solidFill>
                  <a:schemeClr val="tx1"/>
                </a:solidFill>
              </a:rPr>
              <a:t>i </a:t>
            </a:r>
            <a:r>
              <a:rPr lang="fr-BE" sz="1600" dirty="0" smtClean="0">
                <a:solidFill>
                  <a:srgbClr val="0000FF"/>
                </a:solidFill>
              </a:rPr>
              <a:t>in</a:t>
            </a:r>
            <a:r>
              <a:rPr lang="fr-BE" sz="1600" dirty="0" smtClean="0">
                <a:solidFill>
                  <a:schemeClr val="tx1"/>
                </a:solidFill>
              </a:rPr>
              <a:t> </a:t>
            </a:r>
            <a:r>
              <a:rPr lang="fr-BE" sz="1600" dirty="0" err="1" smtClean="0">
                <a:solidFill>
                  <a:schemeClr val="tx1"/>
                </a:solidFill>
              </a:rPr>
              <a:t>list</a:t>
            </a:r>
            <a:r>
              <a:rPr lang="fr-BE" sz="1600" dirty="0" smtClean="0">
                <a:solidFill>
                  <a:schemeClr val="tx1"/>
                </a:solidFill>
              </a:rPr>
              <a:t> )</a:t>
            </a:r>
          </a:p>
          <a:p>
            <a:r>
              <a:rPr lang="fr-BE" sz="1600" dirty="0" smtClean="0">
                <a:solidFill>
                  <a:srgbClr val="0000FF"/>
                </a:solidFill>
              </a:rPr>
              <a:t>   if </a:t>
            </a:r>
            <a:r>
              <a:rPr lang="fr-BE" sz="1600" dirty="0" smtClean="0">
                <a:solidFill>
                  <a:schemeClr val="tx1"/>
                </a:solidFill>
              </a:rPr>
              <a:t>( i &gt; 10 )</a:t>
            </a:r>
          </a:p>
          <a:p>
            <a:r>
              <a:rPr lang="fr-BE" sz="1600" dirty="0" smtClean="0">
                <a:solidFill>
                  <a:srgbClr val="0000FF"/>
                </a:solidFill>
              </a:rPr>
              <a:t>      </a:t>
            </a:r>
            <a:r>
              <a:rPr lang="fr-BE" sz="1600" dirty="0" err="1" smtClean="0">
                <a:solidFill>
                  <a:schemeClr val="tx1"/>
                </a:solidFill>
              </a:rPr>
              <a:t>result.Add</a:t>
            </a:r>
            <a:r>
              <a:rPr lang="fr-BE" sz="1600" dirty="0" smtClean="0">
                <a:solidFill>
                  <a:schemeClr val="tx1"/>
                </a:solidFill>
              </a:rPr>
              <a:t>(i);</a:t>
            </a:r>
          </a:p>
          <a:p>
            <a:r>
              <a:rPr lang="fr-BE" sz="1600" dirty="0" err="1" smtClean="0">
                <a:solidFill>
                  <a:schemeClr val="tx1"/>
                </a:solidFill>
              </a:rPr>
              <a:t>result.Sort</a:t>
            </a:r>
            <a:r>
              <a:rPr lang="fr-BE" sz="1600" dirty="0" smtClean="0">
                <a:solidFill>
                  <a:schemeClr val="tx1"/>
                </a:solidFill>
              </a:rPr>
              <a:t>();</a:t>
            </a:r>
          </a:p>
        </p:txBody>
      </p:sp>
      <p:grpSp>
        <p:nvGrpSpPr>
          <p:cNvPr id="17" name="Programmation Dynamique"/>
          <p:cNvGrpSpPr/>
          <p:nvPr/>
        </p:nvGrpSpPr>
        <p:grpSpPr>
          <a:xfrm>
            <a:off x="5357818" y="4071942"/>
            <a:ext cx="7143800" cy="5286411"/>
            <a:chOff x="5357818" y="4071942"/>
            <a:chExt cx="7143800" cy="5286411"/>
          </a:xfrm>
        </p:grpSpPr>
        <p:sp>
          <p:nvSpPr>
            <p:cNvPr id="18" name="Bloc Programmation Dynamique"/>
            <p:cNvSpPr txBox="1"/>
            <p:nvPr/>
          </p:nvSpPr>
          <p:spPr>
            <a:xfrm>
              <a:off x="5357818" y="4071942"/>
              <a:ext cx="7143800" cy="528641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fr-BE" sz="2200" b="1" dirty="0" smtClean="0">
                  <a:solidFill>
                    <a:schemeClr val="tx2"/>
                  </a:solidFill>
                </a:rPr>
                <a:t>Programmation Dynamique</a:t>
              </a:r>
            </a:p>
          </p:txBody>
        </p:sp>
        <p:graphicFrame>
          <p:nvGraphicFramePr>
            <p:cNvPr id="19" name="Graphe Programmation Dynamique"/>
            <p:cNvGraphicFramePr/>
            <p:nvPr/>
          </p:nvGraphicFramePr>
          <p:xfrm>
            <a:off x="6224638" y="5286388"/>
            <a:ext cx="5562600" cy="3429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sp>
        <p:nvSpPr>
          <p:cNvPr id="20" name="Bloc Concurrence"/>
          <p:cNvSpPr txBox="1"/>
          <p:nvPr/>
        </p:nvSpPr>
        <p:spPr>
          <a:xfrm>
            <a:off x="-3643370" y="4071943"/>
            <a:ext cx="7143800" cy="407196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BE" sz="2200" b="1" dirty="0" smtClean="0">
                <a:solidFill>
                  <a:schemeClr val="tx2"/>
                </a:solidFill>
              </a:rPr>
              <a:t>Concurrence / </a:t>
            </a:r>
            <a:r>
              <a:rPr lang="fr-BE" sz="2200" b="1" dirty="0" err="1" smtClean="0">
                <a:solidFill>
                  <a:schemeClr val="tx2"/>
                </a:solidFill>
              </a:rPr>
              <a:t>Parallélisation</a:t>
            </a:r>
            <a:endParaRPr lang="fr-BE" sz="2200" b="1" dirty="0" smtClean="0">
              <a:solidFill>
                <a:schemeClr val="tx2"/>
              </a:solidFill>
            </a:endParaRPr>
          </a:p>
          <a:p>
            <a:endParaRPr lang="fr-BE" sz="22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fr-BE" sz="2200" dirty="0" smtClean="0">
                <a:solidFill>
                  <a:schemeClr val="tx2"/>
                </a:solidFill>
              </a:rPr>
              <a:t> Architectures multi-cœur</a:t>
            </a:r>
          </a:p>
          <a:p>
            <a:pPr>
              <a:buFont typeface="Wingdings" pitchFamily="2" charset="2"/>
              <a:buChar char="ü"/>
            </a:pPr>
            <a:r>
              <a:rPr lang="fr-BE" sz="2200" dirty="0" smtClean="0">
                <a:solidFill>
                  <a:schemeClr val="tx2"/>
                </a:solidFill>
              </a:rPr>
              <a:t> Serveurs </a:t>
            </a:r>
            <a:r>
              <a:rPr lang="fr-BE" sz="2200" dirty="0" err="1" smtClean="0">
                <a:solidFill>
                  <a:schemeClr val="tx2"/>
                </a:solidFill>
              </a:rPr>
              <a:t>multi-processeurs</a:t>
            </a:r>
            <a:endParaRPr lang="fr-BE" sz="22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fr-BE" sz="2200" dirty="0" smtClean="0">
                <a:solidFill>
                  <a:schemeClr val="tx2"/>
                </a:solidFill>
              </a:rPr>
              <a:t> Tirer parti de l’amélioration possible des performances </a:t>
            </a:r>
          </a:p>
          <a:p>
            <a:pPr lvl="1">
              <a:buFont typeface="Wingdings" pitchFamily="2" charset="2"/>
              <a:buChar char="ü"/>
            </a:pPr>
            <a:r>
              <a:rPr lang="fr-BE" sz="2200" dirty="0" smtClean="0">
                <a:solidFill>
                  <a:schemeClr val="tx2"/>
                </a:solidFill>
              </a:rPr>
              <a:t> en se reposant sur des </a:t>
            </a:r>
            <a:r>
              <a:rPr lang="fr-BE" sz="2200" dirty="0" err="1" smtClean="0">
                <a:solidFill>
                  <a:schemeClr val="tx2"/>
                </a:solidFill>
              </a:rPr>
              <a:t>frameworks</a:t>
            </a:r>
            <a:endParaRPr lang="fr-BE" sz="22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fr-BE" sz="2200" dirty="0" smtClean="0">
                <a:solidFill>
                  <a:schemeClr val="tx2"/>
                </a:solidFill>
              </a:rPr>
              <a:t> en programmant </a:t>
            </a:r>
            <a:r>
              <a:rPr lang="fr-BE" sz="2200" dirty="0" err="1" smtClean="0">
                <a:solidFill>
                  <a:schemeClr val="tx2"/>
                </a:solidFill>
              </a:rPr>
              <a:t>différement</a:t>
            </a:r>
            <a:endParaRPr lang="fr-BE" sz="2200" dirty="0" smtClean="0">
              <a:solidFill>
                <a:schemeClr val="tx2"/>
              </a:solidFill>
            </a:endParaRPr>
          </a:p>
          <a:p>
            <a:endParaRPr lang="fr-BE" sz="2200" dirty="0" smtClean="0">
              <a:solidFill>
                <a:schemeClr val="tx2"/>
              </a:solidFill>
              <a:sym typeface="Wingdings" pitchFamily="2" charset="2"/>
            </a:endParaRPr>
          </a:p>
          <a:p>
            <a:r>
              <a:rPr lang="fr-BE" sz="2200" dirty="0" smtClean="0">
                <a:solidFill>
                  <a:schemeClr val="tx2"/>
                </a:solidFill>
                <a:sym typeface="Wingdings" pitchFamily="2" charset="2"/>
              </a:rPr>
              <a:t> Simplifier la prise en compte de la </a:t>
            </a:r>
            <a:r>
              <a:rPr lang="fr-BE" sz="2200" dirty="0" err="1" smtClean="0">
                <a:solidFill>
                  <a:schemeClr val="tx2"/>
                </a:solidFill>
                <a:sym typeface="Wingdings" pitchFamily="2" charset="2"/>
              </a:rPr>
              <a:t>parallélisation</a:t>
            </a:r>
            <a:r>
              <a:rPr lang="fr-BE" sz="2200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endParaRPr lang="fr-BE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" fill="hold"/>
                                        <p:tgtEl>
                                          <p:spTgt spid="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" fill="hold"/>
                                        <p:tgtEl>
                                          <p:spTgt spid="17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8426 L 0 0.56273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052 -0.31135 L -0.46875 -0.47917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614 -0.22245 L 0.50781 -0.39051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6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2" animBg="1"/>
      <p:bldP spid="15" grpId="3" animBg="1"/>
      <p:bldP spid="16" grpId="0" animBg="1"/>
      <p:bldP spid="16" grpId="2" animBg="1"/>
      <p:bldP spid="16" grpId="3" animBg="1"/>
      <p:bldP spid="20" grpId="0" animBg="1"/>
      <p:bldP spid="20" grpId="1" animBg="1"/>
      <p:bldP spid="20" grpId="2" animBg="1"/>
      <p:bldP spid="20" grpId="3" animBg="1"/>
      <p:bldP spid="20" grpId="4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Créer  un type dynamique – 2/2</a:t>
            </a:r>
            <a:endParaRPr lang="fr-BE" dirty="0"/>
          </a:p>
        </p:txBody>
      </p:sp>
      <p:sp>
        <p:nvSpPr>
          <p:cNvPr id="3" name="Définition DynamicObject"/>
          <p:cNvSpPr txBox="1">
            <a:spLocks/>
          </p:cNvSpPr>
          <p:nvPr/>
        </p:nvSpPr>
        <p:spPr>
          <a:xfrm>
            <a:off x="142844" y="795338"/>
            <a:ext cx="8858312" cy="447507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class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MonDynamicObject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: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DynamicObject</a:t>
            </a:r>
            <a:endParaRPr kumimoji="0" lang="fr-BE" sz="1600" b="0" i="0" u="none" strike="noStrike" kern="0" cap="none" spc="0" normalizeH="0" baseline="0" noProof="0" dirty="0" smtClean="0">
              <a:ln>
                <a:noFill/>
              </a:ln>
              <a:solidFill>
                <a:srgbClr val="2B91AF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CC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Dictionary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string,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object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&gt;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dic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= 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new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Dictionary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string,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object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&gt;();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endParaRPr kumimoji="0" lang="fr-BE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public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override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bool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TryGetMember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GetMemberBinder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binder, 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out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object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result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 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return this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.dic.TryGetValue(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binder.Name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, 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out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result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endParaRPr kumimoji="0" lang="fr-BE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override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bool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TrySetMember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SetMemberBinder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binder,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object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value)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 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this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.dic[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binder.Name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] = value;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  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return </a:t>
            </a:r>
            <a:r>
              <a:rPr kumimoji="0" lang="fr-BE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true</a:t>
            </a: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  <a:endParaRPr kumimoji="0" lang="fr-BE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sp>
        <p:nvSpPr>
          <p:cNvPr id="4" name="Utilisation Dynamic Object"/>
          <p:cNvSpPr txBox="1">
            <a:spLocks/>
          </p:cNvSpPr>
          <p:nvPr/>
        </p:nvSpPr>
        <p:spPr bwMode="auto">
          <a:xfrm>
            <a:off x="2500266" y="4857760"/>
            <a:ext cx="6500890" cy="12249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A50021"/>
              </a:buClr>
            </a:pPr>
            <a:r>
              <a:rPr lang="fr-BE" sz="1600" kern="0" dirty="0" err="1" smtClean="0">
                <a:solidFill>
                  <a:srgbClr val="0033CC"/>
                </a:solidFill>
                <a:latin typeface="Consolas" pitchFamily="49" charset="0"/>
              </a:rPr>
              <a:t>dynamic</a:t>
            </a:r>
            <a:r>
              <a:rPr lang="fr-BE" sz="1600" kern="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kern="0" dirty="0" err="1" smtClean="0">
                <a:latin typeface="Consolas" pitchFamily="49" charset="0"/>
              </a:rPr>
              <a:t>monObjet</a:t>
            </a:r>
            <a:r>
              <a:rPr lang="fr-BE" sz="1600" kern="0" dirty="0" smtClean="0">
                <a:latin typeface="Consolas" pitchFamily="49" charset="0"/>
              </a:rPr>
              <a:t> = </a:t>
            </a:r>
            <a:r>
              <a:rPr lang="fr-BE" sz="1600" kern="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kern="0" dirty="0" err="1" smtClean="0">
                <a:solidFill>
                  <a:srgbClr val="2B91AF"/>
                </a:solidFill>
                <a:latin typeface="Consolas" pitchFamily="49" charset="0"/>
              </a:rPr>
              <a:t>MonDynamicObject</a:t>
            </a:r>
            <a:r>
              <a:rPr lang="fr-BE" sz="1600" kern="0" dirty="0" smtClean="0">
                <a:latin typeface="Consolas" pitchFamily="49" charset="0"/>
              </a:rPr>
              <a:t>();</a:t>
            </a:r>
          </a:p>
          <a:p>
            <a:pPr marL="342900" lvl="0" indent="-342900">
              <a:spcBef>
                <a:spcPct val="20000"/>
              </a:spcBef>
              <a:buClr>
                <a:srgbClr val="A50021"/>
              </a:buClr>
            </a:pPr>
            <a:r>
              <a:rPr lang="fr-BE" sz="1600" kern="0" dirty="0" err="1" smtClean="0">
                <a:latin typeface="Consolas" pitchFamily="49" charset="0"/>
              </a:rPr>
              <a:t>monObjet.Nom</a:t>
            </a:r>
            <a:r>
              <a:rPr lang="fr-BE" sz="1600" kern="0" dirty="0" smtClean="0">
                <a:latin typeface="Consolas" pitchFamily="49" charset="0"/>
              </a:rPr>
              <a:t> = </a:t>
            </a:r>
            <a:r>
              <a:rPr lang="fr-BE" sz="1600" kern="0" dirty="0" smtClean="0">
                <a:solidFill>
                  <a:srgbClr val="FF0000"/>
                </a:solidFill>
                <a:latin typeface="Consolas" pitchFamily="49" charset="0"/>
              </a:rPr>
              <a:t>"</a:t>
            </a:r>
            <a:r>
              <a:rPr lang="fr-BE" sz="1600" kern="0" dirty="0" err="1" smtClean="0">
                <a:solidFill>
                  <a:srgbClr val="FF0000"/>
                </a:solidFill>
                <a:latin typeface="Consolas" pitchFamily="49" charset="0"/>
              </a:rPr>
              <a:t>Dautreppe</a:t>
            </a:r>
            <a:r>
              <a:rPr lang="fr-BE" sz="1600" kern="0" dirty="0" smtClean="0">
                <a:solidFill>
                  <a:srgbClr val="FF0000"/>
                </a:solidFill>
                <a:latin typeface="Consolas" pitchFamily="49" charset="0"/>
              </a:rPr>
              <a:t>"</a:t>
            </a:r>
            <a:r>
              <a:rPr lang="fr-BE" sz="1600" kern="0" dirty="0" smtClean="0">
                <a:latin typeface="Consolas" pitchFamily="49" charset="0"/>
              </a:rPr>
              <a:t>;</a:t>
            </a:r>
          </a:p>
          <a:p>
            <a:pPr marL="342900" lvl="0" indent="-342900">
              <a:spcBef>
                <a:spcPct val="20000"/>
              </a:spcBef>
              <a:buClr>
                <a:srgbClr val="A50021"/>
              </a:buClr>
            </a:pPr>
            <a:r>
              <a:rPr lang="fr-BE" sz="1600" kern="0" dirty="0" err="1" smtClean="0">
                <a:latin typeface="Consolas" pitchFamily="49" charset="0"/>
              </a:rPr>
              <a:t>monObjet.Prenom</a:t>
            </a:r>
            <a:r>
              <a:rPr lang="fr-BE" sz="1600" kern="0" dirty="0" smtClean="0">
                <a:latin typeface="Consolas" pitchFamily="49" charset="0"/>
              </a:rPr>
              <a:t> = </a:t>
            </a:r>
            <a:r>
              <a:rPr lang="fr-BE" sz="1600" kern="0" dirty="0" smtClean="0">
                <a:solidFill>
                  <a:srgbClr val="FF0000"/>
                </a:solidFill>
                <a:latin typeface="Consolas" pitchFamily="49" charset="0"/>
              </a:rPr>
              <a:t>"Pierre-Emmanuel"</a:t>
            </a:r>
            <a:r>
              <a:rPr lang="fr-BE" sz="1600" kern="0" dirty="0" smtClean="0">
                <a:latin typeface="Consolas" pitchFamily="49" charset="0"/>
              </a:rPr>
              <a:t>;</a:t>
            </a:r>
          </a:p>
          <a:p>
            <a:pPr marL="342900" lvl="0" indent="-342900">
              <a:spcBef>
                <a:spcPct val="20000"/>
              </a:spcBef>
              <a:buClr>
                <a:srgbClr val="A50021"/>
              </a:buClr>
            </a:pPr>
            <a:r>
              <a:rPr lang="fr-BE" sz="1600" kern="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kern="0" dirty="0" err="1" smtClean="0">
                <a:latin typeface="Consolas" pitchFamily="49" charset="0"/>
              </a:rPr>
              <a:t>.WriteLine</a:t>
            </a:r>
            <a:r>
              <a:rPr lang="fr-BE" sz="1600" kern="0" dirty="0" smtClean="0">
                <a:latin typeface="Consolas" pitchFamily="49" charset="0"/>
              </a:rPr>
              <a:t>(</a:t>
            </a:r>
            <a:r>
              <a:rPr lang="fr-BE" sz="1600" kern="0" dirty="0" err="1" smtClean="0">
                <a:latin typeface="Consolas" pitchFamily="49" charset="0"/>
              </a:rPr>
              <a:t>monObjet.Prenom</a:t>
            </a:r>
            <a:r>
              <a:rPr lang="fr-BE" sz="1600" kern="0" dirty="0" smtClean="0">
                <a:latin typeface="Consolas" pitchFamily="49" charset="0"/>
              </a:rPr>
              <a:t> + </a:t>
            </a:r>
            <a:r>
              <a:rPr lang="fr-BE" sz="1600" kern="0" dirty="0" smtClean="0">
                <a:solidFill>
                  <a:srgbClr val="FF0000"/>
                </a:solidFill>
                <a:latin typeface="Consolas" pitchFamily="49" charset="0"/>
              </a:rPr>
              <a:t>" "</a:t>
            </a:r>
            <a:r>
              <a:rPr lang="fr-BE" sz="1600" kern="0" dirty="0" smtClean="0">
                <a:latin typeface="Consolas" pitchFamily="49" charset="0"/>
              </a:rPr>
              <a:t> + </a:t>
            </a:r>
            <a:r>
              <a:rPr lang="fr-BE" sz="1600" kern="0" dirty="0" err="1" smtClean="0">
                <a:latin typeface="Consolas" pitchFamily="49" charset="0"/>
              </a:rPr>
              <a:t>monObjet.Nom</a:t>
            </a:r>
            <a:r>
              <a:rPr lang="fr-BE" sz="1600" kern="0" dirty="0" smtClean="0">
                <a:latin typeface="Consolas" pitchFamily="49" charset="0"/>
              </a:rPr>
              <a:t>);</a:t>
            </a:r>
            <a:endParaRPr kumimoji="0" lang="fr-BE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nsolas" pitchFamily="49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1857356" y="4786322"/>
            <a:ext cx="357190" cy="1071570"/>
          </a:xfrm>
          <a:prstGeom prst="curvedRightArrow">
            <a:avLst>
              <a:gd name="adj1" fmla="val 50000"/>
              <a:gd name="adj2" fmla="val 89507"/>
              <a:gd name="adj3" fmla="val 4162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Types dynamiques – Utilisation de la classe </a:t>
            </a:r>
            <a:r>
              <a:rPr lang="fr-BE" dirty="0" err="1" smtClean="0"/>
              <a:t>Expando</a:t>
            </a:r>
            <a:endParaRPr lang="fr-BE" dirty="0"/>
          </a:p>
        </p:txBody>
      </p:sp>
      <p:sp>
        <p:nvSpPr>
          <p:cNvPr id="3" name="Définition DynamicObject"/>
          <p:cNvSpPr txBox="1">
            <a:spLocks/>
          </p:cNvSpPr>
          <p:nvPr/>
        </p:nvSpPr>
        <p:spPr>
          <a:xfrm>
            <a:off x="142844" y="642918"/>
            <a:ext cx="8858312" cy="61801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static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void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Main()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dynamic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 =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new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ExpandoObject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A3E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//1. Définir des propriétés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personne.Nom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=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DE222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"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DE222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Dautreppe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DE222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"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personne.Prenom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=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DE222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"Pierre-Emmanuel"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endParaRPr kumimoji="0" lang="fr-BE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A3E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//2. Définir des méthodes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personne.ToString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=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new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Func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string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&gt;( () =&gt;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personne.Nom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+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DE222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" "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+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personne.Prenom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Console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.WriteLine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personne.ToString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());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endParaRPr kumimoji="0" lang="fr-BE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A3E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//3. Définir un évènement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personne.MonEvent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=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null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personne.OnMonEvent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=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new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Action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&lt;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EventArgs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&gt;((e) =&gt; {</a:t>
            </a:r>
          </a:p>
          <a:p>
            <a:pPr marL="2514600" marR="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  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</a:rPr>
              <a:t>if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(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personne.MonEvent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 !=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null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)</a:t>
            </a:r>
          </a:p>
          <a:p>
            <a:pPr marL="2514600" marR="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   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personne.MonEvent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(personne, e);</a:t>
            </a:r>
          </a:p>
          <a:p>
            <a:pPr marL="2514600" marR="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 });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personne.MonEvent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+= 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new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EventHandler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MonEventHandler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personne.OnMonEvent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EventArgs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.Empty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endParaRPr kumimoji="0" lang="fr-BE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private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static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void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MonEventHandler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dynamic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obj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,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EventArgs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e)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Console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.WriteLine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DE222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"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DE222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MonEvent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DE2222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appelé sur '"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+ </a:t>
            </a:r>
            <a:r>
              <a:rPr kumimoji="0" lang="fr-BE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obj.ToString</a:t>
            </a: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());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Types dynamiques – Conclusion – 1/2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5338"/>
            <a:ext cx="8229600" cy="5115246"/>
          </a:xfrm>
        </p:spPr>
        <p:txBody>
          <a:bodyPr/>
          <a:lstStyle/>
          <a:p>
            <a:r>
              <a:rPr lang="fr-BE" dirty="0" smtClean="0"/>
              <a:t>Que peut-on appeler ?</a:t>
            </a:r>
          </a:p>
          <a:p>
            <a:pPr lvl="1"/>
            <a:r>
              <a:rPr lang="fr-BE" dirty="0" smtClean="0"/>
              <a:t>Toute méthode définie sur l’instance</a:t>
            </a:r>
          </a:p>
          <a:p>
            <a:pPr lvl="2"/>
            <a:r>
              <a:rPr lang="fr-BE" dirty="0" smtClean="0"/>
              <a:t>Méthode publique</a:t>
            </a:r>
          </a:p>
          <a:p>
            <a:pPr lvl="2"/>
            <a:r>
              <a:rPr lang="fr-BE" dirty="0" smtClean="0"/>
              <a:t>Méthode </a:t>
            </a:r>
            <a:r>
              <a:rPr lang="fr-BE" dirty="0" err="1" smtClean="0"/>
              <a:t>protected</a:t>
            </a:r>
            <a:endParaRPr lang="fr-BE" dirty="0" smtClean="0"/>
          </a:p>
          <a:p>
            <a:pPr lvl="2"/>
            <a:r>
              <a:rPr lang="fr-BE" dirty="0" smtClean="0"/>
              <a:t>Méthode </a:t>
            </a:r>
            <a:r>
              <a:rPr lang="fr-BE" dirty="0" err="1" smtClean="0"/>
              <a:t>private</a:t>
            </a:r>
            <a:r>
              <a:rPr lang="fr-BE" dirty="0" smtClean="0"/>
              <a:t> (</a:t>
            </a:r>
            <a:r>
              <a:rPr lang="fr-BE" i="1" dirty="0" smtClean="0"/>
              <a:t>de l’instance</a:t>
            </a:r>
            <a:r>
              <a:rPr lang="fr-BE" dirty="0" smtClean="0"/>
              <a:t>)</a:t>
            </a:r>
          </a:p>
          <a:p>
            <a:pPr lvl="2"/>
            <a:r>
              <a:rPr lang="fr-BE" dirty="0" smtClean="0"/>
              <a:t>Méthode d’interface (</a:t>
            </a:r>
            <a:r>
              <a:rPr lang="fr-BE" i="1" dirty="0" smtClean="0"/>
              <a:t>si implémentation implicite</a:t>
            </a:r>
            <a:r>
              <a:rPr lang="fr-BE" dirty="0" smtClean="0"/>
              <a:t>)</a:t>
            </a:r>
          </a:p>
          <a:p>
            <a:pPr lvl="2"/>
            <a:endParaRPr lang="fr-BE" dirty="0" smtClean="0"/>
          </a:p>
          <a:p>
            <a:r>
              <a:rPr lang="fr-BE" dirty="0" smtClean="0"/>
              <a:t>Que ne peut-on pas appeler ?</a:t>
            </a:r>
          </a:p>
          <a:p>
            <a:pPr lvl="1"/>
            <a:r>
              <a:rPr lang="fr-BE" dirty="0" smtClean="0"/>
              <a:t>Toute méthode « n’existant pas » sur l’instance</a:t>
            </a:r>
          </a:p>
          <a:p>
            <a:pPr lvl="2"/>
            <a:r>
              <a:rPr lang="fr-BE" dirty="0" smtClean="0"/>
              <a:t>Méthode </a:t>
            </a:r>
            <a:r>
              <a:rPr lang="fr-BE" dirty="0" err="1" smtClean="0"/>
              <a:t>private</a:t>
            </a:r>
            <a:r>
              <a:rPr lang="fr-BE" dirty="0" smtClean="0"/>
              <a:t> (</a:t>
            </a:r>
            <a:r>
              <a:rPr lang="fr-BE" i="1" dirty="0" smtClean="0"/>
              <a:t>d’une classe de base</a:t>
            </a:r>
            <a:r>
              <a:rPr lang="fr-BE" dirty="0" smtClean="0"/>
              <a:t>)</a:t>
            </a:r>
          </a:p>
          <a:p>
            <a:pPr lvl="2"/>
            <a:r>
              <a:rPr lang="fr-BE" dirty="0" smtClean="0"/>
              <a:t>Méthode </a:t>
            </a:r>
            <a:r>
              <a:rPr lang="fr-BE" dirty="0" err="1" smtClean="0"/>
              <a:t>static</a:t>
            </a:r>
            <a:r>
              <a:rPr lang="fr-BE" dirty="0" smtClean="0"/>
              <a:t> (</a:t>
            </a:r>
            <a:r>
              <a:rPr lang="fr-BE" i="1" dirty="0" smtClean="0"/>
              <a:t>quelque soit sa visibilité</a:t>
            </a:r>
            <a:r>
              <a:rPr lang="fr-BE" dirty="0" smtClean="0"/>
              <a:t>)</a:t>
            </a:r>
          </a:p>
          <a:p>
            <a:pPr lvl="2"/>
            <a:r>
              <a:rPr lang="fr-BE" dirty="0" smtClean="0"/>
              <a:t>Méthode d’interface (</a:t>
            </a:r>
            <a:r>
              <a:rPr lang="fr-BE" i="1" dirty="0" smtClean="0"/>
              <a:t>si implémentation explicite</a:t>
            </a:r>
            <a:r>
              <a:rPr lang="fr-BE" dirty="0" smtClean="0"/>
              <a:t>)</a:t>
            </a:r>
          </a:p>
          <a:p>
            <a:pPr lvl="2"/>
            <a:r>
              <a:rPr lang="fr-BE" dirty="0" smtClean="0"/>
              <a:t>Méthode d’extension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Types dynamiques – Conclusion – 2/2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795338"/>
            <a:ext cx="8229600" cy="52752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Quand doit-on les utiliser 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Quand on travaille sans type (</a:t>
            </a:r>
            <a:r>
              <a:rPr kumimoji="0" lang="fr-B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par ex. réflexion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Quand on fait de l’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interop</a:t>
            </a: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COM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Silverlight</a:t>
            </a: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 </a:t>
            </a:r>
            <a:r>
              <a:rPr kumimoji="0" lang="fr-BE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Javascript</a:t>
            </a:r>
            <a:endParaRPr kumimoji="0" lang="fr-B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sym typeface="Wingdings" pitchFamily="2" charset="2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…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Compenser des manques du Framework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« </a:t>
            </a:r>
            <a:r>
              <a:rPr kumimoji="0" lang="fr-BE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INumeric</a:t>
            </a: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 »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endParaRPr kumimoji="0" lang="fr-B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Quand ne devrait-on pas les utiliser 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Pour compenser une erreur de design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Eg</a:t>
            </a: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 Coder en utilisant une classe de base, mais avoir besoin d’une connaissance des types dérivés</a:t>
            </a: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C#1.0"/>
          <p:cNvSpPr txBox="1"/>
          <p:nvPr/>
        </p:nvSpPr>
        <p:spPr>
          <a:xfrm>
            <a:off x="642910" y="1130499"/>
            <a:ext cx="7858180" cy="48013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tx2"/>
                </a:solidFill>
              </a:rPr>
              <a:t>C# 4.0</a:t>
            </a:r>
          </a:p>
          <a:p>
            <a:endParaRPr lang="fr-BE" sz="2400" b="1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Co &amp; Contra Variance des génériques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Paramètres nommés et optionnels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Types dynamiques</a:t>
            </a:r>
            <a:endParaRPr lang="fr-BE" sz="2400" i="1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dirty="0" smtClean="0">
                <a:solidFill>
                  <a:schemeClr val="tx2"/>
                </a:solidFill>
              </a:rPr>
              <a:t> Interopérabilité COM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Améliorations à la Base Class Library</a:t>
            </a:r>
          </a:p>
          <a:p>
            <a:pPr>
              <a:buFont typeface="Wingdings" pitchFamily="2" charset="2"/>
              <a:buChar char="ü"/>
            </a:pP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Interopérabilité COM – 1/3</a:t>
            </a:r>
            <a:endParaRPr lang="fr-BE" dirty="0"/>
          </a:p>
        </p:txBody>
      </p:sp>
      <p:sp>
        <p:nvSpPr>
          <p:cNvPr id="3" name="COM après"/>
          <p:cNvSpPr txBox="1"/>
          <p:nvPr/>
        </p:nvSpPr>
        <p:spPr>
          <a:xfrm>
            <a:off x="2819400" y="4357694"/>
            <a:ext cx="3505200" cy="430887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blurRad="45000" dist="25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2880" tIns="91440" rIns="182880" bIns="91440" rtlCol="0">
            <a:spAutoFit/>
          </a:bodyPr>
          <a:lstStyle/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doc.SaveAs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US" sz="1600" dirty="0" smtClean="0">
                <a:solidFill>
                  <a:srgbClr val="A31515"/>
                </a:solidFill>
                <a:latin typeface="Consolas" pitchFamily="49" charset="0"/>
              </a:rPr>
              <a:t>"Test.docx"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);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795338"/>
            <a:ext cx="8229600" cy="46166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Paramètres optionnels et nommés</a:t>
            </a:r>
            <a:endParaRPr kumimoji="0" lang="fr-BE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M avant"/>
          <p:cNvSpPr txBox="1">
            <a:spLocks/>
          </p:cNvSpPr>
          <p:nvPr/>
        </p:nvSpPr>
        <p:spPr bwMode="auto">
          <a:xfrm>
            <a:off x="1321555" y="1500174"/>
            <a:ext cx="6500890" cy="23083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object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fileName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= </a:t>
            </a:r>
            <a:r>
              <a:rPr lang="en-US" sz="1600" dirty="0" smtClean="0">
                <a:solidFill>
                  <a:srgbClr val="A31515"/>
                </a:solidFill>
                <a:latin typeface="Consolas" pitchFamily="49" charset="0"/>
              </a:rPr>
              <a:t>"Test.docx"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object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  = </a:t>
            </a:r>
            <a:r>
              <a:rPr lang="en-US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System.Reflection.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Missing</a:t>
            </a:r>
            <a:r>
              <a:rPr lang="en-US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.Value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srgbClr val="080808"/>
              </a:solidFill>
              <a:latin typeface="Consolas" pitchFamily="49" charset="0"/>
              <a:ea typeface="Calibri"/>
              <a:cs typeface="Times New Roman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doc.SaveAs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US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fileName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,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   	   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 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	   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	   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 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	   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 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	   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missing,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ref</a:t>
            </a:r>
            <a:r>
              <a:rPr lang="en-US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missing);</a:t>
            </a:r>
          </a:p>
        </p:txBody>
      </p:sp>
      <p:pic>
        <p:nvPicPr>
          <p:cNvPr id="6" name="Panneau &quot;Interdit&quot;" descr="D:\Projects\PDA - Articles\2009-08-04 - PDA - DotNetHub - .NET 4.0\Sto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8257" y="1393017"/>
            <a:ext cx="2607487" cy="2607487"/>
          </a:xfrm>
          <a:prstGeom prst="rect">
            <a:avLst/>
          </a:prstGeom>
          <a:noFill/>
        </p:spPr>
      </p:pic>
      <p:sp>
        <p:nvSpPr>
          <p:cNvPr id="7" name="Curved Right Arrow 6"/>
          <p:cNvSpPr/>
          <p:nvPr/>
        </p:nvSpPr>
        <p:spPr>
          <a:xfrm>
            <a:off x="2143108" y="3071810"/>
            <a:ext cx="357190" cy="1714512"/>
          </a:xfrm>
          <a:prstGeom prst="curvedRightArrow">
            <a:avLst>
              <a:gd name="adj1" fmla="val 50000"/>
              <a:gd name="adj2" fmla="val 89507"/>
              <a:gd name="adj3" fmla="val 4162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8" name="Rectangle à coins arrondis 4"/>
          <p:cNvSpPr/>
          <p:nvPr/>
        </p:nvSpPr>
        <p:spPr>
          <a:xfrm>
            <a:off x="428596" y="5214950"/>
            <a:ext cx="8286808" cy="928694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Clr>
                <a:srgbClr val="FFFF00"/>
              </a:buClr>
              <a:buSzPct val="130000"/>
              <a:buFont typeface="Wingdings" pitchFamily="2" charset="2"/>
              <a:buChar char="ü"/>
            </a:pPr>
            <a:r>
              <a:rPr lang="fr-BE" sz="2400" dirty="0" smtClean="0"/>
              <a:t> Les APIs COM déclarent des paramètres optionnels</a:t>
            </a:r>
          </a:p>
          <a:p>
            <a:pPr algn="just">
              <a:buClr>
                <a:srgbClr val="FFFF00"/>
              </a:buClr>
              <a:buSzPct val="130000"/>
              <a:buFont typeface="Wingdings" pitchFamily="2" charset="2"/>
              <a:buChar char="ü"/>
            </a:pPr>
            <a:r>
              <a:rPr lang="fr-BE" sz="2400" dirty="0" smtClean="0"/>
              <a:t> « </a:t>
            </a:r>
            <a:r>
              <a:rPr lang="fr-BE" sz="2400" dirty="0" err="1" smtClean="0"/>
              <a:t>ref</a:t>
            </a:r>
            <a:r>
              <a:rPr lang="fr-BE" sz="2400" dirty="0" smtClean="0"/>
              <a:t> » n’est plus obligatoire</a:t>
            </a:r>
            <a:endParaRPr lang="fr-B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Interopérabilité COM – 2/3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795338"/>
            <a:ext cx="8229600" cy="46166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 et dynamic</a:t>
            </a:r>
            <a:endParaRPr kumimoji="0" lang="fr-BE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M avant"/>
          <p:cNvSpPr txBox="1">
            <a:spLocks/>
          </p:cNvSpPr>
          <p:nvPr/>
        </p:nvSpPr>
        <p:spPr bwMode="auto">
          <a:xfrm>
            <a:off x="1000100" y="1500174"/>
            <a:ext cx="7500990" cy="10772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err="1" smtClean="0">
                <a:latin typeface="Consolas" pitchFamily="49" charset="0"/>
              </a:rPr>
              <a:t>IExcel.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Trendlines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trendLines</a:t>
            </a:r>
            <a:r>
              <a:rPr lang="fr-BE" sz="1600" dirty="0" smtClean="0">
                <a:latin typeface="Consolas" pitchFamily="49" charset="0"/>
              </a:rPr>
              <a:t> 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	= (</a:t>
            </a:r>
            <a:r>
              <a:rPr lang="fr-BE" sz="1600" dirty="0" err="1" smtClean="0">
                <a:latin typeface="Consolas" pitchFamily="49" charset="0"/>
              </a:rPr>
              <a:t>IExcel.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Trendlines</a:t>
            </a:r>
            <a:r>
              <a:rPr lang="fr-BE" sz="1600" dirty="0" smtClean="0">
                <a:latin typeface="Consolas" pitchFamily="49" charset="0"/>
              </a:rPr>
              <a:t>)</a:t>
            </a:r>
            <a:r>
              <a:rPr lang="fr-BE" sz="1600" dirty="0" err="1" smtClean="0">
                <a:latin typeface="Consolas" pitchFamily="49" charset="0"/>
              </a:rPr>
              <a:t>serie.Trendlines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Type</a:t>
            </a:r>
            <a:r>
              <a:rPr lang="fr-BE" sz="1600" dirty="0" err="1" smtClean="0">
                <a:latin typeface="Consolas" pitchFamily="49" charset="0"/>
              </a:rPr>
              <a:t>.Missing</a:t>
            </a:r>
            <a:r>
              <a:rPr lang="fr-BE" sz="1600" dirty="0" smtClean="0">
                <a:latin typeface="Consolas" pitchFamily="49" charset="0"/>
              </a:rPr>
              <a:t>);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endParaRPr lang="fr-BE" sz="1600" dirty="0" smtClean="0">
              <a:solidFill>
                <a:srgbClr val="2B91AF"/>
              </a:solidFill>
              <a:latin typeface="Consolas" pitchFamily="49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err="1" smtClean="0">
                <a:latin typeface="Consolas" pitchFamily="49" charset="0"/>
              </a:rPr>
              <a:t>IExcel.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Range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cell</a:t>
            </a:r>
            <a:r>
              <a:rPr lang="fr-BE" sz="1600" dirty="0" smtClean="0">
                <a:latin typeface="Consolas" pitchFamily="49" charset="0"/>
              </a:rPr>
              <a:t> = (</a:t>
            </a:r>
            <a:r>
              <a:rPr lang="fr-BE" sz="1600" dirty="0" err="1" smtClean="0">
                <a:latin typeface="Consolas" pitchFamily="49" charset="0"/>
              </a:rPr>
              <a:t>IExcel.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Range</a:t>
            </a:r>
            <a:r>
              <a:rPr lang="fr-BE" sz="1600" dirty="0" smtClean="0">
                <a:latin typeface="Consolas" pitchFamily="49" charset="0"/>
              </a:rPr>
              <a:t>)</a:t>
            </a:r>
            <a:r>
              <a:rPr lang="fr-BE" sz="1600" dirty="0" err="1" smtClean="0">
                <a:latin typeface="Consolas" pitchFamily="49" charset="0"/>
              </a:rPr>
              <a:t>sheet.Cells</a:t>
            </a:r>
            <a:r>
              <a:rPr lang="fr-BE" sz="1600" dirty="0" smtClean="0">
                <a:latin typeface="Consolas" pitchFamily="49" charset="0"/>
              </a:rPr>
              <a:t>[</a:t>
            </a:r>
            <a:r>
              <a:rPr lang="fr-BE" sz="1600" dirty="0" err="1" smtClean="0">
                <a:latin typeface="Consolas" pitchFamily="49" charset="0"/>
              </a:rPr>
              <a:t>row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latin typeface="Consolas" pitchFamily="49" charset="0"/>
              </a:rPr>
              <a:t>column</a:t>
            </a:r>
            <a:r>
              <a:rPr lang="fr-BE" sz="1600" dirty="0" smtClean="0">
                <a:latin typeface="Consolas" pitchFamily="49" charset="0"/>
              </a:rPr>
              <a:t>];</a:t>
            </a:r>
          </a:p>
        </p:txBody>
      </p:sp>
      <p:pic>
        <p:nvPicPr>
          <p:cNvPr id="5" name="Signe Interdit" descr="D:\Projects\PDA - Articles\2009-08-04 - PDA - DotNetHub - .NET 4.0\Sto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8691" y="1393017"/>
            <a:ext cx="1446619" cy="1446619"/>
          </a:xfrm>
          <a:prstGeom prst="rect">
            <a:avLst/>
          </a:prstGeom>
          <a:noFill/>
        </p:spPr>
      </p:pic>
      <p:sp>
        <p:nvSpPr>
          <p:cNvPr id="6" name="Curved Right Arrow 5"/>
          <p:cNvSpPr/>
          <p:nvPr/>
        </p:nvSpPr>
        <p:spPr>
          <a:xfrm>
            <a:off x="428596" y="2000240"/>
            <a:ext cx="357190" cy="1643074"/>
          </a:xfrm>
          <a:prstGeom prst="curvedRightArrow">
            <a:avLst>
              <a:gd name="adj1" fmla="val 50000"/>
              <a:gd name="adj2" fmla="val 89507"/>
              <a:gd name="adj3" fmla="val 4162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7" name="COM après"/>
          <p:cNvSpPr txBox="1">
            <a:spLocks/>
          </p:cNvSpPr>
          <p:nvPr/>
        </p:nvSpPr>
        <p:spPr bwMode="auto">
          <a:xfrm>
            <a:off x="1000100" y="3071810"/>
            <a:ext cx="7500990" cy="923330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blurRad="45000" dist="25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0000" tIns="91440" rIns="90000" bIns="91440" rtlCol="0">
            <a:spAutoFit/>
          </a:bodyPr>
          <a:lstStyle/>
          <a:p>
            <a:pPr marL="91440">
              <a:spcBef>
                <a:spcPts val="0"/>
              </a:spcBef>
              <a:spcAft>
                <a:spcPts val="0"/>
              </a:spcAft>
            </a:pPr>
            <a:r>
              <a:rPr lang="fr-BE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IExcel.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Trendlines</a:t>
            </a:r>
            <a:r>
              <a:rPr lang="fr-BE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fr-BE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trendLines</a:t>
            </a:r>
            <a:r>
              <a:rPr lang="fr-BE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= </a:t>
            </a:r>
            <a:r>
              <a:rPr lang="fr-BE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serie.Trendlines</a:t>
            </a:r>
            <a:r>
              <a:rPr lang="fr-BE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();</a:t>
            </a:r>
          </a:p>
          <a:p>
            <a:pPr marL="91440">
              <a:spcBef>
                <a:spcPts val="0"/>
              </a:spcBef>
              <a:spcAft>
                <a:spcPts val="0"/>
              </a:spcAft>
            </a:pPr>
            <a:endParaRPr lang="fr-BE" sz="1600" dirty="0" smtClean="0">
              <a:solidFill>
                <a:srgbClr val="080808"/>
              </a:solidFill>
              <a:latin typeface="Consolas" pitchFamily="49" charset="0"/>
              <a:ea typeface="Calibri"/>
              <a:cs typeface="Times New Roman"/>
            </a:endParaRPr>
          </a:p>
          <a:p>
            <a:pPr marL="91440">
              <a:spcBef>
                <a:spcPts val="0"/>
              </a:spcBef>
              <a:spcAft>
                <a:spcPts val="0"/>
              </a:spcAft>
            </a:pPr>
            <a:r>
              <a:rPr lang="fr-BE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IExcel.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Times New Roman"/>
              </a:rPr>
              <a:t>Range</a:t>
            </a:r>
            <a:r>
              <a:rPr lang="fr-BE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fr-BE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cell</a:t>
            </a:r>
            <a:r>
              <a:rPr lang="fr-BE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 = </a:t>
            </a:r>
            <a:r>
              <a:rPr lang="fr-BE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sheet.Cells</a:t>
            </a:r>
            <a:r>
              <a:rPr lang="fr-BE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[</a:t>
            </a:r>
            <a:r>
              <a:rPr lang="fr-BE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row</a:t>
            </a:r>
            <a:r>
              <a:rPr lang="fr-BE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, </a:t>
            </a:r>
            <a:r>
              <a:rPr lang="fr-BE" sz="1600" dirty="0" err="1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column</a:t>
            </a:r>
            <a:r>
              <a:rPr lang="fr-BE" sz="1600" dirty="0" smtClean="0">
                <a:solidFill>
                  <a:srgbClr val="080808"/>
                </a:solidFill>
                <a:latin typeface="Consolas" pitchFamily="49" charset="0"/>
                <a:ea typeface="Calibri"/>
                <a:cs typeface="Times New Roman"/>
              </a:rPr>
              <a:t>];</a:t>
            </a:r>
          </a:p>
        </p:txBody>
      </p:sp>
      <p:sp>
        <p:nvSpPr>
          <p:cNvPr id="8" name="Rectangle à coins arrondis 4"/>
          <p:cNvSpPr/>
          <p:nvPr/>
        </p:nvSpPr>
        <p:spPr>
          <a:xfrm>
            <a:off x="428596" y="5214950"/>
            <a:ext cx="8286808" cy="928694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Clr>
                <a:srgbClr val="FFFF00"/>
              </a:buClr>
              <a:buSzPct val="130000"/>
              <a:buFont typeface="Wingdings" pitchFamily="2" charset="2"/>
              <a:buChar char="ü"/>
            </a:pPr>
            <a:r>
              <a:rPr lang="fr-BE" sz="2400" dirty="0" smtClean="0"/>
              <a:t> Les APIs COM renvoient des </a:t>
            </a:r>
            <a:r>
              <a:rPr lang="fr-BE" sz="2400" i="1" dirty="0" err="1" smtClean="0"/>
              <a:t>dynamic</a:t>
            </a:r>
            <a:endParaRPr lang="fr-BE" sz="2400" dirty="0" smtClean="0"/>
          </a:p>
          <a:p>
            <a:pPr algn="just">
              <a:buClr>
                <a:srgbClr val="FFFF00"/>
              </a:buClr>
              <a:buSzPct val="130000"/>
              <a:buFont typeface="Wingdings" pitchFamily="2" charset="2"/>
              <a:buChar char="ü"/>
            </a:pPr>
            <a:r>
              <a:rPr lang="fr-BE" sz="2400" dirty="0" smtClean="0"/>
              <a:t> Conversion d’assignation vers le type désiré</a:t>
            </a:r>
            <a:endParaRPr lang="fr-B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Interopérabilité COM – 3/3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795338"/>
            <a:ext cx="8229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 No PIA » : 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Pas de « 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Primary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Interop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Assemblies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 »</a:t>
            </a:r>
          </a:p>
        </p:txBody>
      </p:sp>
      <p:pic>
        <p:nvPicPr>
          <p:cNvPr id="4" name="Code Refle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2786058"/>
            <a:ext cx="2105025" cy="3248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Code Excel"/>
          <p:cNvSpPr txBox="1">
            <a:spLocks/>
          </p:cNvSpPr>
          <p:nvPr/>
        </p:nvSpPr>
        <p:spPr bwMode="auto">
          <a:xfrm>
            <a:off x="928662" y="1357298"/>
            <a:ext cx="7286676" cy="42780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namespace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OfficeApplication</a:t>
            </a:r>
            <a:endParaRPr lang="fr-BE" sz="1600" dirty="0" smtClean="0">
              <a:latin typeface="Consolas" pitchFamily="49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class </a:t>
            </a:r>
            <a:r>
              <a:rPr lang="fr-BE" sz="1600" dirty="0" smtClean="0">
                <a:latin typeface="Consolas" pitchFamily="49" charset="0"/>
              </a:rPr>
              <a:t>Program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{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Main(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fr-BE" sz="1600" dirty="0" smtClean="0">
                <a:latin typeface="Consolas" pitchFamily="49" charset="0"/>
              </a:rPr>
              <a:t>[] </a:t>
            </a:r>
            <a:r>
              <a:rPr lang="fr-BE" sz="1600" dirty="0" err="1" smtClean="0">
                <a:latin typeface="Consolas" pitchFamily="49" charset="0"/>
              </a:rPr>
              <a:t>args</a:t>
            </a:r>
            <a:r>
              <a:rPr lang="fr-BE" sz="1600" dirty="0" smtClean="0">
                <a:latin typeface="Consolas" pitchFamily="49" charset="0"/>
              </a:rPr>
              <a:t>)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  {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Application </a:t>
            </a:r>
            <a:r>
              <a:rPr lang="fr-BE" sz="1600" dirty="0" err="1" smtClean="0">
                <a:latin typeface="Consolas" pitchFamily="49" charset="0"/>
              </a:rPr>
              <a:t>excel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Application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 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Worksheet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sheet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excel.Sheets.Add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 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ChartObjects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charts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sheet.ChartObjects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ChartObject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chart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charts.Add</a:t>
            </a:r>
            <a:r>
              <a:rPr lang="fr-BE" sz="1600" dirty="0" smtClean="0">
                <a:latin typeface="Consolas" pitchFamily="49" charset="0"/>
              </a:rPr>
              <a:t>(10, 10, 100, 100);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SeriesCollection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series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chart.Chart.SeriesCollection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Series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serie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series.Add</a:t>
            </a:r>
            <a:r>
              <a:rPr lang="fr-BE" sz="1600" dirty="0" smtClean="0">
                <a:latin typeface="Consolas" pitchFamily="49" charset="0"/>
              </a:rPr>
              <a:t>(...);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Trendlines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trendLines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serie.Trendlines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Range </a:t>
            </a:r>
            <a:r>
              <a:rPr lang="fr-BE" sz="1600" dirty="0" err="1" smtClean="0">
                <a:latin typeface="Consolas" pitchFamily="49" charset="0"/>
              </a:rPr>
              <a:t>cell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sheet.Cells</a:t>
            </a:r>
            <a:r>
              <a:rPr lang="fr-BE" sz="1600" dirty="0" smtClean="0">
                <a:latin typeface="Consolas" pitchFamily="49" charset="0"/>
              </a:rPr>
              <a:t>[10, 10];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  }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  }</a:t>
            </a: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fr-BE" sz="1600" dirty="0" smtClean="0">
                <a:latin typeface="Consolas" pitchFamily="49" charset="0"/>
              </a:rPr>
              <a:t>}</a:t>
            </a:r>
          </a:p>
        </p:txBody>
      </p:sp>
      <p:grpSp>
        <p:nvGrpSpPr>
          <p:cNvPr id="9" name="Propriétés DLL"/>
          <p:cNvGrpSpPr/>
          <p:nvPr/>
        </p:nvGrpSpPr>
        <p:grpSpPr>
          <a:xfrm>
            <a:off x="1797793" y="1571612"/>
            <a:ext cx="5455746" cy="4071966"/>
            <a:chOff x="1797793" y="1571612"/>
            <a:chExt cx="5455746" cy="4071966"/>
          </a:xfrm>
        </p:grpSpPr>
        <p:pic>
          <p:nvPicPr>
            <p:cNvPr id="6" name="Propriétés D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90462" y="1571612"/>
              <a:ext cx="5363077" cy="407196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8" name="Ember Interop Types"/>
            <p:cNvSpPr/>
            <p:nvPr/>
          </p:nvSpPr>
          <p:spPr>
            <a:xfrm>
              <a:off x="1797793" y="2988497"/>
              <a:ext cx="3000396" cy="35719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sp>
        <p:nvSpPr>
          <p:cNvPr id="7" name="Curved Down Arrow 6"/>
          <p:cNvSpPr/>
          <p:nvPr/>
        </p:nvSpPr>
        <p:spPr>
          <a:xfrm>
            <a:off x="1714480" y="2214554"/>
            <a:ext cx="5143536" cy="857256"/>
          </a:xfrm>
          <a:prstGeom prst="curvedDownArrow">
            <a:avLst>
              <a:gd name="adj1" fmla="val 25000"/>
              <a:gd name="adj2" fmla="val 59867"/>
              <a:gd name="adj3" fmla="val 4888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0" name="Line Callout 2 (Accent Bar) 9"/>
          <p:cNvSpPr/>
          <p:nvPr/>
        </p:nvSpPr>
        <p:spPr>
          <a:xfrm flipH="1">
            <a:off x="214282" y="1785926"/>
            <a:ext cx="2143140" cy="40004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5153"/>
              <a:gd name="adj6" fmla="val -40572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Par défaut : </a:t>
            </a:r>
            <a:r>
              <a:rPr lang="fr-BE" sz="1600" b="1" dirty="0" err="1" smtClean="0">
                <a:solidFill>
                  <a:schemeClr val="tx1"/>
                </a:solidFill>
                <a:latin typeface="Garamond" pitchFamily="18" charset="0"/>
              </a:rPr>
              <a:t>True</a:t>
            </a:r>
            <a:endParaRPr lang="fr-BE" sz="1600" b="1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53284E-7 L -0.26771 0.18201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92044E-7 L -1.66667E-6 -0.1413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7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C#1.0"/>
          <p:cNvSpPr txBox="1"/>
          <p:nvPr/>
        </p:nvSpPr>
        <p:spPr>
          <a:xfrm>
            <a:off x="642910" y="1130499"/>
            <a:ext cx="7858180" cy="48013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tx2"/>
                </a:solidFill>
              </a:rPr>
              <a:t>C# 4.0</a:t>
            </a:r>
          </a:p>
          <a:p>
            <a:endParaRPr lang="fr-BE" sz="2400" b="1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Co &amp; Contra Variance des génériques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Paramètres nommés et optionnels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Types dynamiques</a:t>
            </a:r>
            <a:endParaRPr lang="fr-BE" sz="2400" i="1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Interopérabilité COM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dirty="0" smtClean="0">
                <a:solidFill>
                  <a:schemeClr val="tx2"/>
                </a:solidFill>
              </a:rPr>
              <a:t> Améliorations à la Base Class Library</a:t>
            </a:r>
          </a:p>
          <a:p>
            <a:pPr>
              <a:buFont typeface="Wingdings" pitchFamily="2" charset="2"/>
              <a:buChar char="ü"/>
            </a:pP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857356" y="4929198"/>
            <a:ext cx="6643734" cy="16430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numCol="2" rtlCol="0" anchor="ctr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r-BE" sz="2000" dirty="0" err="1" smtClean="0">
                <a:solidFill>
                  <a:schemeClr val="accent4">
                    <a:lumMod val="50000"/>
                  </a:schemeClr>
                </a:solidFill>
              </a:rPr>
              <a:t>TUples</a:t>
            </a:r>
            <a:endParaRPr lang="fr-BE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accent4">
                    <a:lumMod val="50000"/>
                  </a:schemeClr>
                </a:solidFill>
              </a:rPr>
              <a:t> System.IO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accent4">
                    <a:lumMod val="50000"/>
                  </a:schemeClr>
                </a:solidFill>
              </a:rPr>
              <a:t> Fichiers mappés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accent4">
                    <a:lumMod val="50000"/>
                  </a:schemeClr>
                </a:solidFill>
              </a:rPr>
              <a:t> Code </a:t>
            </a:r>
            <a:r>
              <a:rPr lang="fr-BE" sz="2000" dirty="0" err="1" smtClean="0">
                <a:solidFill>
                  <a:schemeClr val="accent4">
                    <a:lumMod val="50000"/>
                  </a:schemeClr>
                </a:solidFill>
              </a:rPr>
              <a:t>Contracts</a:t>
            </a:r>
            <a:endParaRPr lang="fr-BE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r-BE" sz="2000" dirty="0" err="1" smtClean="0">
                <a:solidFill>
                  <a:schemeClr val="accent4">
                    <a:lumMod val="50000"/>
                  </a:schemeClr>
                </a:solidFill>
              </a:rPr>
              <a:t>Parallel</a:t>
            </a:r>
            <a:r>
              <a:rPr lang="fr-BE" sz="2000" dirty="0" smtClean="0">
                <a:solidFill>
                  <a:schemeClr val="accent4">
                    <a:lumMod val="50000"/>
                  </a:schemeClr>
                </a:solidFill>
              </a:rPr>
              <a:t> Extensions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r-BE" sz="2000" dirty="0" err="1" smtClean="0">
                <a:solidFill>
                  <a:schemeClr val="accent4">
                    <a:lumMod val="50000"/>
                  </a:schemeClr>
                </a:solidFill>
              </a:rPr>
              <a:t>System.Numerics</a:t>
            </a:r>
            <a:endParaRPr lang="fr-BE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BCL – </a:t>
            </a:r>
            <a:r>
              <a:rPr lang="fr-BE" dirty="0" err="1" smtClean="0"/>
              <a:t>Tuples</a:t>
            </a:r>
            <a:r>
              <a:rPr lang="fr-BE" dirty="0" smtClean="0"/>
              <a:t> – 1/2</a:t>
            </a:r>
            <a:endParaRPr lang="fr-BE" dirty="0"/>
          </a:p>
        </p:txBody>
      </p:sp>
      <p:sp>
        <p:nvSpPr>
          <p:cNvPr id="3" name="Exemple Tuple"/>
          <p:cNvSpPr txBox="1">
            <a:spLocks/>
          </p:cNvSpPr>
          <p:nvPr/>
        </p:nvSpPr>
        <p:spPr bwMode="auto">
          <a:xfrm>
            <a:off x="357158" y="1000108"/>
            <a:ext cx="8358246" cy="15696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bool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 </a:t>
            </a:r>
            <a:r>
              <a:rPr lang="fr-BE" sz="1600" dirty="0" err="1" smtClean="0">
                <a:latin typeface="Consolas" pitchFamily="49" charset="0"/>
              </a:rPr>
              <a:t>TryGetElement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string </a:t>
            </a:r>
            <a:r>
              <a:rPr lang="fr-BE" sz="1600" dirty="0" err="1" smtClean="0">
                <a:latin typeface="Consolas" pitchFamily="49" charset="0"/>
              </a:rPr>
              <a:t>key</a:t>
            </a:r>
            <a:r>
              <a:rPr lang="fr-BE" sz="1600" dirty="0" smtClean="0">
                <a:latin typeface="Consolas" pitchFamily="49" charset="0"/>
              </a:rPr>
              <a:t>)</a:t>
            </a:r>
          </a:p>
          <a:p>
            <a:r>
              <a:rPr lang="fr-BE" sz="1600" dirty="0" smtClean="0">
                <a:latin typeface="Consolas" pitchFamily="49" charset="0"/>
              </a:rPr>
              <a:t>{ 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valeur;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bool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result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dic.TryGetValue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latin typeface="Consolas" pitchFamily="49" charset="0"/>
              </a:rPr>
              <a:t>key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out </a:t>
            </a:r>
            <a:r>
              <a:rPr lang="fr-BE" sz="1600" dirty="0" smtClean="0">
                <a:latin typeface="Consolas" pitchFamily="49" charset="0"/>
              </a:rPr>
              <a:t>valeur);</a:t>
            </a:r>
          </a:p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   return 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bool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&gt;(</a:t>
            </a:r>
            <a:r>
              <a:rPr lang="fr-BE" sz="1600" dirty="0" err="1" smtClean="0">
                <a:latin typeface="Consolas" pitchFamily="49" charset="0"/>
              </a:rPr>
              <a:t>result</a:t>
            </a:r>
            <a:r>
              <a:rPr lang="fr-BE" sz="1600" dirty="0" smtClean="0">
                <a:latin typeface="Consolas" pitchFamily="49" charset="0"/>
              </a:rPr>
              <a:t>, valeur);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  <a:endParaRPr lang="fr-BE" sz="1600" dirty="0">
              <a:latin typeface="Consolas" pitchFamily="49" charset="0"/>
            </a:endParaRPr>
          </a:p>
        </p:txBody>
      </p:sp>
      <p:sp>
        <p:nvSpPr>
          <p:cNvPr id="4" name="System.Tuple"/>
          <p:cNvSpPr txBox="1">
            <a:spLocks/>
          </p:cNvSpPr>
          <p:nvPr/>
        </p:nvSpPr>
        <p:spPr bwMode="auto">
          <a:xfrm>
            <a:off x="357158" y="3000372"/>
            <a:ext cx="8358246" cy="31085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class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endParaRPr lang="fr-BE" sz="1600" dirty="0" smtClean="0">
              <a:solidFill>
                <a:srgbClr val="2B91AF"/>
              </a:solidFill>
              <a:latin typeface="Consolas" pitchFamily="49" charset="0"/>
            </a:endParaRP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&lt;T1&gt; </a:t>
            </a:r>
            <a:r>
              <a:rPr lang="fr-BE" sz="1600" dirty="0" err="1" smtClean="0">
                <a:latin typeface="Consolas" pitchFamily="49" charset="0"/>
              </a:rPr>
              <a:t>Create</a:t>
            </a:r>
            <a:r>
              <a:rPr lang="fr-BE" sz="1600" dirty="0" smtClean="0">
                <a:latin typeface="Consolas" pitchFamily="49" charset="0"/>
              </a:rPr>
              <a:t>&lt;T1&gt;(T1 item1);</a:t>
            </a:r>
          </a:p>
          <a:p>
            <a:r>
              <a:rPr lang="fr-BE" sz="1600" dirty="0" smtClean="0">
                <a:latin typeface="Consolas" pitchFamily="49" charset="0"/>
              </a:rPr>
              <a:t>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&lt;T1, T2&gt; </a:t>
            </a:r>
            <a:r>
              <a:rPr lang="fr-BE" sz="1600" dirty="0" err="1" smtClean="0">
                <a:latin typeface="Consolas" pitchFamily="49" charset="0"/>
              </a:rPr>
              <a:t>Create</a:t>
            </a:r>
            <a:r>
              <a:rPr lang="fr-BE" sz="1600" dirty="0" smtClean="0">
                <a:latin typeface="Consolas" pitchFamily="49" charset="0"/>
              </a:rPr>
              <a:t>&lt;T1, T2&gt;(T1 item1, T2 item2);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smtClean="0">
                <a:latin typeface="Consolas" pitchFamily="49" charset="0"/>
              </a:rPr>
              <a:t>   ... ...</a:t>
            </a:r>
          </a:p>
          <a:p>
            <a:endParaRPr lang="fr-BE" sz="1600" dirty="0" smtClean="0">
              <a:solidFill>
                <a:srgbClr val="0033CC"/>
              </a:solidFill>
              <a:latin typeface="Consolas" pitchFamily="49" charset="0"/>
            </a:endParaRPr>
          </a:p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  public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&lt;T1, T2, T3, T4, T5, T6, T7, </a:t>
            </a:r>
            <a:r>
              <a:rPr lang="fr-BE" sz="1600" b="1" dirty="0" err="1" smtClean="0">
                <a:latin typeface="Consolas" pitchFamily="49" charset="0"/>
              </a:rPr>
              <a:t>TRest</a:t>
            </a:r>
            <a:r>
              <a:rPr lang="fr-BE" sz="1600" dirty="0" smtClean="0">
                <a:latin typeface="Consolas" pitchFamily="49" charset="0"/>
              </a:rPr>
              <a:t>&gt; </a:t>
            </a:r>
          </a:p>
          <a:p>
            <a:r>
              <a:rPr lang="fr-BE" sz="1600" dirty="0" smtClean="0">
                <a:latin typeface="Consolas" pitchFamily="49" charset="0"/>
              </a:rPr>
              <a:t>	</a:t>
            </a:r>
            <a:r>
              <a:rPr lang="fr-BE" sz="1600" dirty="0" err="1" smtClean="0">
                <a:latin typeface="Consolas" pitchFamily="49" charset="0"/>
              </a:rPr>
              <a:t>Create</a:t>
            </a:r>
            <a:r>
              <a:rPr lang="fr-BE" sz="1600" dirty="0" smtClean="0">
                <a:latin typeface="Consolas" pitchFamily="49" charset="0"/>
              </a:rPr>
              <a:t>&lt;T1, T2, T3, T4, 	T5, T6, T7, </a:t>
            </a:r>
            <a:r>
              <a:rPr lang="fr-BE" sz="1600" b="1" dirty="0" err="1" smtClean="0">
                <a:latin typeface="Consolas" pitchFamily="49" charset="0"/>
              </a:rPr>
              <a:t>Trest</a:t>
            </a:r>
            <a:r>
              <a:rPr lang="fr-BE" sz="1600" dirty="0" smtClean="0">
                <a:latin typeface="Consolas" pitchFamily="49" charset="0"/>
              </a:rPr>
              <a:t>&gt;</a:t>
            </a:r>
          </a:p>
          <a:p>
            <a:r>
              <a:rPr lang="fr-BE" sz="1600" dirty="0" smtClean="0">
                <a:latin typeface="Consolas" pitchFamily="49" charset="0"/>
              </a:rPr>
              <a:t>	(T1 item1, T2 item2, T3 item3, T4 item4, T5 item5, </a:t>
            </a:r>
          </a:p>
          <a:p>
            <a:r>
              <a:rPr lang="fr-BE" sz="1600" dirty="0" smtClean="0">
                <a:latin typeface="Consolas" pitchFamily="49" charset="0"/>
              </a:rPr>
              <a:t>	T6 item6, T7 item7, </a:t>
            </a:r>
            <a:r>
              <a:rPr lang="fr-BE" sz="1600" b="1" dirty="0" err="1" smtClean="0">
                <a:latin typeface="Consolas" pitchFamily="49" charset="0"/>
              </a:rPr>
              <a:t>TRest</a:t>
            </a:r>
            <a:r>
              <a:rPr lang="fr-BE" sz="1600" b="1" dirty="0" smtClean="0">
                <a:latin typeface="Consolas" pitchFamily="49" charset="0"/>
              </a:rPr>
              <a:t> </a:t>
            </a:r>
            <a:r>
              <a:rPr lang="fr-BE" sz="1600" b="1" dirty="0" err="1" smtClean="0">
                <a:latin typeface="Consolas" pitchFamily="49" charset="0"/>
              </a:rPr>
              <a:t>rest</a:t>
            </a:r>
            <a:r>
              <a:rPr lang="fr-BE" sz="1600" dirty="0" smtClean="0">
                <a:latin typeface="Consolas" pitchFamily="49" charset="0"/>
              </a:rPr>
              <a:t>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</p:txBody>
      </p:sp>
      <p:sp>
        <p:nvSpPr>
          <p:cNvPr id="5" name="Support F# et IronPython"/>
          <p:cNvSpPr/>
          <p:nvPr/>
        </p:nvSpPr>
        <p:spPr>
          <a:xfrm>
            <a:off x="6572264" y="671498"/>
            <a:ext cx="2286016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1504"/>
              <a:gd name="adj6" fmla="val -146625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Supporté nativement </a:t>
            </a:r>
          </a:p>
          <a:p>
            <a:pPr algn="ctr"/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par F# et </a:t>
            </a:r>
            <a:r>
              <a:rPr lang="fr-BE" sz="1600" dirty="0" err="1" smtClean="0">
                <a:solidFill>
                  <a:schemeClr val="tx1"/>
                </a:solidFill>
                <a:latin typeface="Garamond" pitchFamily="18" charset="0"/>
              </a:rPr>
              <a:t>IronPython</a:t>
            </a:r>
            <a:endParaRPr lang="fr-BE" sz="16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2976" y="928670"/>
            <a:ext cx="1928826" cy="4286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System.Tuple"/>
          <p:cNvSpPr/>
          <p:nvPr/>
        </p:nvSpPr>
        <p:spPr>
          <a:xfrm>
            <a:off x="6572264" y="2743200"/>
            <a:ext cx="2286016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9210"/>
              <a:gd name="adj6" fmla="val -137248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err="1" smtClean="0">
                <a:solidFill>
                  <a:schemeClr val="tx1"/>
                </a:solidFill>
                <a:latin typeface="Garamond" pitchFamily="18" charset="0"/>
              </a:rPr>
              <a:t>System.Tuple</a:t>
            </a:r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 :</a:t>
            </a:r>
          </a:p>
          <a:p>
            <a:pPr algn="ctr"/>
            <a:r>
              <a:rPr lang="fr-BE" sz="1600" dirty="0" err="1" smtClean="0">
                <a:solidFill>
                  <a:schemeClr val="tx1"/>
                </a:solidFill>
                <a:latin typeface="Garamond" pitchFamily="18" charset="0"/>
              </a:rPr>
              <a:t>Factory</a:t>
            </a:r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 de </a:t>
            </a:r>
            <a:r>
              <a:rPr lang="fr-BE" sz="1600" dirty="0" err="1" smtClean="0">
                <a:solidFill>
                  <a:schemeClr val="tx1"/>
                </a:solidFill>
                <a:latin typeface="Garamond" pitchFamily="18" charset="0"/>
              </a:rPr>
              <a:t>Tuple</a:t>
            </a:r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&lt;</a:t>
            </a:r>
            <a:r>
              <a:rPr lang="fr-BE" sz="1600" b="1" baseline="26000" dirty="0" smtClean="0">
                <a:solidFill>
                  <a:schemeClr val="tx1"/>
                </a:solidFill>
                <a:latin typeface="Garamond" pitchFamily="18" charset="0"/>
              </a:rPr>
              <a:t>...</a:t>
            </a:r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&gt;</a:t>
            </a:r>
            <a:endParaRPr lang="fr-BE" sz="16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8" name="1 à 8 types génériques"/>
          <p:cNvSpPr/>
          <p:nvPr/>
        </p:nvSpPr>
        <p:spPr>
          <a:xfrm>
            <a:off x="6572264" y="4100522"/>
            <a:ext cx="2286016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175"/>
              <a:gd name="adj6" fmla="val -68868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De 1 à 8 types génériques</a:t>
            </a:r>
            <a:endParaRPr lang="fr-BE" sz="16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9" name="TRest"/>
          <p:cNvSpPr/>
          <p:nvPr/>
        </p:nvSpPr>
        <p:spPr>
          <a:xfrm>
            <a:off x="6572264" y="5886472"/>
            <a:ext cx="2286016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3907"/>
              <a:gd name="adj6" fmla="val -107638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Typiquement un autre </a:t>
            </a:r>
            <a:r>
              <a:rPr lang="fr-BE" sz="1600" dirty="0" err="1" smtClean="0">
                <a:solidFill>
                  <a:schemeClr val="tx1"/>
                </a:solidFill>
                <a:latin typeface="Garamond" pitchFamily="18" charset="0"/>
              </a:rPr>
              <a:t>Tuple</a:t>
            </a:r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&lt;</a:t>
            </a:r>
            <a:r>
              <a:rPr lang="fr-BE" sz="1600" b="1" baseline="26000" dirty="0" smtClean="0">
                <a:solidFill>
                  <a:schemeClr val="tx1"/>
                </a:solidFill>
                <a:latin typeface="Garamond" pitchFamily="18" charset="0"/>
              </a:rPr>
              <a:t>...</a:t>
            </a:r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&gt;</a:t>
            </a:r>
            <a:endParaRPr lang="fr-BE" sz="16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0" name="Exemple Tuple"/>
          <p:cNvSpPr txBox="1">
            <a:spLocks/>
          </p:cNvSpPr>
          <p:nvPr/>
        </p:nvSpPr>
        <p:spPr bwMode="auto">
          <a:xfrm>
            <a:off x="797661" y="2304628"/>
            <a:ext cx="4345843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r>
              <a:rPr lang="fr-BE" sz="1600" dirty="0" err="1" smtClean="0">
                <a:latin typeface="Consolas" pitchFamily="49" charset="0"/>
              </a:rPr>
              <a:t>.Create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latin typeface="Consolas" pitchFamily="49" charset="0"/>
              </a:rPr>
              <a:t>result</a:t>
            </a:r>
            <a:r>
              <a:rPr lang="fr-BE" sz="1600" dirty="0" smtClean="0">
                <a:latin typeface="Consolas" pitchFamily="49" charset="0"/>
              </a:rPr>
              <a:t>, valeur);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Agenda</a:t>
            </a:r>
            <a:endParaRPr lang="fr-BE" dirty="0"/>
          </a:p>
        </p:txBody>
      </p:sp>
      <p:graphicFrame>
        <p:nvGraphicFramePr>
          <p:cNvPr id="3" name="Flèche 1.0 à 3.0"/>
          <p:cNvGraphicFramePr/>
          <p:nvPr/>
        </p:nvGraphicFramePr>
        <p:xfrm>
          <a:off x="571472" y="785794"/>
          <a:ext cx="814393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Flèche 1.0 à 4.0"/>
          <p:cNvGraphicFramePr/>
          <p:nvPr/>
        </p:nvGraphicFramePr>
        <p:xfrm>
          <a:off x="571472" y="785794"/>
          <a:ext cx="814393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Agenda C#4.0"/>
          <p:cNvSpPr txBox="1"/>
          <p:nvPr/>
        </p:nvSpPr>
        <p:spPr>
          <a:xfrm>
            <a:off x="-785850" y="-1357346"/>
            <a:ext cx="7858180" cy="48013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tx2"/>
                </a:solidFill>
              </a:rPr>
              <a:t>C# 4.0</a:t>
            </a:r>
          </a:p>
          <a:p>
            <a:endParaRPr lang="fr-BE" sz="2400" b="1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b="1" dirty="0" smtClean="0">
                <a:solidFill>
                  <a:schemeClr val="tx2"/>
                </a:solidFill>
              </a:rPr>
              <a:t> </a:t>
            </a:r>
            <a:r>
              <a:rPr lang="fr-BE" sz="2400" dirty="0" smtClean="0">
                <a:solidFill>
                  <a:schemeClr val="tx2"/>
                </a:solidFill>
              </a:rPr>
              <a:t>Co &amp; Contra Variance des génériques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dirty="0" smtClean="0">
                <a:solidFill>
                  <a:schemeClr val="tx2"/>
                </a:solidFill>
              </a:rPr>
              <a:t> Paramètres nommés et optionnels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dirty="0" smtClean="0">
                <a:solidFill>
                  <a:schemeClr val="tx2"/>
                </a:solidFill>
              </a:rPr>
              <a:t> Types dynamiques</a:t>
            </a:r>
            <a:endParaRPr lang="fr-BE" sz="24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dirty="0" smtClean="0">
                <a:solidFill>
                  <a:schemeClr val="tx2"/>
                </a:solidFill>
              </a:rPr>
              <a:t> Interopérabilité COM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dirty="0" smtClean="0">
                <a:solidFill>
                  <a:schemeClr val="tx2"/>
                </a:solidFill>
              </a:rPr>
              <a:t> Améliorations à la Base Class Library</a:t>
            </a:r>
          </a:p>
          <a:p>
            <a:endParaRPr lang="fr-BE" sz="2400" dirty="0" smtClean="0">
              <a:solidFill>
                <a:schemeClr val="tx2"/>
              </a:solidFill>
            </a:endParaRPr>
          </a:p>
          <a:p>
            <a:r>
              <a:rPr lang="fr-BE" sz="2400" b="1" dirty="0" smtClean="0">
                <a:solidFill>
                  <a:schemeClr val="tx2"/>
                </a:solidFill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6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757 0.25787 L 0.15625 0.36297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4" grpId="0">
        <p:bldAsOne/>
      </p:bldGraphic>
      <p:bldP spid="5" grpId="0" animBg="1"/>
      <p:bldP spid="5" grpId="1" animBg="1"/>
      <p:bldP spid="5" grpId="2" animBg="1"/>
      <p:bldP spid="5" grpId="3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BCL – </a:t>
            </a:r>
            <a:r>
              <a:rPr lang="fr-BE" dirty="0" err="1" smtClean="0"/>
              <a:t>Tuples</a:t>
            </a:r>
            <a:r>
              <a:rPr lang="fr-BE" dirty="0" smtClean="0"/>
              <a:t> – 2/2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5338"/>
            <a:ext cx="8229600" cy="461665"/>
          </a:xfrm>
        </p:spPr>
        <p:txBody>
          <a:bodyPr/>
          <a:lstStyle/>
          <a:p>
            <a:pPr>
              <a:buNone/>
            </a:pPr>
            <a:r>
              <a:rPr lang="fr-BE" dirty="0" smtClean="0"/>
              <a:t>« new </a:t>
            </a:r>
            <a:r>
              <a:rPr lang="fr-BE" dirty="0" err="1" smtClean="0"/>
              <a:t>Tuple</a:t>
            </a:r>
            <a:r>
              <a:rPr lang="fr-BE" dirty="0" smtClean="0"/>
              <a:t> » et « </a:t>
            </a:r>
            <a:r>
              <a:rPr lang="fr-BE" dirty="0" err="1" smtClean="0"/>
              <a:t>Tuple.Create</a:t>
            </a:r>
            <a:r>
              <a:rPr lang="fr-BE" dirty="0" smtClean="0"/>
              <a:t> » sont équivalents</a:t>
            </a:r>
          </a:p>
        </p:txBody>
      </p:sp>
      <p:sp>
        <p:nvSpPr>
          <p:cNvPr id="4" name="Diff Tuples - v1"/>
          <p:cNvSpPr txBox="1">
            <a:spLocks/>
          </p:cNvSpPr>
          <p:nvPr/>
        </p:nvSpPr>
        <p:spPr bwMode="auto">
          <a:xfrm>
            <a:off x="357158" y="2620874"/>
            <a:ext cx="8358246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</a:t>
            </a:r>
            <a:r>
              <a:rPr lang="fr-BE" sz="1600" dirty="0" smtClean="0">
                <a:latin typeface="Consolas" pitchFamily="49" charset="0"/>
              </a:rPr>
              <a:t> a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&gt;&gt;</a:t>
            </a:r>
          </a:p>
          <a:p>
            <a:r>
              <a:rPr lang="fr-BE" sz="1600" dirty="0" smtClean="0">
                <a:latin typeface="Consolas" pitchFamily="49" charset="0"/>
              </a:rPr>
              <a:t>            (1, 2, 3, 4, 5, 6, 7,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&gt;(8, 9));</a:t>
            </a:r>
          </a:p>
          <a:p>
            <a:r>
              <a:rPr lang="fr-BE" sz="1600" dirty="0" smtClean="0">
                <a:solidFill>
                  <a:srgbClr val="336699"/>
                </a:solidFill>
                <a:latin typeface="Consolas" pitchFamily="49" charset="0"/>
              </a:rPr>
              <a:t>var</a:t>
            </a:r>
            <a:r>
              <a:rPr lang="fr-BE" sz="1600" dirty="0" smtClean="0">
                <a:latin typeface="Consolas" pitchFamily="49" charset="0"/>
              </a:rPr>
              <a:t> b =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r>
              <a:rPr lang="fr-BE" sz="1600" dirty="0" err="1" smtClean="0">
                <a:latin typeface="Consolas" pitchFamily="49" charset="0"/>
              </a:rPr>
              <a:t>.Create</a:t>
            </a:r>
            <a:r>
              <a:rPr lang="fr-BE" sz="1600" dirty="0" smtClean="0">
                <a:latin typeface="Consolas" pitchFamily="49" charset="0"/>
              </a:rPr>
              <a:t>(1, 2, 3, 4, 5, 6, 7,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err="1" smtClean="0">
                <a:latin typeface="Consolas" pitchFamily="49" charset="0"/>
              </a:rPr>
              <a:t>.Create</a:t>
            </a:r>
            <a:r>
              <a:rPr lang="fr-BE" sz="1600" dirty="0" smtClean="0">
                <a:latin typeface="Consolas" pitchFamily="49" charset="0"/>
              </a:rPr>
              <a:t>(8, 9));</a:t>
            </a:r>
          </a:p>
        </p:txBody>
      </p:sp>
      <p:sp>
        <p:nvSpPr>
          <p:cNvPr id="9" name="Diff Tuples - v2"/>
          <p:cNvSpPr txBox="1">
            <a:spLocks/>
          </p:cNvSpPr>
          <p:nvPr/>
        </p:nvSpPr>
        <p:spPr bwMode="auto">
          <a:xfrm>
            <a:off x="357158" y="2620874"/>
            <a:ext cx="8358246" cy="15696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</a:t>
            </a:r>
            <a:r>
              <a:rPr lang="fr-BE" sz="1600" dirty="0" smtClean="0">
                <a:latin typeface="Consolas" pitchFamily="49" charset="0"/>
              </a:rPr>
              <a:t> a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&gt;&gt;</a:t>
            </a:r>
          </a:p>
          <a:p>
            <a:r>
              <a:rPr lang="fr-BE" sz="1600" dirty="0" smtClean="0">
                <a:latin typeface="Consolas" pitchFamily="49" charset="0"/>
              </a:rPr>
              <a:t>            (1, 2, 3, 4, 5, 6, 7,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&gt;(8, 9));</a:t>
            </a:r>
          </a:p>
          <a:p>
            <a:r>
              <a:rPr lang="fr-BE" sz="1600" dirty="0" smtClean="0">
                <a:solidFill>
                  <a:srgbClr val="336699"/>
                </a:solidFill>
                <a:latin typeface="Consolas" pitchFamily="49" charset="0"/>
              </a:rPr>
              <a:t>var</a:t>
            </a:r>
            <a:r>
              <a:rPr lang="fr-BE" sz="1600" dirty="0" smtClean="0">
                <a:latin typeface="Consolas" pitchFamily="49" charset="0"/>
              </a:rPr>
              <a:t> b =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r>
              <a:rPr lang="fr-BE" sz="1600" dirty="0" err="1" smtClean="0">
                <a:latin typeface="Consolas" pitchFamily="49" charset="0"/>
              </a:rPr>
              <a:t>.Create</a:t>
            </a:r>
            <a:r>
              <a:rPr lang="fr-BE" sz="1600" dirty="0" smtClean="0">
                <a:latin typeface="Consolas" pitchFamily="49" charset="0"/>
              </a:rPr>
              <a:t>(1, 2, 3, 4, 5, 6, 7,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err="1" smtClean="0">
                <a:latin typeface="Consolas" pitchFamily="49" charset="0"/>
              </a:rPr>
              <a:t>.Create</a:t>
            </a:r>
            <a:r>
              <a:rPr lang="fr-BE" sz="1600" dirty="0" smtClean="0">
                <a:latin typeface="Consolas" pitchFamily="49" charset="0"/>
              </a:rPr>
              <a:t>(8, 9));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latin typeface="Consolas" pitchFamily="49" charset="0"/>
              </a:rPr>
              <a:t>a.Item5</a:t>
            </a:r>
            <a:r>
              <a:rPr lang="fr-BE" sz="1600" dirty="0" smtClean="0">
                <a:latin typeface="Consolas" pitchFamily="49" charset="0"/>
              </a:rPr>
              <a:t>);             </a:t>
            </a:r>
            <a:r>
              <a:rPr lang="fr-BE" sz="1600" kern="0" dirty="0" smtClean="0">
                <a:solidFill>
                  <a:srgbClr val="008A3E"/>
                </a:solidFill>
                <a:latin typeface="Consolas" pitchFamily="49" charset="0"/>
              </a:rPr>
              <a:t>// 5</a:t>
            </a:r>
          </a:p>
          <a:p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b="1" dirty="0" smtClean="0">
                <a:latin typeface="Consolas" pitchFamily="49" charset="0"/>
              </a:rPr>
              <a:t>a.Rest.Item2</a:t>
            </a:r>
            <a:r>
              <a:rPr lang="fr-BE" sz="1600" dirty="0" smtClean="0">
                <a:latin typeface="Consolas" pitchFamily="49" charset="0"/>
              </a:rPr>
              <a:t>);        </a:t>
            </a:r>
            <a:r>
              <a:rPr lang="fr-BE" sz="1600" kern="0" dirty="0" smtClean="0">
                <a:solidFill>
                  <a:srgbClr val="008A3E"/>
                </a:solidFill>
                <a:latin typeface="Consolas" pitchFamily="49" charset="0"/>
              </a:rPr>
              <a:t>// 9</a:t>
            </a:r>
          </a:p>
        </p:txBody>
      </p:sp>
      <p:sp>
        <p:nvSpPr>
          <p:cNvPr id="10" name="Diff Tuples - v3"/>
          <p:cNvSpPr txBox="1">
            <a:spLocks/>
          </p:cNvSpPr>
          <p:nvPr/>
        </p:nvSpPr>
        <p:spPr bwMode="auto">
          <a:xfrm>
            <a:off x="357158" y="2620874"/>
            <a:ext cx="8358246" cy="23083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</a:t>
            </a:r>
            <a:r>
              <a:rPr lang="fr-BE" sz="1600" dirty="0" smtClean="0">
                <a:latin typeface="Consolas" pitchFamily="49" charset="0"/>
              </a:rPr>
              <a:t> a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&gt;&gt;</a:t>
            </a:r>
          </a:p>
          <a:p>
            <a:r>
              <a:rPr lang="fr-BE" sz="1600" dirty="0" smtClean="0">
                <a:latin typeface="Consolas" pitchFamily="49" charset="0"/>
              </a:rPr>
              <a:t>            (1, 2, 3, 4, 5, 6, 7,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&gt;(8, 9));</a:t>
            </a:r>
          </a:p>
          <a:p>
            <a:r>
              <a:rPr lang="fr-BE" sz="1600" dirty="0" smtClean="0">
                <a:solidFill>
                  <a:srgbClr val="336699"/>
                </a:solidFill>
                <a:latin typeface="Consolas" pitchFamily="49" charset="0"/>
              </a:rPr>
              <a:t>var</a:t>
            </a:r>
            <a:r>
              <a:rPr lang="fr-BE" sz="1600" dirty="0" smtClean="0">
                <a:latin typeface="Consolas" pitchFamily="49" charset="0"/>
              </a:rPr>
              <a:t> b =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Tuple</a:t>
            </a:r>
            <a:r>
              <a:rPr lang="fr-BE" sz="1600" dirty="0" err="1" smtClean="0">
                <a:latin typeface="Consolas" pitchFamily="49" charset="0"/>
              </a:rPr>
              <a:t>.Create</a:t>
            </a:r>
            <a:r>
              <a:rPr lang="fr-BE" sz="1600" dirty="0" smtClean="0">
                <a:latin typeface="Consolas" pitchFamily="49" charset="0"/>
              </a:rPr>
              <a:t>(1, 2, 3, 4, 5, 6, 7,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err="1" smtClean="0">
                <a:latin typeface="Consolas" pitchFamily="49" charset="0"/>
              </a:rPr>
              <a:t>.Create</a:t>
            </a:r>
            <a:r>
              <a:rPr lang="fr-BE" sz="1600" dirty="0" smtClean="0">
                <a:latin typeface="Consolas" pitchFamily="49" charset="0"/>
              </a:rPr>
              <a:t>(8, 9));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latin typeface="Consolas" pitchFamily="49" charset="0"/>
              </a:rPr>
              <a:t>a.Item5</a:t>
            </a:r>
            <a:r>
              <a:rPr lang="fr-BE" sz="1600" dirty="0" smtClean="0">
                <a:latin typeface="Consolas" pitchFamily="49" charset="0"/>
              </a:rPr>
              <a:t>);             </a:t>
            </a:r>
            <a:r>
              <a:rPr lang="fr-BE" sz="1600" kern="0" dirty="0" smtClean="0">
                <a:solidFill>
                  <a:srgbClr val="008A3E"/>
                </a:solidFill>
                <a:latin typeface="Consolas" pitchFamily="49" charset="0"/>
              </a:rPr>
              <a:t>// 5</a:t>
            </a:r>
          </a:p>
          <a:p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b="1" dirty="0" smtClean="0">
                <a:latin typeface="Consolas" pitchFamily="49" charset="0"/>
              </a:rPr>
              <a:t>a.Rest.Item2</a:t>
            </a:r>
            <a:r>
              <a:rPr lang="fr-BE" sz="1600" dirty="0" smtClean="0">
                <a:latin typeface="Consolas" pitchFamily="49" charset="0"/>
              </a:rPr>
              <a:t>);        </a:t>
            </a:r>
            <a:r>
              <a:rPr lang="fr-BE" sz="1600" kern="0" dirty="0" smtClean="0">
                <a:solidFill>
                  <a:srgbClr val="008A3E"/>
                </a:solidFill>
                <a:latin typeface="Consolas" pitchFamily="49" charset="0"/>
              </a:rPr>
              <a:t>// 9</a:t>
            </a:r>
          </a:p>
          <a:p>
            <a:endParaRPr lang="fr-BE" sz="1600" dirty="0" smtClean="0">
              <a:solidFill>
                <a:srgbClr val="67B7CE"/>
              </a:solidFill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(b.Item5);             </a:t>
            </a:r>
            <a:r>
              <a:rPr lang="fr-BE" sz="1600" kern="0" dirty="0" smtClean="0">
                <a:solidFill>
                  <a:srgbClr val="008A3E"/>
                </a:solidFill>
                <a:latin typeface="Consolas" pitchFamily="49" charset="0"/>
              </a:rPr>
              <a:t>// 5</a:t>
            </a:r>
            <a:endParaRPr lang="fr-BE" sz="1400" kern="0" dirty="0" smtClean="0">
              <a:solidFill>
                <a:srgbClr val="008A3E"/>
              </a:solidFill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b="1" dirty="0" smtClean="0">
                <a:latin typeface="Consolas" pitchFamily="49" charset="0"/>
              </a:rPr>
              <a:t>b.Rest.Item1.Item2</a:t>
            </a:r>
            <a:r>
              <a:rPr lang="fr-BE" sz="1600" dirty="0" smtClean="0">
                <a:latin typeface="Consolas" pitchFamily="49" charset="0"/>
              </a:rPr>
              <a:t>);  </a:t>
            </a:r>
            <a:r>
              <a:rPr lang="fr-BE" sz="1600" kern="0" dirty="0" smtClean="0">
                <a:solidFill>
                  <a:srgbClr val="008A3E"/>
                </a:solidFill>
                <a:latin typeface="Consolas" pitchFamily="49" charset="0"/>
              </a:rPr>
              <a:t>// 9</a:t>
            </a:r>
          </a:p>
        </p:txBody>
      </p:sp>
      <p:sp>
        <p:nvSpPr>
          <p:cNvPr id="7" name="Left Brace 6"/>
          <p:cNvSpPr/>
          <p:nvPr/>
        </p:nvSpPr>
        <p:spPr>
          <a:xfrm rot="6422654">
            <a:off x="5514619" y="897436"/>
            <a:ext cx="500066" cy="966836"/>
          </a:xfrm>
          <a:prstGeom prst="leftBrace">
            <a:avLst>
              <a:gd name="adj1" fmla="val 48335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8" name="TextBox 7"/>
          <p:cNvSpPr txBox="1"/>
          <p:nvPr/>
        </p:nvSpPr>
        <p:spPr>
          <a:xfrm rot="731568">
            <a:off x="4112729" y="1303652"/>
            <a:ext cx="3429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600" b="1" dirty="0" smtClean="0">
                <a:solidFill>
                  <a:srgbClr val="FF0000"/>
                </a:solidFill>
                <a:latin typeface="Freestyle Script" pitchFamily="66" charset="0"/>
              </a:rPr>
              <a:t>presque !!</a:t>
            </a:r>
            <a:endParaRPr lang="fr-BE" sz="66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sp>
        <p:nvSpPr>
          <p:cNvPr id="11" name="Valeur Rest"/>
          <p:cNvSpPr txBox="1">
            <a:spLocks/>
          </p:cNvSpPr>
          <p:nvPr/>
        </p:nvSpPr>
        <p:spPr bwMode="auto">
          <a:xfrm>
            <a:off x="5643570" y="3790141"/>
            <a:ext cx="3429024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err="1" smtClean="0">
                <a:latin typeface="Consolas" pitchFamily="49" charset="0"/>
              </a:rPr>
              <a:t>Rest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</a:t>
            </a:r>
          </a:p>
          <a:p>
            <a:endParaRPr lang="fr-BE" sz="1600" dirty="0" smtClean="0">
              <a:solidFill>
                <a:srgbClr val="67B7CE"/>
              </a:solidFill>
              <a:latin typeface="Consolas" pitchFamily="49" charset="0"/>
            </a:endParaRPr>
          </a:p>
          <a:p>
            <a:r>
              <a:rPr lang="fr-BE" sz="1600" dirty="0" err="1" smtClean="0">
                <a:latin typeface="Consolas" pitchFamily="49" charset="0"/>
              </a:rPr>
              <a:t>Rest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67B7CE"/>
                </a:solidFill>
                <a:latin typeface="Consolas" pitchFamily="49" charset="0"/>
              </a:rPr>
              <a:t>Tuple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&gt;&gt;</a:t>
            </a:r>
            <a:endParaRPr lang="fr-BE" sz="1600" dirty="0" smtClean="0">
              <a:solidFill>
                <a:srgbClr val="67B7CE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7" grpId="0" animBg="1"/>
      <p:bldP spid="8" grpId="1"/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BCL – Améliorations à System.IO</a:t>
            </a:r>
            <a:endParaRPr lang="fr-BE" dirty="0"/>
          </a:p>
        </p:txBody>
      </p:sp>
      <p:sp>
        <p:nvSpPr>
          <p:cNvPr id="3" name="Code C# 4.0"/>
          <p:cNvSpPr txBox="1">
            <a:spLocks/>
          </p:cNvSpPr>
          <p:nvPr/>
        </p:nvSpPr>
        <p:spPr bwMode="auto">
          <a:xfrm>
            <a:off x="357158" y="4097072"/>
            <a:ext cx="8358246" cy="15696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errorlines</a:t>
            </a:r>
            <a:r>
              <a:rPr lang="fr-BE" sz="1600" dirty="0" smtClean="0">
                <a:latin typeface="Consolas" pitchFamily="49" charset="0"/>
              </a:rPr>
              <a:t> =</a:t>
            </a:r>
          </a:p>
          <a:p>
            <a:r>
              <a:rPr lang="fr-BE" sz="1600" dirty="0" smtClean="0">
                <a:latin typeface="Consolas" pitchFamily="49" charset="0"/>
              </a:rPr>
              <a:t>	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from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file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in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Directory</a:t>
            </a:r>
            <a:r>
              <a:rPr lang="fr-BE" sz="1600" dirty="0" err="1" smtClean="0">
                <a:latin typeface="Consolas" pitchFamily="49" charset="0"/>
              </a:rPr>
              <a:t>.EnumerateFiles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@"C:\logs"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"*.log"</a:t>
            </a:r>
            <a:r>
              <a:rPr lang="fr-BE" sz="1600" dirty="0" smtClean="0">
                <a:latin typeface="Consolas" pitchFamily="49" charset="0"/>
              </a:rPr>
              <a:t>)</a:t>
            </a:r>
          </a:p>
          <a:p>
            <a:r>
              <a:rPr lang="fr-BE" sz="1600" dirty="0" smtClean="0">
                <a:latin typeface="Consolas" pitchFamily="49" charset="0"/>
              </a:rPr>
              <a:t>	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from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line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in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File</a:t>
            </a:r>
            <a:r>
              <a:rPr lang="fr-BE" sz="1600" dirty="0" err="1" smtClean="0">
                <a:latin typeface="Consolas" pitchFamily="49" charset="0"/>
              </a:rPr>
              <a:t>.ReadLines</a:t>
            </a:r>
            <a:r>
              <a:rPr lang="fr-BE" sz="1600" dirty="0" smtClean="0">
                <a:latin typeface="Consolas" pitchFamily="49" charset="0"/>
              </a:rPr>
              <a:t>(file)</a:t>
            </a:r>
          </a:p>
          <a:p>
            <a:r>
              <a:rPr lang="fr-BE" sz="1600" dirty="0" smtClean="0">
                <a:latin typeface="Consolas" pitchFamily="49" charset="0"/>
              </a:rPr>
              <a:t>	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where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line.StartsWith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"</a:t>
            </a:r>
            <a:r>
              <a:rPr lang="fr-BE" sz="1600" dirty="0" err="1" smtClean="0">
                <a:solidFill>
                  <a:srgbClr val="FF0000"/>
                </a:solidFill>
                <a:latin typeface="Consolas" pitchFamily="49" charset="0"/>
              </a:rPr>
              <a:t>Error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:"</a:t>
            </a:r>
            <a:r>
              <a:rPr lang="fr-BE" sz="1600" dirty="0" smtClean="0">
                <a:latin typeface="Consolas" pitchFamily="49" charset="0"/>
              </a:rPr>
              <a:t>)</a:t>
            </a:r>
          </a:p>
          <a:p>
            <a:r>
              <a:rPr lang="fr-BE" sz="1600" dirty="0" smtClean="0">
                <a:latin typeface="Consolas" pitchFamily="49" charset="0"/>
              </a:rPr>
              <a:t>	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select </a:t>
            </a:r>
            <a:r>
              <a:rPr lang="fr-BE" sz="1600" dirty="0" err="1" smtClean="0">
                <a:latin typeface="Consolas" pitchFamily="49" charset="0"/>
              </a:rPr>
              <a:t>string.Format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"File={0}, Line={1}"</a:t>
            </a:r>
            <a:r>
              <a:rPr lang="fr-BE" sz="1600" dirty="0" smtClean="0">
                <a:latin typeface="Consolas" pitchFamily="49" charset="0"/>
              </a:rPr>
              <a:t>, file, line);</a:t>
            </a:r>
          </a:p>
          <a:p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File</a:t>
            </a:r>
            <a:r>
              <a:rPr lang="fr-BE" sz="1600" dirty="0" err="1" smtClean="0">
                <a:latin typeface="Consolas" pitchFamily="49" charset="0"/>
              </a:rPr>
              <a:t>.WriteAllLines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@"C:\errorlines.log"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latin typeface="Consolas" pitchFamily="49" charset="0"/>
              </a:rPr>
              <a:t>errorlines</a:t>
            </a:r>
            <a:r>
              <a:rPr lang="fr-BE" sz="1600" dirty="0" smtClean="0">
                <a:latin typeface="Consolas" pitchFamily="49" charset="0"/>
              </a:rPr>
              <a:t>);</a:t>
            </a:r>
            <a:endParaRPr lang="fr-BE" sz="1600" dirty="0">
              <a:latin typeface="Consolas" pitchFamily="49" charset="0"/>
            </a:endParaRPr>
          </a:p>
        </p:txBody>
      </p:sp>
      <p:sp>
        <p:nvSpPr>
          <p:cNvPr id="4" name="Code C# 3.5"/>
          <p:cNvSpPr txBox="1">
            <a:spLocks/>
          </p:cNvSpPr>
          <p:nvPr/>
        </p:nvSpPr>
        <p:spPr bwMode="auto">
          <a:xfrm>
            <a:off x="357158" y="1144960"/>
            <a:ext cx="8358246" cy="15696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errorlines</a:t>
            </a:r>
            <a:r>
              <a:rPr lang="fr-BE" sz="1600" dirty="0" smtClean="0">
                <a:latin typeface="Consolas" pitchFamily="49" charset="0"/>
              </a:rPr>
              <a:t> =</a:t>
            </a:r>
          </a:p>
          <a:p>
            <a:r>
              <a:rPr lang="fr-BE" sz="1600" dirty="0" smtClean="0">
                <a:latin typeface="Consolas" pitchFamily="49" charset="0"/>
              </a:rPr>
              <a:t>	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from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file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in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Directory</a:t>
            </a:r>
            <a:r>
              <a:rPr lang="fr-BE" sz="1600" dirty="0" err="1" smtClean="0">
                <a:latin typeface="Consolas" pitchFamily="49" charset="0"/>
              </a:rPr>
              <a:t>.GetFiles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@"C:\logs"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"*.log"</a:t>
            </a:r>
            <a:r>
              <a:rPr lang="fr-BE" sz="1600" dirty="0" smtClean="0">
                <a:latin typeface="Consolas" pitchFamily="49" charset="0"/>
              </a:rPr>
              <a:t>)</a:t>
            </a:r>
          </a:p>
          <a:p>
            <a:r>
              <a:rPr lang="fr-BE" sz="1600" dirty="0" smtClean="0">
                <a:latin typeface="Consolas" pitchFamily="49" charset="0"/>
              </a:rPr>
              <a:t>	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from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line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in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File</a:t>
            </a:r>
            <a:r>
              <a:rPr lang="fr-BE" sz="1600" dirty="0" err="1" smtClean="0">
                <a:latin typeface="Consolas" pitchFamily="49" charset="0"/>
              </a:rPr>
              <a:t>.ReadAllLines</a:t>
            </a:r>
            <a:r>
              <a:rPr lang="fr-BE" sz="1600" dirty="0" smtClean="0">
                <a:latin typeface="Consolas" pitchFamily="49" charset="0"/>
              </a:rPr>
              <a:t>(file)</a:t>
            </a:r>
          </a:p>
          <a:p>
            <a:r>
              <a:rPr lang="fr-BE" sz="1600" dirty="0" smtClean="0">
                <a:latin typeface="Consolas" pitchFamily="49" charset="0"/>
              </a:rPr>
              <a:t>	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where</a:t>
            </a:r>
            <a:r>
              <a:rPr lang="fr-BE" sz="1600" dirty="0" smtClean="0"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line.StartsWith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"</a:t>
            </a:r>
            <a:r>
              <a:rPr lang="fr-BE" sz="1600" dirty="0" err="1" smtClean="0">
                <a:solidFill>
                  <a:srgbClr val="FF0000"/>
                </a:solidFill>
                <a:latin typeface="Consolas" pitchFamily="49" charset="0"/>
              </a:rPr>
              <a:t>Error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:"</a:t>
            </a:r>
            <a:r>
              <a:rPr lang="fr-BE" sz="1600" dirty="0" smtClean="0">
                <a:latin typeface="Consolas" pitchFamily="49" charset="0"/>
              </a:rPr>
              <a:t>)</a:t>
            </a:r>
          </a:p>
          <a:p>
            <a:r>
              <a:rPr lang="fr-BE" sz="1600" dirty="0" smtClean="0">
                <a:latin typeface="Consolas" pitchFamily="49" charset="0"/>
              </a:rPr>
              <a:t>	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select </a:t>
            </a:r>
            <a:r>
              <a:rPr lang="fr-BE" sz="1600" dirty="0" err="1" smtClean="0">
                <a:latin typeface="Consolas" pitchFamily="49" charset="0"/>
              </a:rPr>
              <a:t>string.Format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"File={0}, Line={1}"</a:t>
            </a:r>
            <a:r>
              <a:rPr lang="fr-BE" sz="1600" dirty="0" smtClean="0">
                <a:latin typeface="Consolas" pitchFamily="49" charset="0"/>
              </a:rPr>
              <a:t>, file, line);</a:t>
            </a:r>
          </a:p>
          <a:p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File</a:t>
            </a:r>
            <a:r>
              <a:rPr lang="fr-BE" sz="1600" dirty="0" err="1" smtClean="0">
                <a:latin typeface="Consolas" pitchFamily="49" charset="0"/>
              </a:rPr>
              <a:t>.WriteAllLines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FF0000"/>
                </a:solidFill>
                <a:latin typeface="Consolas" pitchFamily="49" charset="0"/>
              </a:rPr>
              <a:t>@"C:\errorlines.log"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latin typeface="Consolas" pitchFamily="49" charset="0"/>
              </a:rPr>
              <a:t>errorlines</a:t>
            </a:r>
            <a:r>
              <a:rPr lang="fr-BE" sz="1600" dirty="0" smtClean="0">
                <a:latin typeface="Consolas" pitchFamily="49" charset="0"/>
              </a:rPr>
              <a:t>);</a:t>
            </a:r>
            <a:endParaRPr lang="fr-BE" sz="1600" dirty="0">
              <a:latin typeface="Consolas" pitchFamily="49" charset="0"/>
            </a:endParaRPr>
          </a:p>
        </p:txBody>
      </p:sp>
      <p:sp>
        <p:nvSpPr>
          <p:cNvPr id="5" name="Signature EnumerateFiles"/>
          <p:cNvSpPr txBox="1">
            <a:spLocks/>
          </p:cNvSpPr>
          <p:nvPr/>
        </p:nvSpPr>
        <p:spPr bwMode="auto">
          <a:xfrm>
            <a:off x="3286116" y="3714752"/>
            <a:ext cx="5786476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i="1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en-US" sz="1400" b="1" i="1" dirty="0" smtClean="0">
                <a:latin typeface="Consolas" pitchFamily="49" charset="0"/>
              </a:rPr>
              <a:t>&lt;</a:t>
            </a:r>
            <a:r>
              <a:rPr lang="en-US" sz="1400" b="1" i="1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en-US" sz="1400" b="1" i="1" dirty="0" smtClean="0">
                <a:latin typeface="Consolas" pitchFamily="49" charset="0"/>
              </a:rPr>
              <a:t>&gt;</a:t>
            </a:r>
            <a:r>
              <a:rPr lang="en-US" sz="1400" i="1" dirty="0" smtClean="0">
                <a:latin typeface="Consolas" pitchFamily="49" charset="0"/>
              </a:rPr>
              <a:t> </a:t>
            </a:r>
            <a:r>
              <a:rPr lang="en-US" sz="1400" i="1" dirty="0" err="1" smtClean="0">
                <a:latin typeface="Consolas" pitchFamily="49" charset="0"/>
              </a:rPr>
              <a:t>EnumerateFiles</a:t>
            </a:r>
            <a:r>
              <a:rPr lang="en-US" sz="1400" i="1" dirty="0" smtClean="0">
                <a:latin typeface="Consolas" pitchFamily="49" charset="0"/>
              </a:rPr>
              <a:t>(</a:t>
            </a:r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string </a:t>
            </a:r>
            <a:r>
              <a:rPr lang="en-US" sz="1400" i="1" dirty="0" smtClean="0">
                <a:latin typeface="Consolas" pitchFamily="49" charset="0"/>
              </a:rPr>
              <a:t>path, </a:t>
            </a:r>
          </a:p>
          <a:p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			       string </a:t>
            </a:r>
            <a:r>
              <a:rPr lang="en-US" sz="1400" i="1" dirty="0" err="1" smtClean="0">
                <a:latin typeface="Consolas" pitchFamily="49" charset="0"/>
              </a:rPr>
              <a:t>searchPattern</a:t>
            </a:r>
            <a:r>
              <a:rPr lang="en-US" sz="1400" i="1" dirty="0" smtClean="0">
                <a:latin typeface="Consolas" pitchFamily="49" charset="0"/>
              </a:rPr>
              <a:t>);</a:t>
            </a:r>
            <a:endParaRPr lang="fr-BE" sz="1400" i="1" dirty="0">
              <a:latin typeface="Consolas" pitchFamily="49" charset="0"/>
            </a:endParaRPr>
          </a:p>
        </p:txBody>
      </p:sp>
      <p:sp>
        <p:nvSpPr>
          <p:cNvPr id="6" name="Signature WriteAllLines (string[])"/>
          <p:cNvSpPr txBox="1">
            <a:spLocks/>
          </p:cNvSpPr>
          <p:nvPr/>
        </p:nvSpPr>
        <p:spPr bwMode="auto">
          <a:xfrm>
            <a:off x="3286574" y="3022317"/>
            <a:ext cx="5786020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void </a:t>
            </a:r>
            <a:r>
              <a:rPr lang="en-US" sz="1400" i="1" dirty="0" err="1" smtClean="0">
                <a:latin typeface="Consolas" pitchFamily="49" charset="0"/>
              </a:rPr>
              <a:t>WriteAllLines</a:t>
            </a:r>
            <a:r>
              <a:rPr lang="en-US" sz="1400" i="1" dirty="0" smtClean="0">
                <a:latin typeface="Consolas" pitchFamily="49" charset="0"/>
              </a:rPr>
              <a:t>(</a:t>
            </a:r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string </a:t>
            </a:r>
            <a:r>
              <a:rPr lang="en-US" sz="1400" i="1" dirty="0" smtClean="0">
                <a:latin typeface="Consolas" pitchFamily="49" charset="0"/>
              </a:rPr>
              <a:t>path, </a:t>
            </a:r>
            <a:r>
              <a:rPr lang="en-US" sz="1400" b="1" i="1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en-US" sz="1400" b="1" i="1" dirty="0" smtClean="0">
                <a:latin typeface="Consolas" pitchFamily="49" charset="0"/>
              </a:rPr>
              <a:t>[] contents</a:t>
            </a:r>
            <a:r>
              <a:rPr lang="en-US" sz="1400" i="1" dirty="0" smtClean="0">
                <a:latin typeface="Consolas" pitchFamily="49" charset="0"/>
              </a:rPr>
              <a:t>);</a:t>
            </a:r>
            <a:endParaRPr lang="fr-BE" sz="1400" i="1" dirty="0">
              <a:latin typeface="Consolas" pitchFamily="49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18146" y="2412022"/>
            <a:ext cx="2868428" cy="764184"/>
            <a:chOff x="418146" y="2412022"/>
            <a:chExt cx="2868428" cy="764184"/>
          </a:xfrm>
        </p:grpSpPr>
        <p:cxnSp>
          <p:nvCxnSpPr>
            <p:cNvPr id="8" name="Curved Connector 15"/>
            <p:cNvCxnSpPr>
              <a:stCxn id="9" idx="2"/>
              <a:endCxn id="6" idx="1"/>
            </p:cNvCxnSpPr>
            <p:nvPr/>
          </p:nvCxnSpPr>
          <p:spPr>
            <a:xfrm rot="16200000" flipH="1">
              <a:off x="2091268" y="1980900"/>
              <a:ext cx="548184" cy="1842428"/>
            </a:xfrm>
            <a:prstGeom prst="curvedConnector2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418146" y="2412022"/>
              <a:ext cx="2052000" cy="216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sp>
        <p:nvSpPr>
          <p:cNvPr id="10" name="Signature ReadAllLines"/>
          <p:cNvSpPr txBox="1">
            <a:spLocks/>
          </p:cNvSpPr>
          <p:nvPr/>
        </p:nvSpPr>
        <p:spPr bwMode="auto">
          <a:xfrm>
            <a:off x="3286574" y="2714620"/>
            <a:ext cx="5786020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i="1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en-US" sz="1400" b="1" i="1" dirty="0" smtClean="0">
                <a:latin typeface="Consolas" pitchFamily="49" charset="0"/>
              </a:rPr>
              <a:t>[]</a:t>
            </a:r>
            <a:r>
              <a:rPr lang="en-US" sz="1400" i="1" dirty="0" smtClean="0">
                <a:latin typeface="Consolas" pitchFamily="49" charset="0"/>
              </a:rPr>
              <a:t> </a:t>
            </a:r>
            <a:r>
              <a:rPr lang="en-US" sz="1400" i="1" dirty="0" err="1" smtClean="0">
                <a:latin typeface="Consolas" pitchFamily="49" charset="0"/>
              </a:rPr>
              <a:t>ReadAllLines</a:t>
            </a:r>
            <a:r>
              <a:rPr lang="en-US" sz="1400" i="1" dirty="0" smtClean="0">
                <a:latin typeface="Consolas" pitchFamily="49" charset="0"/>
              </a:rPr>
              <a:t>(</a:t>
            </a:r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string </a:t>
            </a:r>
            <a:r>
              <a:rPr lang="en-US" sz="1400" i="1" dirty="0" smtClean="0">
                <a:latin typeface="Consolas" pitchFamily="49" charset="0"/>
              </a:rPr>
              <a:t>path);</a:t>
            </a:r>
            <a:endParaRPr lang="fr-BE" sz="1400" i="1" dirty="0">
              <a:latin typeface="Consolas" pitchFamily="49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768278" y="1687192"/>
            <a:ext cx="3411306" cy="1027428"/>
            <a:chOff x="2768278" y="1687192"/>
            <a:chExt cx="3411306" cy="1027428"/>
          </a:xfrm>
        </p:grpSpPr>
        <p:sp>
          <p:nvSpPr>
            <p:cNvPr id="12" name="Rectangle 11"/>
            <p:cNvSpPr/>
            <p:nvPr/>
          </p:nvSpPr>
          <p:spPr>
            <a:xfrm>
              <a:off x="2768278" y="1687192"/>
              <a:ext cx="1946598" cy="216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urved Connector 15"/>
            <p:cNvCxnSpPr>
              <a:stCxn id="12" idx="3"/>
              <a:endCxn id="10" idx="0"/>
            </p:cNvCxnSpPr>
            <p:nvPr/>
          </p:nvCxnSpPr>
          <p:spPr>
            <a:xfrm>
              <a:off x="4714876" y="1795192"/>
              <a:ext cx="1464708" cy="919428"/>
            </a:xfrm>
            <a:prstGeom prst="curvedConnector2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Signature GetFiles"/>
          <p:cNvSpPr txBox="1">
            <a:spLocks/>
          </p:cNvSpPr>
          <p:nvPr/>
        </p:nvSpPr>
        <p:spPr bwMode="auto">
          <a:xfrm>
            <a:off x="3286574" y="835207"/>
            <a:ext cx="5786020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i="1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en-US" sz="1400" b="1" i="1" dirty="0" smtClean="0">
                <a:latin typeface="Consolas" pitchFamily="49" charset="0"/>
              </a:rPr>
              <a:t>[]</a:t>
            </a:r>
            <a:r>
              <a:rPr lang="en-US" sz="1400" i="1" dirty="0" smtClean="0">
                <a:latin typeface="Consolas" pitchFamily="49" charset="0"/>
              </a:rPr>
              <a:t> </a:t>
            </a:r>
            <a:r>
              <a:rPr lang="en-US" sz="1400" i="1" dirty="0" err="1" smtClean="0">
                <a:latin typeface="Consolas" pitchFamily="49" charset="0"/>
              </a:rPr>
              <a:t>GetFiles</a:t>
            </a:r>
            <a:r>
              <a:rPr lang="en-US" sz="1400" i="1" dirty="0" smtClean="0">
                <a:latin typeface="Consolas" pitchFamily="49" charset="0"/>
              </a:rPr>
              <a:t>(</a:t>
            </a:r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string </a:t>
            </a:r>
            <a:r>
              <a:rPr lang="en-US" sz="1400" i="1" dirty="0" smtClean="0">
                <a:latin typeface="Consolas" pitchFamily="49" charset="0"/>
              </a:rPr>
              <a:t>path, </a:t>
            </a:r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string </a:t>
            </a:r>
            <a:r>
              <a:rPr lang="en-US" sz="1400" i="1" dirty="0" err="1" smtClean="0">
                <a:latin typeface="Consolas" pitchFamily="49" charset="0"/>
              </a:rPr>
              <a:t>searchPattern</a:t>
            </a:r>
            <a:r>
              <a:rPr lang="en-US" sz="1400" i="1" dirty="0" smtClean="0">
                <a:latin typeface="Consolas" pitchFamily="49" charset="0"/>
              </a:rPr>
              <a:t>);</a:t>
            </a:r>
            <a:endParaRPr lang="fr-BE" sz="1400" i="1" dirty="0">
              <a:latin typeface="Consolas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768278" y="989096"/>
            <a:ext cx="2089474" cy="669288"/>
            <a:chOff x="2768278" y="989096"/>
            <a:chExt cx="2089474" cy="669288"/>
          </a:xfrm>
        </p:grpSpPr>
        <p:sp>
          <p:nvSpPr>
            <p:cNvPr id="16" name="Rectangle 15"/>
            <p:cNvSpPr/>
            <p:nvPr/>
          </p:nvSpPr>
          <p:spPr>
            <a:xfrm>
              <a:off x="2768278" y="1442384"/>
              <a:ext cx="2089474" cy="216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7" name="Curved Connector 15"/>
            <p:cNvCxnSpPr>
              <a:stCxn id="16" idx="1"/>
              <a:endCxn id="14" idx="1"/>
            </p:cNvCxnSpPr>
            <p:nvPr/>
          </p:nvCxnSpPr>
          <p:spPr>
            <a:xfrm rot="10800000" flipH="1">
              <a:off x="2768278" y="989096"/>
              <a:ext cx="518296" cy="561288"/>
            </a:xfrm>
            <a:prstGeom prst="curvedConnector3">
              <a:avLst>
                <a:gd name="adj1" fmla="val -44106"/>
              </a:avLst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Signature WriteAllLines (IEnum)"/>
          <p:cNvSpPr txBox="1">
            <a:spLocks/>
          </p:cNvSpPr>
          <p:nvPr/>
        </p:nvSpPr>
        <p:spPr bwMode="auto">
          <a:xfrm>
            <a:off x="3286116" y="5881046"/>
            <a:ext cx="5786476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void </a:t>
            </a:r>
            <a:r>
              <a:rPr lang="en-US" sz="1400" i="1" dirty="0" err="1" smtClean="0">
                <a:latin typeface="Consolas" pitchFamily="49" charset="0"/>
              </a:rPr>
              <a:t>WriteAllLines</a:t>
            </a:r>
            <a:r>
              <a:rPr lang="en-US" sz="1400" i="1" dirty="0" smtClean="0">
                <a:latin typeface="Consolas" pitchFamily="49" charset="0"/>
              </a:rPr>
              <a:t>(</a:t>
            </a:r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string </a:t>
            </a:r>
            <a:r>
              <a:rPr lang="en-US" sz="1400" i="1" dirty="0" smtClean="0">
                <a:latin typeface="Consolas" pitchFamily="49" charset="0"/>
              </a:rPr>
              <a:t>path, </a:t>
            </a:r>
          </a:p>
          <a:p>
            <a:r>
              <a:rPr lang="en-US" sz="1400" i="1" dirty="0" smtClean="0">
                <a:solidFill>
                  <a:srgbClr val="2B91AF"/>
                </a:solidFill>
                <a:latin typeface="Consolas" pitchFamily="49" charset="0"/>
              </a:rPr>
              <a:t>		</a:t>
            </a:r>
            <a:r>
              <a:rPr lang="en-US" sz="1400" b="1" i="1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en-US" sz="1400" b="1" i="1" dirty="0" smtClean="0">
                <a:latin typeface="Consolas" pitchFamily="49" charset="0"/>
              </a:rPr>
              <a:t>&lt;</a:t>
            </a:r>
            <a:r>
              <a:rPr lang="en-US" sz="1400" b="1" i="1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en-US" sz="1400" b="1" i="1" dirty="0" smtClean="0">
                <a:latin typeface="Consolas" pitchFamily="49" charset="0"/>
              </a:rPr>
              <a:t>&gt; contents</a:t>
            </a:r>
            <a:r>
              <a:rPr lang="en-US" sz="1400" i="1" dirty="0" smtClean="0">
                <a:latin typeface="Consolas" pitchFamily="49" charset="0"/>
              </a:rPr>
              <a:t>);</a:t>
            </a:r>
            <a:endParaRPr lang="fr-BE" sz="1400" i="1" dirty="0">
              <a:latin typeface="Consolas" pitchFamily="49" charset="0"/>
            </a:endParaRPr>
          </a:p>
        </p:txBody>
      </p:sp>
      <p:sp>
        <p:nvSpPr>
          <p:cNvPr id="19" name="Signature ReadLines"/>
          <p:cNvSpPr txBox="1">
            <a:spLocks/>
          </p:cNvSpPr>
          <p:nvPr/>
        </p:nvSpPr>
        <p:spPr bwMode="auto">
          <a:xfrm>
            <a:off x="3286116" y="5595294"/>
            <a:ext cx="5786476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i="1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en-US" sz="1400" b="1" i="1" dirty="0" smtClean="0">
                <a:latin typeface="Consolas" pitchFamily="49" charset="0"/>
              </a:rPr>
              <a:t>&lt;</a:t>
            </a:r>
            <a:r>
              <a:rPr lang="en-US" sz="1400" b="1" i="1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en-US" sz="1400" b="1" i="1" dirty="0" smtClean="0">
                <a:latin typeface="Consolas" pitchFamily="49" charset="0"/>
              </a:rPr>
              <a:t>&gt;</a:t>
            </a:r>
            <a:r>
              <a:rPr lang="en-US" sz="1400" i="1" dirty="0" smtClean="0">
                <a:latin typeface="Consolas" pitchFamily="49" charset="0"/>
              </a:rPr>
              <a:t> </a:t>
            </a:r>
            <a:r>
              <a:rPr lang="en-US" sz="1400" i="1" dirty="0" err="1" smtClean="0">
                <a:latin typeface="Consolas" pitchFamily="49" charset="0"/>
              </a:rPr>
              <a:t>ReadLines</a:t>
            </a:r>
            <a:r>
              <a:rPr lang="en-US" sz="1400" i="1" dirty="0" smtClean="0">
                <a:latin typeface="Consolas" pitchFamily="49" charset="0"/>
              </a:rPr>
              <a:t>(</a:t>
            </a:r>
            <a:r>
              <a:rPr lang="en-US" sz="1400" i="1" dirty="0" smtClean="0">
                <a:solidFill>
                  <a:srgbClr val="0033CC"/>
                </a:solidFill>
                <a:latin typeface="Consolas" pitchFamily="49" charset="0"/>
              </a:rPr>
              <a:t>string </a:t>
            </a:r>
            <a:r>
              <a:rPr lang="en-US" sz="1400" i="1" dirty="0" smtClean="0">
                <a:latin typeface="Consolas" pitchFamily="49" charset="0"/>
              </a:rPr>
              <a:t>path);</a:t>
            </a:r>
            <a:endParaRPr lang="fr-BE" sz="1400" i="1" dirty="0" smtClean="0">
              <a:latin typeface="Consolas" pitchFamily="49" charset="0"/>
            </a:endParaRPr>
          </a:p>
        </p:txBody>
      </p:sp>
      <p:cxnSp>
        <p:nvCxnSpPr>
          <p:cNvPr id="20" name="Straight Arrow Connector 43"/>
          <p:cNvCxnSpPr>
            <a:stCxn id="14" idx="1"/>
            <a:endCxn id="5" idx="1"/>
          </p:cNvCxnSpPr>
          <p:nvPr/>
        </p:nvCxnSpPr>
        <p:spPr>
          <a:xfrm rot="10800000" flipV="1">
            <a:off x="3286116" y="989096"/>
            <a:ext cx="458" cy="2987266"/>
          </a:xfrm>
          <a:prstGeom prst="curvedConnector3">
            <a:avLst>
              <a:gd name="adj1" fmla="val 127798730"/>
            </a:avLst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43"/>
          <p:cNvCxnSpPr>
            <a:stCxn id="10" idx="1"/>
            <a:endCxn id="19" idx="1"/>
          </p:cNvCxnSpPr>
          <p:nvPr/>
        </p:nvCxnSpPr>
        <p:spPr>
          <a:xfrm rot="10800000" flipV="1">
            <a:off x="3286116" y="2868509"/>
            <a:ext cx="458" cy="2880674"/>
          </a:xfrm>
          <a:prstGeom prst="curvedConnector3">
            <a:avLst>
              <a:gd name="adj1" fmla="val 143355722"/>
            </a:avLst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43"/>
          <p:cNvCxnSpPr>
            <a:stCxn id="6" idx="1"/>
            <a:endCxn id="18" idx="1"/>
          </p:cNvCxnSpPr>
          <p:nvPr/>
        </p:nvCxnSpPr>
        <p:spPr>
          <a:xfrm rot="10800000" flipV="1">
            <a:off x="3286116" y="3176206"/>
            <a:ext cx="458" cy="2966450"/>
          </a:xfrm>
          <a:prstGeom prst="curvedConnector3">
            <a:avLst>
              <a:gd name="adj1" fmla="val 50012664"/>
            </a:avLst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6" grpId="1" animBg="1"/>
      <p:bldP spid="10" grpId="0" animBg="1"/>
      <p:bldP spid="10" grpId="1" animBg="1"/>
      <p:bldP spid="14" grpId="0" animBg="1"/>
      <p:bldP spid="14" grpId="1" animBg="1"/>
      <p:bldP spid="18" grpId="0" animBg="1"/>
      <p:bldP spid="1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BCL – Fichiers mappés en mémoire – 1/2</a:t>
            </a:r>
            <a:endParaRPr lang="fr-BE" dirty="0"/>
          </a:p>
        </p:txBody>
      </p:sp>
      <p:sp>
        <p:nvSpPr>
          <p:cNvPr id="3" name="S1 - Gros Fichier"/>
          <p:cNvSpPr/>
          <p:nvPr/>
        </p:nvSpPr>
        <p:spPr>
          <a:xfrm>
            <a:off x="5857884" y="2500306"/>
            <a:ext cx="1785950" cy="114300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Gros Fichier</a:t>
            </a:r>
            <a:endParaRPr lang="fr-BE" dirty="0"/>
          </a:p>
        </p:txBody>
      </p:sp>
      <p:sp>
        <p:nvSpPr>
          <p:cNvPr id="4" name="S1 - Process 1"/>
          <p:cNvSpPr/>
          <p:nvPr/>
        </p:nvSpPr>
        <p:spPr>
          <a:xfrm>
            <a:off x="1500166" y="2714620"/>
            <a:ext cx="1785950" cy="7143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Process</a:t>
            </a:r>
            <a:r>
              <a:rPr lang="fr-BE" dirty="0" smtClean="0"/>
              <a:t> 1</a:t>
            </a:r>
            <a:endParaRPr lang="fr-BE" dirty="0"/>
          </a:p>
        </p:txBody>
      </p:sp>
      <p:sp>
        <p:nvSpPr>
          <p:cNvPr id="5" name="S1 - SystemPageSize"/>
          <p:cNvSpPr txBox="1"/>
          <p:nvPr/>
        </p:nvSpPr>
        <p:spPr>
          <a:xfrm>
            <a:off x="2928836" y="857232"/>
            <a:ext cx="32148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sz="1600" dirty="0" err="1" smtClean="0">
                <a:latin typeface="Consolas" pitchFamily="49" charset="0"/>
              </a:rPr>
              <a:t>Environment.SystemPageSize</a:t>
            </a:r>
            <a:endParaRPr lang="fr-BE" dirty="0">
              <a:latin typeface="Consolas" pitchFamily="49" charset="0"/>
            </a:endParaRPr>
          </a:p>
        </p:txBody>
      </p:sp>
      <p:grpSp>
        <p:nvGrpSpPr>
          <p:cNvPr id="6" name="S1 - Group Vue N"/>
          <p:cNvGrpSpPr/>
          <p:nvPr/>
        </p:nvGrpSpPr>
        <p:grpSpPr>
          <a:xfrm>
            <a:off x="3286116" y="3000372"/>
            <a:ext cx="2571768" cy="571504"/>
            <a:chOff x="3214678" y="3447636"/>
            <a:chExt cx="2571768" cy="571504"/>
          </a:xfrm>
        </p:grpSpPr>
        <p:sp>
          <p:nvSpPr>
            <p:cNvPr id="7" name="Flowchart: Terminator 6"/>
            <p:cNvSpPr/>
            <p:nvPr/>
          </p:nvSpPr>
          <p:spPr>
            <a:xfrm>
              <a:off x="4071934" y="3733388"/>
              <a:ext cx="1000132" cy="285752"/>
            </a:xfrm>
            <a:prstGeom prst="flowChartTerminato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dirty="0" smtClean="0"/>
                <a:t>Vue N</a:t>
              </a:r>
              <a:endParaRPr lang="fr-BE" dirty="0"/>
            </a:p>
          </p:txBody>
        </p:sp>
        <p:cxnSp>
          <p:nvCxnSpPr>
            <p:cNvPr id="8" name="Straight Arrow Connector 7"/>
            <p:cNvCxnSpPr>
              <a:stCxn id="4" idx="3"/>
              <a:endCxn id="7" idx="1"/>
            </p:cNvCxnSpPr>
            <p:nvPr/>
          </p:nvCxnSpPr>
          <p:spPr>
            <a:xfrm>
              <a:off x="3214678" y="3447636"/>
              <a:ext cx="857256" cy="42862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7" idx="3"/>
              <a:endCxn id="3" idx="1"/>
            </p:cNvCxnSpPr>
            <p:nvPr/>
          </p:nvCxnSpPr>
          <p:spPr>
            <a:xfrm flipV="1">
              <a:off x="5072066" y="3447636"/>
              <a:ext cx="714380" cy="42862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S1 - Group Vue 2"/>
          <p:cNvGrpSpPr/>
          <p:nvPr/>
        </p:nvGrpSpPr>
        <p:grpSpPr>
          <a:xfrm>
            <a:off x="3286116" y="2928934"/>
            <a:ext cx="2571768" cy="285752"/>
            <a:chOff x="3214678" y="3376198"/>
            <a:chExt cx="2571768" cy="285752"/>
          </a:xfrm>
        </p:grpSpPr>
        <p:sp>
          <p:nvSpPr>
            <p:cNvPr id="11" name="Flowchart: Terminator 10"/>
            <p:cNvSpPr/>
            <p:nvPr/>
          </p:nvSpPr>
          <p:spPr>
            <a:xfrm>
              <a:off x="4071934" y="3376198"/>
              <a:ext cx="1000132" cy="285752"/>
            </a:xfrm>
            <a:prstGeom prst="flowChartTerminato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dirty="0" smtClean="0"/>
                <a:t>Vue 2</a:t>
              </a:r>
              <a:endParaRPr lang="fr-BE" dirty="0"/>
            </a:p>
          </p:txBody>
        </p:sp>
        <p:cxnSp>
          <p:nvCxnSpPr>
            <p:cNvPr id="12" name="Straight Arrow Connector 11"/>
            <p:cNvCxnSpPr>
              <a:stCxn id="4" idx="3"/>
              <a:endCxn id="11" idx="1"/>
            </p:cNvCxnSpPr>
            <p:nvPr/>
          </p:nvCxnSpPr>
          <p:spPr>
            <a:xfrm>
              <a:off x="3214678" y="3447636"/>
              <a:ext cx="857256" cy="7143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1" idx="3"/>
              <a:endCxn id="3" idx="1"/>
            </p:cNvCxnSpPr>
            <p:nvPr/>
          </p:nvCxnSpPr>
          <p:spPr>
            <a:xfrm flipV="1">
              <a:off x="5072066" y="3447636"/>
              <a:ext cx="714380" cy="7143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1 - Group Vue 1"/>
          <p:cNvGrpSpPr/>
          <p:nvPr/>
        </p:nvGrpSpPr>
        <p:grpSpPr>
          <a:xfrm>
            <a:off x="3286116" y="2571744"/>
            <a:ext cx="2571768" cy="428628"/>
            <a:chOff x="3214678" y="3019008"/>
            <a:chExt cx="2571768" cy="428628"/>
          </a:xfrm>
        </p:grpSpPr>
        <p:cxnSp>
          <p:nvCxnSpPr>
            <p:cNvPr id="15" name="Straight Arrow Connector 14"/>
            <p:cNvCxnSpPr>
              <a:stCxn id="4" idx="3"/>
              <a:endCxn id="16" idx="1"/>
            </p:cNvCxnSpPr>
            <p:nvPr/>
          </p:nvCxnSpPr>
          <p:spPr>
            <a:xfrm flipV="1">
              <a:off x="3214678" y="3161884"/>
              <a:ext cx="857256" cy="28575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Terminator 15"/>
            <p:cNvSpPr/>
            <p:nvPr/>
          </p:nvSpPr>
          <p:spPr>
            <a:xfrm>
              <a:off x="4071934" y="3019008"/>
              <a:ext cx="1000132" cy="285752"/>
            </a:xfrm>
            <a:prstGeom prst="flowChartTerminato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dirty="0" smtClean="0"/>
                <a:t>Vue 1</a:t>
              </a:r>
              <a:endParaRPr lang="fr-BE" dirty="0"/>
            </a:p>
          </p:txBody>
        </p:sp>
        <p:cxnSp>
          <p:nvCxnSpPr>
            <p:cNvPr id="17" name="Straight Arrow Connector 16"/>
            <p:cNvCxnSpPr>
              <a:stCxn id="16" idx="3"/>
              <a:endCxn id="3" idx="1"/>
            </p:cNvCxnSpPr>
            <p:nvPr/>
          </p:nvCxnSpPr>
          <p:spPr>
            <a:xfrm>
              <a:off x="5072066" y="3161884"/>
              <a:ext cx="714380" cy="28575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S1 - Bulle &quot;Mémoire Paginée&quot;"/>
          <p:cNvSpPr/>
          <p:nvPr/>
        </p:nvSpPr>
        <p:spPr>
          <a:xfrm flipH="1">
            <a:off x="2928926" y="1214422"/>
            <a:ext cx="3214800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69643"/>
              <a:gd name="adj6" fmla="val -27458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Exploite la mémoire paginée du système</a:t>
            </a:r>
            <a:endParaRPr lang="fr-BE" sz="1600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19" name="S1 - Bulle &quot;Taille Vue&quot;"/>
          <p:cNvSpPr/>
          <p:nvPr/>
        </p:nvSpPr>
        <p:spPr>
          <a:xfrm flipH="1">
            <a:off x="71406" y="4186694"/>
            <a:ext cx="3214800" cy="85725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3429"/>
              <a:gd name="adj6" fmla="val -34846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Taille de la vue &lt;= Mémoire disponible pour </a:t>
            </a:r>
            <a:r>
              <a:rPr lang="fr-BE" sz="1600" dirty="0" err="1" smtClean="0">
                <a:solidFill>
                  <a:schemeClr val="dk1"/>
                </a:solidFill>
                <a:latin typeface="Garamond" pitchFamily="18" charset="0"/>
              </a:rPr>
              <a:t>mapping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(2Gb sur 32 bits)</a:t>
            </a:r>
            <a:endParaRPr lang="fr-BE" sz="1600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20" name="S1 - Bulle &quot;Stream et Accessor&quot;"/>
          <p:cNvSpPr/>
          <p:nvPr/>
        </p:nvSpPr>
        <p:spPr>
          <a:xfrm>
            <a:off x="5857884" y="4186694"/>
            <a:ext cx="3214710" cy="856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3523"/>
              <a:gd name="adj6" fmla="val -29674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Stream (lecture séquentielle)</a:t>
            </a:r>
          </a:p>
          <a:p>
            <a:pPr algn="ctr"/>
            <a:r>
              <a:rPr lang="fr-BE" sz="1600" dirty="0" err="1" smtClean="0">
                <a:solidFill>
                  <a:schemeClr val="dk1"/>
                </a:solidFill>
                <a:latin typeface="Garamond" pitchFamily="18" charset="0"/>
              </a:rPr>
              <a:t>Accessor</a:t>
            </a:r>
            <a:r>
              <a:rPr lang="fr-BE" sz="1600" dirty="0" smtClean="0">
                <a:solidFill>
                  <a:schemeClr val="dk1"/>
                </a:solidFill>
                <a:latin typeface="Garamond" pitchFamily="18" charset="0"/>
              </a:rPr>
              <a:t> (lecture aléatoire)</a:t>
            </a:r>
            <a:endParaRPr lang="fr-BE" sz="1600" dirty="0">
              <a:solidFill>
                <a:schemeClr val="dk1"/>
              </a:solidFill>
              <a:latin typeface="Garamond" pitchFamily="18" charset="0"/>
            </a:endParaRPr>
          </a:p>
        </p:txBody>
      </p:sp>
      <p:pic>
        <p:nvPicPr>
          <p:cNvPr id="21" name="Img Scénario 1" descr="MemoryMappedFiles - Scénari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1963" y="2471271"/>
            <a:ext cx="6260075" cy="1243481"/>
          </a:xfrm>
          <a:prstGeom prst="rect">
            <a:avLst/>
          </a:prstGeom>
        </p:spPr>
      </p:pic>
      <p:pic>
        <p:nvPicPr>
          <p:cNvPr id="22" name="Img Scénario 2" descr="MemoryMappedFiles - Scénari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21779" y="1624733"/>
            <a:ext cx="5900441" cy="3608534"/>
          </a:xfrm>
          <a:prstGeom prst="rect">
            <a:avLst/>
          </a:prstGeom>
        </p:spPr>
      </p:pic>
      <p:sp>
        <p:nvSpPr>
          <p:cNvPr id="23" name="S2 - Doc : Ressource Partagée"/>
          <p:cNvSpPr/>
          <p:nvPr/>
        </p:nvSpPr>
        <p:spPr>
          <a:xfrm>
            <a:off x="3794605" y="1656698"/>
            <a:ext cx="1785950" cy="114300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Ressource partagée</a:t>
            </a:r>
            <a:endParaRPr lang="fr-BE" dirty="0"/>
          </a:p>
        </p:txBody>
      </p:sp>
      <p:sp>
        <p:nvSpPr>
          <p:cNvPr id="24" name="S2 - Process 1"/>
          <p:cNvSpPr/>
          <p:nvPr/>
        </p:nvSpPr>
        <p:spPr>
          <a:xfrm>
            <a:off x="1830060" y="4442780"/>
            <a:ext cx="1785950" cy="7143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Process</a:t>
            </a:r>
            <a:r>
              <a:rPr lang="fr-BE" dirty="0" smtClean="0"/>
              <a:t> 1</a:t>
            </a:r>
            <a:endParaRPr lang="fr-BE" dirty="0"/>
          </a:p>
        </p:txBody>
      </p:sp>
      <p:sp>
        <p:nvSpPr>
          <p:cNvPr id="25" name="S2 - Process 2"/>
          <p:cNvSpPr/>
          <p:nvPr/>
        </p:nvSpPr>
        <p:spPr>
          <a:xfrm>
            <a:off x="5544836" y="4442780"/>
            <a:ext cx="1785950" cy="7143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Process</a:t>
            </a:r>
            <a:r>
              <a:rPr lang="fr-BE" dirty="0" smtClean="0"/>
              <a:t> 2</a:t>
            </a:r>
            <a:endParaRPr lang="fr-BE" dirty="0"/>
          </a:p>
        </p:txBody>
      </p:sp>
      <p:grpSp>
        <p:nvGrpSpPr>
          <p:cNvPr id="26" name="S2 - Group Vue N Process 1"/>
          <p:cNvGrpSpPr/>
          <p:nvPr/>
        </p:nvGrpSpPr>
        <p:grpSpPr>
          <a:xfrm>
            <a:off x="2723034" y="2710492"/>
            <a:ext cx="1964546" cy="1718641"/>
            <a:chOff x="2607454" y="2411092"/>
            <a:chExt cx="1964546" cy="1718641"/>
          </a:xfrm>
        </p:grpSpPr>
        <p:sp>
          <p:nvSpPr>
            <p:cNvPr id="27" name="Flowchart: Terminator 26"/>
            <p:cNvSpPr/>
            <p:nvPr/>
          </p:nvSpPr>
          <p:spPr>
            <a:xfrm>
              <a:off x="2643174" y="3286124"/>
              <a:ext cx="1000132" cy="285752"/>
            </a:xfrm>
            <a:prstGeom prst="flowChartTerminato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dirty="0" smtClean="0"/>
                <a:t>Vue N</a:t>
              </a:r>
              <a:endParaRPr lang="fr-BE" dirty="0"/>
            </a:p>
          </p:txBody>
        </p:sp>
        <p:cxnSp>
          <p:nvCxnSpPr>
            <p:cNvPr id="28" name="Straight Arrow Connector 27"/>
            <p:cNvCxnSpPr>
              <a:stCxn id="24" idx="0"/>
              <a:endCxn id="27" idx="2"/>
            </p:cNvCxnSpPr>
            <p:nvPr/>
          </p:nvCxnSpPr>
          <p:spPr>
            <a:xfrm rot="5400000" flipH="1" flipV="1">
              <a:off x="2596419" y="3582912"/>
              <a:ext cx="557856" cy="53578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7" idx="0"/>
              <a:endCxn id="23" idx="2"/>
            </p:cNvCxnSpPr>
            <p:nvPr/>
          </p:nvCxnSpPr>
          <p:spPr>
            <a:xfrm rot="5400000" flipH="1" flipV="1">
              <a:off x="3420104" y="2134228"/>
              <a:ext cx="875032" cy="142876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S2 - Group Vue N Process 2"/>
          <p:cNvGrpSpPr/>
          <p:nvPr/>
        </p:nvGrpSpPr>
        <p:grpSpPr>
          <a:xfrm>
            <a:off x="4687580" y="2710492"/>
            <a:ext cx="1750231" cy="1718640"/>
            <a:chOff x="4572000" y="2411092"/>
            <a:chExt cx="1750231" cy="1718640"/>
          </a:xfrm>
        </p:grpSpPr>
        <p:sp>
          <p:nvSpPr>
            <p:cNvPr id="31" name="Flowchart: Terminator 30"/>
            <p:cNvSpPr/>
            <p:nvPr/>
          </p:nvSpPr>
          <p:spPr>
            <a:xfrm>
              <a:off x="5286380" y="3286124"/>
              <a:ext cx="1000132" cy="285752"/>
            </a:xfrm>
            <a:prstGeom prst="flowChartTerminato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dirty="0" smtClean="0"/>
                <a:t>Vue N</a:t>
              </a:r>
              <a:endParaRPr lang="fr-BE" dirty="0"/>
            </a:p>
          </p:txBody>
        </p:sp>
        <p:cxnSp>
          <p:nvCxnSpPr>
            <p:cNvPr id="32" name="Straight Arrow Connector 31"/>
            <p:cNvCxnSpPr>
              <a:stCxn id="25" idx="0"/>
              <a:endCxn id="31" idx="2"/>
            </p:cNvCxnSpPr>
            <p:nvPr/>
          </p:nvCxnSpPr>
          <p:spPr>
            <a:xfrm rot="16200000" flipV="1">
              <a:off x="5775411" y="3582911"/>
              <a:ext cx="557856" cy="53578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1" idx="0"/>
              <a:endCxn id="23" idx="2"/>
            </p:cNvCxnSpPr>
            <p:nvPr/>
          </p:nvCxnSpPr>
          <p:spPr>
            <a:xfrm rot="16200000" flipV="1">
              <a:off x="4741707" y="2241385"/>
              <a:ext cx="875032" cy="121444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S2 - Group Vue 1 Process 2"/>
          <p:cNvGrpSpPr/>
          <p:nvPr/>
        </p:nvGrpSpPr>
        <p:grpSpPr>
          <a:xfrm>
            <a:off x="4687580" y="2710492"/>
            <a:ext cx="2786082" cy="1718641"/>
            <a:chOff x="4572000" y="2411092"/>
            <a:chExt cx="2786082" cy="1718641"/>
          </a:xfrm>
        </p:grpSpPr>
        <p:cxnSp>
          <p:nvCxnSpPr>
            <p:cNvPr id="35" name="Straight Arrow Connector 34"/>
            <p:cNvCxnSpPr>
              <a:stCxn id="25" idx="0"/>
              <a:endCxn id="36" idx="2"/>
            </p:cNvCxnSpPr>
            <p:nvPr/>
          </p:nvCxnSpPr>
          <p:spPr>
            <a:xfrm rot="5400000" flipH="1" flipV="1">
              <a:off x="6311195" y="3582912"/>
              <a:ext cx="557856" cy="53578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lowchart: Terminator 35"/>
            <p:cNvSpPr/>
            <p:nvPr/>
          </p:nvSpPr>
          <p:spPr>
            <a:xfrm>
              <a:off x="6357950" y="3286124"/>
              <a:ext cx="1000132" cy="285752"/>
            </a:xfrm>
            <a:prstGeom prst="flowChartTerminato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dirty="0" smtClean="0"/>
                <a:t>Vue 1</a:t>
              </a:r>
              <a:endParaRPr lang="fr-BE" dirty="0"/>
            </a:p>
          </p:txBody>
        </p:sp>
        <p:cxnSp>
          <p:nvCxnSpPr>
            <p:cNvPr id="37" name="Straight Arrow Connector 36"/>
            <p:cNvCxnSpPr>
              <a:stCxn id="36" idx="0"/>
              <a:endCxn id="23" idx="2"/>
            </p:cNvCxnSpPr>
            <p:nvPr/>
          </p:nvCxnSpPr>
          <p:spPr>
            <a:xfrm rot="16200000" flipV="1">
              <a:off x="5277492" y="1705600"/>
              <a:ext cx="875032" cy="228601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S2 - Group Vue 1 Process 1"/>
          <p:cNvGrpSpPr/>
          <p:nvPr/>
        </p:nvGrpSpPr>
        <p:grpSpPr>
          <a:xfrm>
            <a:off x="1687184" y="2710492"/>
            <a:ext cx="3000396" cy="1718640"/>
            <a:chOff x="1571604" y="2411092"/>
            <a:chExt cx="3000396" cy="1718640"/>
          </a:xfrm>
        </p:grpSpPr>
        <p:cxnSp>
          <p:nvCxnSpPr>
            <p:cNvPr id="39" name="Straight Arrow Connector 38"/>
            <p:cNvCxnSpPr>
              <a:stCxn id="24" idx="0"/>
              <a:endCxn id="40" idx="2"/>
            </p:cNvCxnSpPr>
            <p:nvPr/>
          </p:nvCxnSpPr>
          <p:spPr>
            <a:xfrm rot="16200000" flipV="1">
              <a:off x="2060635" y="3582911"/>
              <a:ext cx="557856" cy="53578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lowchart: Terminator 39"/>
            <p:cNvSpPr/>
            <p:nvPr/>
          </p:nvSpPr>
          <p:spPr>
            <a:xfrm>
              <a:off x="1571604" y="3286124"/>
              <a:ext cx="1000132" cy="285752"/>
            </a:xfrm>
            <a:prstGeom prst="flowChartTerminato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dirty="0" smtClean="0"/>
                <a:t>Vue 1</a:t>
              </a:r>
              <a:endParaRPr lang="fr-BE" dirty="0"/>
            </a:p>
          </p:txBody>
        </p:sp>
        <p:cxnSp>
          <p:nvCxnSpPr>
            <p:cNvPr id="41" name="Straight Arrow Connector 40"/>
            <p:cNvCxnSpPr>
              <a:stCxn id="40" idx="0"/>
              <a:endCxn id="23" idx="2"/>
            </p:cNvCxnSpPr>
            <p:nvPr/>
          </p:nvCxnSpPr>
          <p:spPr>
            <a:xfrm rot="5400000" flipH="1" flipV="1">
              <a:off x="2884319" y="1598443"/>
              <a:ext cx="875032" cy="250033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S1 - Titre"/>
          <p:cNvSpPr txBox="1"/>
          <p:nvPr/>
        </p:nvSpPr>
        <p:spPr>
          <a:xfrm>
            <a:off x="214282" y="857232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 smtClean="0"/>
              <a:t>Scénario 1</a:t>
            </a:r>
            <a:endParaRPr lang="fr-BE" sz="2000" b="1" dirty="0"/>
          </a:p>
        </p:txBody>
      </p:sp>
      <p:sp>
        <p:nvSpPr>
          <p:cNvPr id="43" name="S2 - Titre"/>
          <p:cNvSpPr txBox="1"/>
          <p:nvPr/>
        </p:nvSpPr>
        <p:spPr>
          <a:xfrm>
            <a:off x="214282" y="3571876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 smtClean="0"/>
              <a:t>Scénario 2</a:t>
            </a:r>
            <a:endParaRPr lang="fr-BE" sz="2000" b="1" dirty="0"/>
          </a:p>
        </p:txBody>
      </p:sp>
      <p:sp>
        <p:nvSpPr>
          <p:cNvPr id="44" name="S1 - Résumé avantages"/>
          <p:cNvSpPr txBox="1"/>
          <p:nvPr/>
        </p:nvSpPr>
        <p:spPr>
          <a:xfrm>
            <a:off x="4500562" y="1120850"/>
            <a:ext cx="4429156" cy="173664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Clr>
                <a:schemeClr val="tx2"/>
              </a:buClr>
              <a:buSzPct val="100000"/>
              <a:buFont typeface="Wingdings" pitchFamily="2" charset="2"/>
              <a:buChar char="ü"/>
            </a:pPr>
            <a:r>
              <a:rPr lang="fr-BE" sz="2400" dirty="0" smtClean="0">
                <a:solidFill>
                  <a:srgbClr val="002060"/>
                </a:solidFill>
              </a:rPr>
              <a:t> Gestion de la mémoire par le système</a:t>
            </a:r>
          </a:p>
          <a:p>
            <a:pPr algn="just">
              <a:buClr>
                <a:schemeClr val="tx2"/>
              </a:buClr>
              <a:buSzPct val="100000"/>
              <a:buFont typeface="Wingdings" pitchFamily="2" charset="2"/>
              <a:buChar char="ü"/>
            </a:pPr>
            <a:r>
              <a:rPr lang="fr-BE" sz="2400" dirty="0" smtClean="0">
                <a:solidFill>
                  <a:srgbClr val="002060"/>
                </a:solidFill>
              </a:rPr>
              <a:t> Pagination automatique en mémoire</a:t>
            </a:r>
          </a:p>
        </p:txBody>
      </p:sp>
      <p:sp>
        <p:nvSpPr>
          <p:cNvPr id="45" name="S2 - Résumé avantages"/>
          <p:cNvSpPr txBox="1"/>
          <p:nvPr/>
        </p:nvSpPr>
        <p:spPr>
          <a:xfrm>
            <a:off x="4500562" y="4143380"/>
            <a:ext cx="4429156" cy="132802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BE" sz="2400" dirty="0" smtClean="0">
                <a:solidFill>
                  <a:srgbClr val="002060"/>
                </a:solidFill>
              </a:rPr>
              <a:t> Mémoire partagée</a:t>
            </a:r>
          </a:p>
          <a:p>
            <a:pPr>
              <a:buFont typeface="Wingdings" pitchFamily="2" charset="2"/>
              <a:buChar char="ü"/>
            </a:pPr>
            <a:r>
              <a:rPr lang="fr-BE" sz="2400" dirty="0" smtClean="0">
                <a:solidFill>
                  <a:srgbClr val="002060"/>
                </a:solidFill>
              </a:rPr>
              <a:t> Simplification pour IPC </a:t>
            </a:r>
          </a:p>
          <a:p>
            <a:r>
              <a:rPr lang="fr-BE" sz="2400" dirty="0" smtClean="0">
                <a:solidFill>
                  <a:srgbClr val="002060"/>
                </a:solidFill>
              </a:rPr>
              <a:t>(</a:t>
            </a:r>
            <a:r>
              <a:rPr lang="fr-BE" sz="2000" i="1" dirty="0" smtClean="0">
                <a:solidFill>
                  <a:srgbClr val="002060"/>
                </a:solidFill>
              </a:rPr>
              <a:t>Inter-</a:t>
            </a:r>
            <a:r>
              <a:rPr lang="fr-BE" sz="2000" i="1" dirty="0" err="1" smtClean="0">
                <a:solidFill>
                  <a:srgbClr val="002060"/>
                </a:solidFill>
              </a:rPr>
              <a:t>Process</a:t>
            </a:r>
            <a:r>
              <a:rPr lang="fr-BE" sz="2000" i="1" dirty="0" smtClean="0">
                <a:solidFill>
                  <a:srgbClr val="002060"/>
                </a:solidFill>
              </a:rPr>
              <a:t> Communication</a:t>
            </a:r>
            <a:r>
              <a:rPr lang="fr-BE" sz="2400" dirty="0" smtClean="0">
                <a:solidFill>
                  <a:srgbClr val="00206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21184E-6 L -0.29931 -0.17137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86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3469E-6 L -0.31493 0.2308 " pathEditMode="relative" rAng="0" ptsTypes="AA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115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42" grpId="0"/>
      <p:bldP spid="43" grpId="0"/>
      <p:bldP spid="44" grpId="0" animBg="1"/>
      <p:bldP spid="4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BCL – Fichiers mappés en mémoire – 2/2</a:t>
            </a:r>
            <a:endParaRPr lang="fr-BE"/>
          </a:p>
        </p:txBody>
      </p:sp>
      <p:sp>
        <p:nvSpPr>
          <p:cNvPr id="3" name="Process 1"/>
          <p:cNvSpPr txBox="1">
            <a:spLocks/>
          </p:cNvSpPr>
          <p:nvPr/>
        </p:nvSpPr>
        <p:spPr bwMode="auto">
          <a:xfrm>
            <a:off x="750067" y="1334990"/>
            <a:ext cx="7643866" cy="23083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using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mmf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MemoryMappedFile</a:t>
            </a:r>
            <a:r>
              <a:rPr lang="fr-BE" sz="1600" dirty="0" err="1" smtClean="0">
                <a:latin typeface="Consolas" pitchFamily="49" charset="0"/>
              </a:rPr>
              <a:t>.CreateNew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</a:t>
            </a:r>
            <a:r>
              <a:rPr lang="fr-BE" sz="1600" dirty="0" err="1" smtClean="0">
                <a:solidFill>
                  <a:srgbClr val="DE2222"/>
                </a:solidFill>
                <a:latin typeface="Consolas" pitchFamily="49" charset="0"/>
              </a:rPr>
              <a:t>FichierMappé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</a:t>
            </a:r>
            <a:r>
              <a:rPr lang="fr-BE" sz="1600" dirty="0" smtClean="0">
                <a:latin typeface="Consolas" pitchFamily="49" charset="0"/>
              </a:rPr>
              <a:t>, 1000))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using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stream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mmf.CreateViewStream</a:t>
            </a:r>
            <a:r>
              <a:rPr lang="fr-BE" sz="1600" dirty="0" smtClean="0">
                <a:latin typeface="Consolas" pitchFamily="49" charset="0"/>
              </a:rPr>
              <a:t>())</a:t>
            </a:r>
          </a:p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   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BinaryWriter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latin typeface="Consolas" pitchFamily="49" charset="0"/>
              </a:rPr>
              <a:t>stream</a:t>
            </a:r>
            <a:r>
              <a:rPr lang="fr-BE" sz="1600" dirty="0" smtClean="0">
                <a:latin typeface="Consolas" pitchFamily="49" charset="0"/>
              </a:rPr>
              <a:t>).</a:t>
            </a:r>
            <a:r>
              <a:rPr lang="fr-BE" sz="1600" dirty="0" err="1" smtClean="0">
                <a:latin typeface="Consolas" pitchFamily="49" charset="0"/>
              </a:rPr>
              <a:t>Write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"Bonjour"</a:t>
            </a:r>
            <a:r>
              <a:rPr lang="fr-BE" sz="1600" dirty="0" smtClean="0">
                <a:latin typeface="Consolas" pitchFamily="49" charset="0"/>
              </a:rPr>
              <a:t>);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startInfo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ProcessStartInfo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"AutreProcess.exe"</a:t>
            </a:r>
            <a:r>
              <a:rPr lang="fr-BE" sz="1600" dirty="0" smtClean="0">
                <a:latin typeface="Consolas" pitchFamily="49" charset="0"/>
              </a:rPr>
              <a:t>);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latin typeface="Consolas" pitchFamily="49" charset="0"/>
              </a:rPr>
              <a:t>startInfo.UseShellExecute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false</a:t>
            </a:r>
            <a:r>
              <a:rPr lang="fr-BE" sz="1600" dirty="0" smtClean="0">
                <a:latin typeface="Consolas" pitchFamily="49" charset="0"/>
              </a:rPr>
              <a:t>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Process</a:t>
            </a:r>
            <a:r>
              <a:rPr lang="fr-BE" sz="1600" dirty="0" err="1" smtClean="0">
                <a:latin typeface="Consolas" pitchFamily="49" charset="0"/>
              </a:rPr>
              <a:t>.Start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latin typeface="Consolas" pitchFamily="49" charset="0"/>
              </a:rPr>
              <a:t>startInfo</a:t>
            </a:r>
            <a:r>
              <a:rPr lang="fr-BE" sz="1600" dirty="0" smtClean="0">
                <a:latin typeface="Consolas" pitchFamily="49" charset="0"/>
              </a:rPr>
              <a:t>).</a:t>
            </a:r>
            <a:r>
              <a:rPr lang="fr-BE" sz="1600" dirty="0" err="1" smtClean="0">
                <a:latin typeface="Consolas" pitchFamily="49" charset="0"/>
              </a:rPr>
              <a:t>WaitForExit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Process 2"/>
          <p:cNvSpPr txBox="1">
            <a:spLocks/>
          </p:cNvSpPr>
          <p:nvPr/>
        </p:nvSpPr>
        <p:spPr bwMode="auto">
          <a:xfrm>
            <a:off x="750067" y="4391577"/>
            <a:ext cx="7643866" cy="13234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using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mmf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MemoryMappedFile</a:t>
            </a:r>
            <a:r>
              <a:rPr lang="fr-BE" sz="1600" dirty="0" err="1" smtClean="0">
                <a:latin typeface="Consolas" pitchFamily="49" charset="0"/>
              </a:rPr>
              <a:t>.OpenExisting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</a:t>
            </a:r>
            <a:r>
              <a:rPr lang="fr-BE" sz="1600" dirty="0" err="1" smtClean="0">
                <a:solidFill>
                  <a:srgbClr val="DE2222"/>
                </a:solidFill>
                <a:latin typeface="Consolas" pitchFamily="49" charset="0"/>
              </a:rPr>
              <a:t>FichierMappé</a:t>
            </a:r>
            <a:r>
              <a:rPr lang="fr-BE" sz="1600" dirty="0" smtClean="0">
                <a:solidFill>
                  <a:srgbClr val="DE2222"/>
                </a:solidFill>
                <a:latin typeface="Consolas" pitchFamily="49" charset="0"/>
              </a:rPr>
              <a:t>"</a:t>
            </a:r>
            <a:r>
              <a:rPr lang="fr-BE" sz="1600" dirty="0" smtClean="0">
                <a:latin typeface="Consolas" pitchFamily="49" charset="0"/>
              </a:rPr>
              <a:t>))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using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stream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latin typeface="Consolas" pitchFamily="49" charset="0"/>
              </a:rPr>
              <a:t>mmf.CreateViewStream</a:t>
            </a:r>
            <a:r>
              <a:rPr lang="fr-BE" sz="1600" dirty="0" smtClean="0">
                <a:latin typeface="Consolas" pitchFamily="49" charset="0"/>
              </a:rPr>
              <a:t>())</a:t>
            </a:r>
          </a:p>
          <a:p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BinaryReader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latin typeface="Consolas" pitchFamily="49" charset="0"/>
              </a:rPr>
              <a:t>stream</a:t>
            </a:r>
            <a:r>
              <a:rPr lang="fr-BE" sz="1600" dirty="0" smtClean="0">
                <a:latin typeface="Consolas" pitchFamily="49" charset="0"/>
              </a:rPr>
              <a:t>).</a:t>
            </a:r>
            <a:r>
              <a:rPr lang="fr-BE" sz="1600" dirty="0" err="1" smtClean="0">
                <a:latin typeface="Consolas" pitchFamily="49" charset="0"/>
              </a:rPr>
              <a:t>ReadString</a:t>
            </a:r>
            <a:r>
              <a:rPr lang="fr-BE" sz="1600" dirty="0" smtClean="0">
                <a:latin typeface="Consolas" pitchFamily="49" charset="0"/>
              </a:rPr>
              <a:t>());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</p:txBody>
      </p:sp>
      <p:sp>
        <p:nvSpPr>
          <p:cNvPr id="5" name="Titre Process 1"/>
          <p:cNvSpPr txBox="1"/>
          <p:nvPr/>
        </p:nvSpPr>
        <p:spPr>
          <a:xfrm>
            <a:off x="214282" y="857232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 err="1" smtClean="0"/>
              <a:t>Process</a:t>
            </a:r>
            <a:r>
              <a:rPr lang="fr-BE" sz="2000" b="1" dirty="0" smtClean="0"/>
              <a:t> 1</a:t>
            </a:r>
            <a:endParaRPr lang="fr-BE" sz="2000" b="1" dirty="0"/>
          </a:p>
        </p:txBody>
      </p:sp>
      <p:sp>
        <p:nvSpPr>
          <p:cNvPr id="6" name="Titre Process 2"/>
          <p:cNvSpPr txBox="1"/>
          <p:nvPr/>
        </p:nvSpPr>
        <p:spPr>
          <a:xfrm>
            <a:off x="214282" y="3962949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 err="1" smtClean="0"/>
              <a:t>Process</a:t>
            </a:r>
            <a:r>
              <a:rPr lang="fr-BE" sz="2000" b="1" dirty="0" smtClean="0"/>
              <a:t> 2</a:t>
            </a:r>
            <a:endParaRPr lang="fr-BE" sz="2000" b="1" dirty="0"/>
          </a:p>
        </p:txBody>
      </p:sp>
      <p:sp>
        <p:nvSpPr>
          <p:cNvPr id="7" name="CreateViewAccessor"/>
          <p:cNvSpPr/>
          <p:nvPr/>
        </p:nvSpPr>
        <p:spPr>
          <a:xfrm>
            <a:off x="5715008" y="3500438"/>
            <a:ext cx="3214710" cy="47148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80417"/>
              <a:gd name="adj6" fmla="val -32999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1600" dirty="0" smtClean="0">
                <a:solidFill>
                  <a:schemeClr val="tx1"/>
                </a:solidFill>
                <a:latin typeface="Garamond" pitchFamily="18" charset="0"/>
              </a:rPr>
              <a:t>Ou </a:t>
            </a:r>
            <a:r>
              <a:rPr lang="fr-BE" sz="1600" dirty="0" err="1" smtClean="0">
                <a:solidFill>
                  <a:schemeClr val="tx1"/>
                </a:solidFill>
                <a:latin typeface="Garamond" pitchFamily="18" charset="0"/>
              </a:rPr>
              <a:t>mmf.</a:t>
            </a:r>
            <a:r>
              <a:rPr lang="fr-BE" sz="1600" b="1" dirty="0" err="1" smtClean="0">
                <a:solidFill>
                  <a:schemeClr val="tx1"/>
                </a:solidFill>
                <a:latin typeface="Garamond" pitchFamily="18" charset="0"/>
              </a:rPr>
              <a:t>CreateViewAccessor</a:t>
            </a:r>
            <a:endParaRPr lang="fr-BE" sz="1600" b="1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CodeContracts</a:t>
            </a:r>
            <a:r>
              <a:rPr lang="fr-BE" dirty="0" smtClean="0"/>
              <a:t> – 1/2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795338"/>
            <a:ext cx="8229600" cy="49798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Permettre l’ajout de contrats dans le code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Disponible dans 3.5 (installation séparée)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parties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Une nouvelle API </a:t>
            </a:r>
            <a:r>
              <a:rPr kumimoji="0" lang="fr-B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 </a:t>
            </a:r>
            <a:r>
              <a:rPr kumimoji="0" lang="fr-B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System.Diagnostics</a:t>
            </a:r>
            <a:r>
              <a:rPr kumimoji="0" lang="fr-B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.</a:t>
            </a:r>
            <a:r>
              <a:rPr kumimoji="0" lang="fr-B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Contracts</a:t>
            </a:r>
            <a:endParaRPr kumimoji="0" lang="fr-BE" sz="2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sym typeface="Wingdings" pitchFamily="2" charset="2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Le « rewriter » </a:t>
            </a:r>
            <a:r>
              <a:rPr kumimoji="0" lang="fr-B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(ccrewrite.exe)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Injecte le code de vérification des contrats « aux bons endroits »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Le « 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static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checker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 » </a:t>
            </a:r>
            <a:r>
              <a:rPr kumimoji="0" lang="fr-B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(cccheck.exe)</a:t>
            </a: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Analyse le code pour vérifier si les contrats sont respectés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Le générateur d’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assembly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fr-B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(ccrefgen.exe)</a:t>
            </a: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Produit une DLL avec les contrats seuls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CodeContracts</a:t>
            </a:r>
            <a:r>
              <a:rPr lang="fr-BE" dirty="0" smtClean="0"/>
              <a:t> – 2/2</a:t>
            </a:r>
            <a:endParaRPr lang="fr-BE" dirty="0"/>
          </a:p>
        </p:txBody>
      </p:sp>
      <p:sp>
        <p:nvSpPr>
          <p:cNvPr id="3" name="Code v1"/>
          <p:cNvSpPr txBox="1">
            <a:spLocks/>
          </p:cNvSpPr>
          <p:nvPr/>
        </p:nvSpPr>
        <p:spPr bwMode="auto">
          <a:xfrm>
            <a:off x="357158" y="714356"/>
            <a:ext cx="8358246" cy="35394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endParaRPr lang="fr-BE" sz="1400" dirty="0" smtClean="0">
              <a:solidFill>
                <a:srgbClr val="2B91AF"/>
              </a:solidFill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{</a:t>
            </a:r>
          </a:p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, modulo;</a:t>
            </a: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double </a:t>
            </a:r>
            <a:r>
              <a:rPr lang="fr-BE" sz="1400" dirty="0" smtClean="0">
                <a:latin typeface="Consolas" pitchFamily="49" charset="0"/>
              </a:rPr>
              <a:t>solde;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EffectueDepot</a:t>
            </a:r>
            <a:r>
              <a:rPr lang="fr-BE" sz="1400" dirty="0" smtClean="0">
                <a:latin typeface="Consolas" pitchFamily="49" charset="0"/>
              </a:rPr>
              <a:t>(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double </a:t>
            </a:r>
            <a:r>
              <a:rPr lang="fr-BE" sz="1400" dirty="0" smtClean="0">
                <a:latin typeface="Consolas" pitchFamily="49" charset="0"/>
              </a:rPr>
              <a:t>montant)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  <a:r>
              <a:rPr lang="fr-BE" sz="1400" dirty="0" smtClean="0">
                <a:solidFill>
                  <a:srgbClr val="008A3E"/>
                </a:solidFill>
                <a:latin typeface="Consolas" pitchFamily="49" charset="0"/>
              </a:rPr>
              <a:t> 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this.solde</a:t>
            </a:r>
            <a:r>
              <a:rPr lang="fr-BE" sz="1400" dirty="0" smtClean="0">
                <a:latin typeface="Consolas" pitchFamily="49" charset="0"/>
              </a:rPr>
              <a:t> += montant;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smtClean="0">
                <a:latin typeface="Consolas" pitchFamily="49" charset="0"/>
              </a:rPr>
              <a:t>Main()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400" dirty="0" smtClean="0">
                <a:latin typeface="Consolas" pitchFamily="49" charset="0"/>
              </a:rPr>
              <a:t>compte =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r>
              <a:rPr lang="fr-BE" sz="1400" dirty="0" smtClean="0">
                <a:latin typeface="Consolas" pitchFamily="49" charset="0"/>
              </a:rPr>
              <a:t> {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 = 0011234567, modulo = 27 };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compte.EffectueDepot</a:t>
            </a:r>
            <a:r>
              <a:rPr lang="fr-BE" sz="1400" dirty="0" smtClean="0">
                <a:latin typeface="Consolas" pitchFamily="49" charset="0"/>
              </a:rPr>
              <a:t>(1000);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r>
              <a:rPr lang="fr-BE" sz="1400" dirty="0" smtClean="0">
                <a:latin typeface="Consolas" pitchFamily="49" charset="0"/>
              </a:rPr>
              <a:t>}</a:t>
            </a:r>
            <a:endParaRPr lang="fr-BE" sz="1400" dirty="0">
              <a:latin typeface="Consolas" pitchFamily="49" charset="0"/>
            </a:endParaRPr>
          </a:p>
        </p:txBody>
      </p:sp>
      <p:sp>
        <p:nvSpPr>
          <p:cNvPr id="4" name="Code v2"/>
          <p:cNvSpPr txBox="1">
            <a:spLocks/>
          </p:cNvSpPr>
          <p:nvPr/>
        </p:nvSpPr>
        <p:spPr bwMode="auto">
          <a:xfrm>
            <a:off x="357158" y="714356"/>
            <a:ext cx="8358246" cy="37548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endParaRPr lang="fr-BE" sz="1400" dirty="0" smtClean="0">
              <a:solidFill>
                <a:srgbClr val="2B91AF"/>
              </a:solidFill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{</a:t>
            </a:r>
          </a:p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, modulo;</a:t>
            </a: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double </a:t>
            </a:r>
            <a:r>
              <a:rPr lang="fr-BE" sz="1400" dirty="0" smtClean="0">
                <a:latin typeface="Consolas" pitchFamily="49" charset="0"/>
              </a:rPr>
              <a:t>solde;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EffectueDepot</a:t>
            </a:r>
            <a:r>
              <a:rPr lang="fr-BE" sz="1400" dirty="0" smtClean="0">
                <a:latin typeface="Consolas" pitchFamily="49" charset="0"/>
              </a:rPr>
              <a:t>(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double </a:t>
            </a:r>
            <a:r>
              <a:rPr lang="fr-BE" sz="1400" dirty="0" smtClean="0">
                <a:latin typeface="Consolas" pitchFamily="49" charset="0"/>
              </a:rPr>
              <a:t>montant)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</a:p>
          <a:p>
            <a:r>
              <a:rPr lang="fr-BE" sz="1400" b="1" dirty="0" smtClean="0">
                <a:latin typeface="Consolas" pitchFamily="49" charset="0"/>
              </a:rPr>
              <a:t>    </a:t>
            </a:r>
            <a:r>
              <a:rPr lang="fr-BE" sz="1400" b="1" dirty="0" err="1" smtClean="0">
                <a:solidFill>
                  <a:srgbClr val="2B91AF"/>
                </a:solidFill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Contract</a:t>
            </a:r>
            <a:r>
              <a:rPr lang="fr-BE" sz="1400" b="1" dirty="0" err="1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.Requires</a:t>
            </a:r>
            <a:r>
              <a:rPr lang="fr-BE" sz="1400" b="1" dirty="0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(montant &gt; 0);</a:t>
            </a:r>
            <a:endParaRPr lang="fr-BE" sz="1400" b="1" dirty="0" smtClean="0">
              <a:solidFill>
                <a:srgbClr val="008A3E"/>
              </a:solidFill>
              <a:uFill>
                <a:solidFill>
                  <a:srgbClr val="FF0000"/>
                </a:solidFill>
              </a:uFill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this.solde</a:t>
            </a:r>
            <a:r>
              <a:rPr lang="fr-BE" sz="1400" dirty="0" smtClean="0">
                <a:latin typeface="Consolas" pitchFamily="49" charset="0"/>
              </a:rPr>
              <a:t> += montant;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smtClean="0">
                <a:latin typeface="Consolas" pitchFamily="49" charset="0"/>
              </a:rPr>
              <a:t>Main()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400" dirty="0" smtClean="0">
                <a:latin typeface="Consolas" pitchFamily="49" charset="0"/>
              </a:rPr>
              <a:t>compte =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r>
              <a:rPr lang="fr-BE" sz="1400" dirty="0" smtClean="0">
                <a:latin typeface="Consolas" pitchFamily="49" charset="0"/>
              </a:rPr>
              <a:t> {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 = 0011234567, modulo = 27 };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compte.EffectueDepot</a:t>
            </a:r>
            <a:r>
              <a:rPr lang="fr-BE" sz="1400" dirty="0" smtClean="0">
                <a:latin typeface="Consolas" pitchFamily="49" charset="0"/>
              </a:rPr>
              <a:t>(1000);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r>
              <a:rPr lang="fr-BE" sz="1400" dirty="0" smtClean="0">
                <a:latin typeface="Consolas" pitchFamily="49" charset="0"/>
              </a:rPr>
              <a:t>}</a:t>
            </a:r>
            <a:endParaRPr lang="fr-BE" sz="1400" dirty="0">
              <a:latin typeface="Consolas" pitchFamily="49" charset="0"/>
            </a:endParaRPr>
          </a:p>
        </p:txBody>
      </p:sp>
      <p:sp>
        <p:nvSpPr>
          <p:cNvPr id="9" name="Code v2 - Bracket"/>
          <p:cNvSpPr/>
          <p:nvPr/>
        </p:nvSpPr>
        <p:spPr>
          <a:xfrm>
            <a:off x="500034" y="2285992"/>
            <a:ext cx="142876" cy="214314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Code v3"/>
          <p:cNvSpPr txBox="1">
            <a:spLocks/>
          </p:cNvSpPr>
          <p:nvPr/>
        </p:nvSpPr>
        <p:spPr bwMode="auto">
          <a:xfrm>
            <a:off x="357158" y="714356"/>
            <a:ext cx="8358246" cy="418576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endParaRPr lang="fr-BE" sz="1400" dirty="0" smtClean="0">
              <a:solidFill>
                <a:srgbClr val="2B91AF"/>
              </a:solidFill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{</a:t>
            </a:r>
          </a:p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, modulo;</a:t>
            </a: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double </a:t>
            </a:r>
            <a:r>
              <a:rPr lang="fr-BE" sz="1400" dirty="0" smtClean="0">
                <a:latin typeface="Consolas" pitchFamily="49" charset="0"/>
              </a:rPr>
              <a:t>solde;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EffectueDepot</a:t>
            </a:r>
            <a:r>
              <a:rPr lang="fr-BE" sz="1400" dirty="0" smtClean="0">
                <a:latin typeface="Consolas" pitchFamily="49" charset="0"/>
              </a:rPr>
              <a:t>(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double </a:t>
            </a:r>
            <a:r>
              <a:rPr lang="fr-BE" sz="1400" dirty="0" smtClean="0">
                <a:latin typeface="Consolas" pitchFamily="49" charset="0"/>
              </a:rPr>
              <a:t>montant)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Contract</a:t>
            </a:r>
            <a:r>
              <a:rPr lang="fr-BE" sz="1400" dirty="0" err="1" smtClean="0">
                <a:latin typeface="Consolas" pitchFamily="49" charset="0"/>
              </a:rPr>
              <a:t>.Requires</a:t>
            </a:r>
            <a:r>
              <a:rPr lang="fr-BE" sz="1400" dirty="0" smtClean="0">
                <a:latin typeface="Consolas" pitchFamily="49" charset="0"/>
              </a:rPr>
              <a:t>(montant &gt; 0);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b="1" dirty="0" err="1" smtClean="0">
                <a:solidFill>
                  <a:srgbClr val="2B91AF"/>
                </a:solidFill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Contract</a:t>
            </a:r>
            <a:r>
              <a:rPr lang="fr-BE" sz="1400" b="1" dirty="0" err="1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.Ensures</a:t>
            </a:r>
            <a:r>
              <a:rPr lang="fr-BE" sz="1400" b="1" dirty="0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(</a:t>
            </a:r>
            <a:r>
              <a:rPr lang="fr-BE" sz="1400" b="1" i="1" dirty="0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ancien solde &lt; nouveau solde</a:t>
            </a:r>
            <a:r>
              <a:rPr lang="fr-BE" sz="1400" b="1" dirty="0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);</a:t>
            </a:r>
          </a:p>
          <a:p>
            <a:r>
              <a:rPr lang="fr-BE" sz="1400" dirty="0" smtClean="0">
                <a:solidFill>
                  <a:srgbClr val="008A3E"/>
                </a:solidFill>
                <a:latin typeface="Consolas" pitchFamily="49" charset="0"/>
              </a:rPr>
              <a:t>        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this.solde</a:t>
            </a:r>
            <a:r>
              <a:rPr lang="fr-BE" sz="1400" dirty="0" smtClean="0">
                <a:latin typeface="Consolas" pitchFamily="49" charset="0"/>
              </a:rPr>
              <a:t> += montant;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smtClean="0">
                <a:latin typeface="Consolas" pitchFamily="49" charset="0"/>
              </a:rPr>
              <a:t>Main()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400" dirty="0" smtClean="0">
                <a:latin typeface="Consolas" pitchFamily="49" charset="0"/>
              </a:rPr>
              <a:t>compte =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r>
              <a:rPr lang="fr-BE" sz="1400" dirty="0" smtClean="0">
                <a:latin typeface="Consolas" pitchFamily="49" charset="0"/>
              </a:rPr>
              <a:t> {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 = 0011234567, modulo = 27 };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compte.EffectueDepot</a:t>
            </a:r>
            <a:r>
              <a:rPr lang="fr-BE" sz="1400" dirty="0" smtClean="0">
                <a:latin typeface="Consolas" pitchFamily="49" charset="0"/>
              </a:rPr>
              <a:t>(1000);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r>
              <a:rPr lang="fr-BE" sz="1400" dirty="0" smtClean="0">
                <a:latin typeface="Consolas" pitchFamily="49" charset="0"/>
              </a:rPr>
              <a:t>}</a:t>
            </a:r>
            <a:endParaRPr lang="fr-BE" sz="1400" dirty="0">
              <a:latin typeface="Consolas" pitchFamily="49" charset="0"/>
            </a:endParaRPr>
          </a:p>
        </p:txBody>
      </p:sp>
      <p:sp>
        <p:nvSpPr>
          <p:cNvPr id="10" name="Code v3 - Bracket"/>
          <p:cNvSpPr/>
          <p:nvPr/>
        </p:nvSpPr>
        <p:spPr>
          <a:xfrm>
            <a:off x="500034" y="2500306"/>
            <a:ext cx="142876" cy="214314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Code v3 - 2"/>
          <p:cNvSpPr txBox="1">
            <a:spLocks/>
          </p:cNvSpPr>
          <p:nvPr/>
        </p:nvSpPr>
        <p:spPr bwMode="auto">
          <a:xfrm>
            <a:off x="357158" y="714356"/>
            <a:ext cx="8358246" cy="418576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endParaRPr lang="fr-BE" sz="1400" dirty="0" smtClean="0">
              <a:solidFill>
                <a:srgbClr val="2B91AF"/>
              </a:solidFill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{</a:t>
            </a:r>
          </a:p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, modulo;</a:t>
            </a: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double </a:t>
            </a:r>
            <a:r>
              <a:rPr lang="fr-BE" sz="1400" dirty="0" smtClean="0">
                <a:latin typeface="Consolas" pitchFamily="49" charset="0"/>
              </a:rPr>
              <a:t>solde;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EffectueDepot</a:t>
            </a:r>
            <a:r>
              <a:rPr lang="fr-BE" sz="1400" dirty="0" smtClean="0">
                <a:latin typeface="Consolas" pitchFamily="49" charset="0"/>
              </a:rPr>
              <a:t>(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double </a:t>
            </a:r>
            <a:r>
              <a:rPr lang="fr-BE" sz="1400" dirty="0" smtClean="0">
                <a:latin typeface="Consolas" pitchFamily="49" charset="0"/>
              </a:rPr>
              <a:t>montant)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Contract</a:t>
            </a:r>
            <a:r>
              <a:rPr lang="fr-BE" sz="1400" dirty="0" err="1" smtClean="0">
                <a:latin typeface="Consolas" pitchFamily="49" charset="0"/>
              </a:rPr>
              <a:t>.Requires</a:t>
            </a:r>
            <a:r>
              <a:rPr lang="fr-BE" sz="1400" dirty="0" smtClean="0">
                <a:latin typeface="Consolas" pitchFamily="49" charset="0"/>
              </a:rPr>
              <a:t>(montant &gt; 0);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Contract</a:t>
            </a:r>
            <a:r>
              <a:rPr lang="fr-BE" sz="1400" dirty="0" err="1" smtClean="0">
                <a:latin typeface="Consolas" pitchFamily="49" charset="0"/>
              </a:rPr>
              <a:t>.Ensures</a:t>
            </a:r>
            <a:r>
              <a:rPr lang="fr-BE" sz="1400" dirty="0" smtClean="0">
                <a:latin typeface="Consolas" pitchFamily="49" charset="0"/>
              </a:rPr>
              <a:t>(</a:t>
            </a:r>
            <a:r>
              <a:rPr lang="fr-BE" sz="1400" b="1" dirty="0" err="1" smtClean="0">
                <a:solidFill>
                  <a:srgbClr val="2B91AF"/>
                </a:solidFill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Contract</a:t>
            </a:r>
            <a:r>
              <a:rPr lang="fr-BE" sz="1400" b="1" dirty="0" err="1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.OldValue</a:t>
            </a:r>
            <a:r>
              <a:rPr lang="fr-BE" sz="1400" b="1" dirty="0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(</a:t>
            </a:r>
            <a:r>
              <a:rPr lang="fr-BE" sz="1400" b="1" dirty="0" err="1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this.solde</a:t>
            </a:r>
            <a:r>
              <a:rPr lang="fr-BE" sz="1400" b="1" dirty="0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) &lt; </a:t>
            </a:r>
            <a:r>
              <a:rPr lang="fr-BE" sz="1400" b="1" dirty="0" err="1" smtClean="0">
                <a:uFill>
                  <a:solidFill>
                    <a:srgbClr val="FF0000"/>
                  </a:solidFill>
                </a:uFill>
                <a:latin typeface="Consolas" pitchFamily="49" charset="0"/>
              </a:rPr>
              <a:t>this.solde</a:t>
            </a:r>
            <a:r>
              <a:rPr lang="fr-BE" sz="1400" dirty="0" smtClean="0">
                <a:latin typeface="Consolas" pitchFamily="49" charset="0"/>
              </a:rPr>
              <a:t>);</a:t>
            </a:r>
          </a:p>
          <a:p>
            <a:r>
              <a:rPr lang="fr-BE" sz="1400" dirty="0" smtClean="0">
                <a:solidFill>
                  <a:srgbClr val="008A3E"/>
                </a:solidFill>
                <a:latin typeface="Consolas" pitchFamily="49" charset="0"/>
              </a:rPr>
              <a:t>        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this.solde</a:t>
            </a:r>
            <a:r>
              <a:rPr lang="fr-BE" sz="1400" dirty="0" smtClean="0">
                <a:latin typeface="Consolas" pitchFamily="49" charset="0"/>
              </a:rPr>
              <a:t> += montant;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smtClean="0">
                <a:latin typeface="Consolas" pitchFamily="49" charset="0"/>
              </a:rPr>
              <a:t>Main()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400" dirty="0" smtClean="0">
                <a:latin typeface="Consolas" pitchFamily="49" charset="0"/>
              </a:rPr>
              <a:t>compte =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r>
              <a:rPr lang="fr-BE" sz="1400" dirty="0" smtClean="0">
                <a:latin typeface="Consolas" pitchFamily="49" charset="0"/>
              </a:rPr>
              <a:t> {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 = 0011234567, modulo = 27 };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compte.EffectueDepot</a:t>
            </a:r>
            <a:r>
              <a:rPr lang="fr-BE" sz="1400" dirty="0" smtClean="0">
                <a:latin typeface="Consolas" pitchFamily="49" charset="0"/>
              </a:rPr>
              <a:t>(1000);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r>
              <a:rPr lang="fr-BE" sz="1400" dirty="0" smtClean="0">
                <a:latin typeface="Consolas" pitchFamily="49" charset="0"/>
              </a:rPr>
              <a:t>}</a:t>
            </a:r>
            <a:endParaRPr lang="fr-BE" sz="1400" dirty="0">
              <a:latin typeface="Consolas" pitchFamily="49" charset="0"/>
            </a:endParaRPr>
          </a:p>
        </p:txBody>
      </p:sp>
      <p:sp>
        <p:nvSpPr>
          <p:cNvPr id="11" name="Code v3 - 2 - Bracket"/>
          <p:cNvSpPr/>
          <p:nvPr/>
        </p:nvSpPr>
        <p:spPr>
          <a:xfrm rot="16200000">
            <a:off x="4500562" y="714355"/>
            <a:ext cx="142876" cy="4143404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Code v4"/>
          <p:cNvSpPr txBox="1">
            <a:spLocks/>
          </p:cNvSpPr>
          <p:nvPr/>
        </p:nvSpPr>
        <p:spPr bwMode="auto">
          <a:xfrm>
            <a:off x="357158" y="714356"/>
            <a:ext cx="8358246" cy="56938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endParaRPr lang="fr-BE" sz="1400" dirty="0" smtClean="0">
              <a:solidFill>
                <a:srgbClr val="2B91AF"/>
              </a:solidFill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{</a:t>
            </a:r>
          </a:p>
          <a:p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, modulo;</a:t>
            </a: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double </a:t>
            </a:r>
            <a:r>
              <a:rPr lang="fr-BE" sz="1400" dirty="0" smtClean="0">
                <a:latin typeface="Consolas" pitchFamily="49" charset="0"/>
              </a:rPr>
              <a:t>solde;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public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latin typeface="Consolas" pitchFamily="49" charset="0"/>
              </a:rPr>
              <a:t>EffectueDepot</a:t>
            </a:r>
            <a:r>
              <a:rPr lang="fr-BE" sz="1400" dirty="0" smtClean="0">
                <a:latin typeface="Consolas" pitchFamily="49" charset="0"/>
              </a:rPr>
              <a:t>(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double </a:t>
            </a:r>
            <a:r>
              <a:rPr lang="fr-BE" sz="1400" dirty="0" smtClean="0">
                <a:latin typeface="Consolas" pitchFamily="49" charset="0"/>
              </a:rPr>
              <a:t>montant)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Contract</a:t>
            </a:r>
            <a:r>
              <a:rPr lang="fr-BE" sz="1400" dirty="0" err="1" smtClean="0">
                <a:latin typeface="Consolas" pitchFamily="49" charset="0"/>
              </a:rPr>
              <a:t>.Requires</a:t>
            </a:r>
            <a:r>
              <a:rPr lang="fr-BE" sz="1400" dirty="0" smtClean="0">
                <a:latin typeface="Consolas" pitchFamily="49" charset="0"/>
              </a:rPr>
              <a:t>(montant &gt; 0);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Contract</a:t>
            </a:r>
            <a:r>
              <a:rPr lang="fr-BE" sz="1400" dirty="0" err="1" smtClean="0">
                <a:latin typeface="Consolas" pitchFamily="49" charset="0"/>
              </a:rPr>
              <a:t>.Ensures</a:t>
            </a:r>
            <a:r>
              <a:rPr lang="fr-BE" sz="1400" dirty="0" smtClean="0">
                <a:latin typeface="Consolas" pitchFamily="49" charset="0"/>
              </a:rPr>
              <a:t>(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Contract</a:t>
            </a:r>
            <a:r>
              <a:rPr lang="fr-BE" sz="1400" dirty="0" err="1" smtClean="0">
                <a:latin typeface="Consolas" pitchFamily="49" charset="0"/>
              </a:rPr>
              <a:t>.OldValue</a:t>
            </a:r>
            <a:r>
              <a:rPr lang="fr-BE" sz="1400" dirty="0" smtClean="0">
                <a:latin typeface="Consolas" pitchFamily="49" charset="0"/>
              </a:rPr>
              <a:t>(</a:t>
            </a:r>
            <a:r>
              <a:rPr lang="fr-BE" sz="1400" dirty="0" err="1" smtClean="0">
                <a:latin typeface="Consolas" pitchFamily="49" charset="0"/>
              </a:rPr>
              <a:t>this.solde</a:t>
            </a:r>
            <a:r>
              <a:rPr lang="fr-BE" sz="1400" dirty="0" smtClean="0">
                <a:latin typeface="Consolas" pitchFamily="49" charset="0"/>
              </a:rPr>
              <a:t>) &lt; </a:t>
            </a:r>
            <a:r>
              <a:rPr lang="fr-BE" sz="1400" dirty="0" err="1" smtClean="0">
                <a:latin typeface="Consolas" pitchFamily="49" charset="0"/>
              </a:rPr>
              <a:t>this.solde</a:t>
            </a:r>
            <a:r>
              <a:rPr lang="fr-BE" sz="1400" dirty="0" smtClean="0">
                <a:latin typeface="Consolas" pitchFamily="49" charset="0"/>
              </a:rPr>
              <a:t>);</a:t>
            </a:r>
          </a:p>
          <a:p>
            <a:r>
              <a:rPr lang="fr-BE" sz="1400" dirty="0" smtClean="0">
                <a:solidFill>
                  <a:srgbClr val="008A3E"/>
                </a:solidFill>
                <a:latin typeface="Consolas" pitchFamily="49" charset="0"/>
              </a:rPr>
              <a:t>        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this.solde</a:t>
            </a:r>
            <a:r>
              <a:rPr lang="fr-BE" sz="1400" dirty="0" smtClean="0">
                <a:latin typeface="Consolas" pitchFamily="49" charset="0"/>
              </a:rPr>
              <a:t> += montant;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b="1" dirty="0" smtClean="0">
                <a:latin typeface="Consolas" pitchFamily="49" charset="0"/>
              </a:rPr>
              <a:t>  [</a:t>
            </a:r>
            <a:r>
              <a:rPr lang="fr-BE" sz="1400" b="1" dirty="0" err="1" smtClean="0">
                <a:solidFill>
                  <a:srgbClr val="2B91AF"/>
                </a:solidFill>
                <a:latin typeface="Consolas" pitchFamily="49" charset="0"/>
              </a:rPr>
              <a:t>ContractInvariantMethod</a:t>
            </a:r>
            <a:r>
              <a:rPr lang="fr-BE" sz="1400" b="1" dirty="0" smtClean="0">
                <a:latin typeface="Consolas" pitchFamily="49" charset="0"/>
              </a:rPr>
              <a:t>]</a:t>
            </a:r>
          </a:p>
          <a:p>
            <a:r>
              <a:rPr lang="fr-BE" sz="1400" b="1" dirty="0" smtClean="0">
                <a:latin typeface="Consolas" pitchFamily="49" charset="0"/>
              </a:rPr>
              <a:t>  </a:t>
            </a:r>
            <a:r>
              <a:rPr lang="fr-BE" sz="1400" b="1" dirty="0" err="1" smtClean="0">
                <a:solidFill>
                  <a:srgbClr val="0033CC"/>
                </a:solidFill>
                <a:latin typeface="Consolas" pitchFamily="49" charset="0"/>
              </a:rPr>
              <a:t>private</a:t>
            </a:r>
            <a:r>
              <a:rPr lang="fr-BE" sz="1400" b="1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b="1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b="1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b="1" dirty="0" err="1" smtClean="0">
                <a:latin typeface="Consolas" pitchFamily="49" charset="0"/>
              </a:rPr>
              <a:t>ObjectInvariant</a:t>
            </a:r>
            <a:r>
              <a:rPr lang="fr-BE" sz="1400" b="1" dirty="0" smtClean="0">
                <a:latin typeface="Consolas" pitchFamily="49" charset="0"/>
              </a:rPr>
              <a:t>() </a:t>
            </a:r>
          </a:p>
          <a:p>
            <a:r>
              <a:rPr lang="fr-BE" sz="1400" b="1" dirty="0" smtClean="0">
                <a:latin typeface="Consolas" pitchFamily="49" charset="0"/>
              </a:rPr>
              <a:t>  {</a:t>
            </a:r>
          </a:p>
          <a:p>
            <a:r>
              <a:rPr lang="fr-BE" sz="1400" b="1" dirty="0" smtClean="0">
                <a:latin typeface="Consolas" pitchFamily="49" charset="0"/>
              </a:rPr>
              <a:t>    </a:t>
            </a:r>
            <a:r>
              <a:rPr lang="fr-BE" sz="1400" b="1" dirty="0" err="1" smtClean="0">
                <a:solidFill>
                  <a:srgbClr val="2B91AF"/>
                </a:solidFill>
                <a:latin typeface="Consolas" pitchFamily="49" charset="0"/>
              </a:rPr>
              <a:t>Contract</a:t>
            </a:r>
            <a:r>
              <a:rPr lang="fr-BE" sz="1400" b="1" dirty="0" err="1" smtClean="0">
                <a:latin typeface="Consolas" pitchFamily="49" charset="0"/>
              </a:rPr>
              <a:t>.Invariant</a:t>
            </a:r>
            <a:r>
              <a:rPr lang="fr-BE" sz="1400" b="1" dirty="0" smtClean="0">
                <a:latin typeface="Consolas" pitchFamily="49" charset="0"/>
              </a:rPr>
              <a:t>(</a:t>
            </a:r>
            <a:r>
              <a:rPr lang="fr-BE" sz="1400" b="1" dirty="0" err="1" smtClean="0">
                <a:latin typeface="Consolas" pitchFamily="49" charset="0"/>
              </a:rPr>
              <a:t>this.solde</a:t>
            </a:r>
            <a:r>
              <a:rPr lang="fr-BE" sz="1400" b="1" smtClean="0">
                <a:latin typeface="Consolas" pitchFamily="49" charset="0"/>
              </a:rPr>
              <a:t> &gt;= </a:t>
            </a:r>
            <a:r>
              <a:rPr lang="fr-BE" sz="1400" b="1" dirty="0" smtClean="0">
                <a:latin typeface="Consolas" pitchFamily="49" charset="0"/>
              </a:rPr>
              <a:t>0);</a:t>
            </a:r>
          </a:p>
          <a:p>
            <a:r>
              <a:rPr lang="fr-BE" sz="1400" b="1" dirty="0" smtClean="0">
                <a:latin typeface="Consolas" pitchFamily="49" charset="0"/>
              </a:rPr>
              <a:t>    </a:t>
            </a:r>
            <a:r>
              <a:rPr lang="fr-BE" sz="1400" b="1" dirty="0" err="1" smtClean="0">
                <a:solidFill>
                  <a:srgbClr val="2B91AF"/>
                </a:solidFill>
                <a:latin typeface="Consolas" pitchFamily="49" charset="0"/>
              </a:rPr>
              <a:t>Contract</a:t>
            </a:r>
            <a:r>
              <a:rPr lang="fr-BE" sz="1400" b="1" dirty="0" err="1" smtClean="0">
                <a:latin typeface="Consolas" pitchFamily="49" charset="0"/>
              </a:rPr>
              <a:t>.Invariant</a:t>
            </a:r>
            <a:r>
              <a:rPr lang="fr-BE" sz="1400" b="1" dirty="0" smtClean="0">
                <a:latin typeface="Consolas" pitchFamily="49" charset="0"/>
              </a:rPr>
              <a:t>(</a:t>
            </a:r>
            <a:r>
              <a:rPr lang="fr-BE" sz="1400" b="1" dirty="0" err="1" smtClean="0">
                <a:latin typeface="Consolas" pitchFamily="49" charset="0"/>
              </a:rPr>
              <a:t>this.numeroCompte</a:t>
            </a:r>
            <a:r>
              <a:rPr lang="fr-BE" sz="1400" b="1" dirty="0" smtClean="0">
                <a:latin typeface="Consolas" pitchFamily="49" charset="0"/>
              </a:rPr>
              <a:t> % 97 == </a:t>
            </a:r>
            <a:r>
              <a:rPr lang="fr-BE" sz="1400" b="1" dirty="0" err="1" smtClean="0">
                <a:latin typeface="Consolas" pitchFamily="49" charset="0"/>
              </a:rPr>
              <a:t>this.modulo</a:t>
            </a:r>
            <a:r>
              <a:rPr lang="fr-BE" sz="1400" b="1" dirty="0" smtClean="0">
                <a:latin typeface="Consolas" pitchFamily="49" charset="0"/>
              </a:rPr>
              <a:t>);</a:t>
            </a:r>
          </a:p>
          <a:p>
            <a:r>
              <a:rPr lang="fr-BE" sz="1400" b="1" dirty="0" smtClean="0">
                <a:latin typeface="Consolas" pitchFamily="49" charset="0"/>
              </a:rPr>
              <a:t>  }</a:t>
            </a:r>
          </a:p>
          <a:p>
            <a:endParaRPr lang="fr-BE" sz="1400" dirty="0" smtClean="0">
              <a:latin typeface="Consolas" pitchFamily="49" charset="0"/>
            </a:endParaRPr>
          </a:p>
          <a:p>
            <a:r>
              <a:rPr lang="fr-BE" sz="1400" dirty="0" smtClean="0">
                <a:latin typeface="Consolas" pitchFamily="49" charset="0"/>
              </a:rPr>
              <a:t> 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400" dirty="0" smtClean="0">
                <a:latin typeface="Consolas" pitchFamily="49" charset="0"/>
              </a:rPr>
              <a:t>Main() </a:t>
            </a:r>
          </a:p>
          <a:p>
            <a:r>
              <a:rPr lang="fr-BE" sz="1400" dirty="0" smtClean="0">
                <a:latin typeface="Consolas" pitchFamily="49" charset="0"/>
              </a:rPr>
              <a:t>  {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400" dirty="0" smtClean="0">
                <a:latin typeface="Consolas" pitchFamily="49" charset="0"/>
              </a:rPr>
              <a:t>compte = </a:t>
            </a:r>
            <a:r>
              <a:rPr lang="fr-BE" sz="14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400" dirty="0" err="1" smtClean="0">
                <a:solidFill>
                  <a:srgbClr val="2B91AF"/>
                </a:solidFill>
                <a:latin typeface="Consolas" pitchFamily="49" charset="0"/>
              </a:rPr>
              <a:t>CompteBancaire</a:t>
            </a:r>
            <a:r>
              <a:rPr lang="fr-BE" sz="1400" dirty="0" smtClean="0">
                <a:latin typeface="Consolas" pitchFamily="49" charset="0"/>
              </a:rPr>
              <a:t> { </a:t>
            </a:r>
            <a:r>
              <a:rPr lang="fr-BE" sz="1400" dirty="0" err="1" smtClean="0">
                <a:latin typeface="Consolas" pitchFamily="49" charset="0"/>
              </a:rPr>
              <a:t>numeroCompte</a:t>
            </a:r>
            <a:r>
              <a:rPr lang="fr-BE" sz="1400" dirty="0" smtClean="0">
                <a:latin typeface="Consolas" pitchFamily="49" charset="0"/>
              </a:rPr>
              <a:t> = 0011234567, modulo = 27 };</a:t>
            </a:r>
          </a:p>
          <a:p>
            <a:r>
              <a:rPr lang="fr-BE" sz="1400" dirty="0" smtClean="0">
                <a:latin typeface="Consolas" pitchFamily="49" charset="0"/>
              </a:rPr>
              <a:t>    </a:t>
            </a:r>
            <a:r>
              <a:rPr lang="fr-BE" sz="1400" dirty="0" err="1" smtClean="0">
                <a:latin typeface="Consolas" pitchFamily="49" charset="0"/>
              </a:rPr>
              <a:t>compte.EffectueDepot</a:t>
            </a:r>
            <a:r>
              <a:rPr lang="fr-BE" sz="1400" dirty="0" smtClean="0">
                <a:latin typeface="Consolas" pitchFamily="49" charset="0"/>
              </a:rPr>
              <a:t>(1000);</a:t>
            </a:r>
          </a:p>
          <a:p>
            <a:r>
              <a:rPr lang="fr-BE" sz="1400" dirty="0" smtClean="0">
                <a:latin typeface="Consolas" pitchFamily="49" charset="0"/>
              </a:rPr>
              <a:t>  }</a:t>
            </a:r>
          </a:p>
          <a:p>
            <a:r>
              <a:rPr lang="fr-BE" sz="1400" dirty="0" smtClean="0">
                <a:latin typeface="Consolas" pitchFamily="49" charset="0"/>
              </a:rPr>
              <a:t>}</a:t>
            </a:r>
            <a:endParaRPr lang="fr-BE" sz="1400" dirty="0">
              <a:latin typeface="Consolas" pitchFamily="49" charset="0"/>
            </a:endParaRPr>
          </a:p>
        </p:txBody>
      </p:sp>
      <p:sp>
        <p:nvSpPr>
          <p:cNvPr id="8" name="Code v4 - Bracket"/>
          <p:cNvSpPr/>
          <p:nvPr/>
        </p:nvSpPr>
        <p:spPr>
          <a:xfrm>
            <a:off x="500034" y="3500438"/>
            <a:ext cx="142876" cy="1357322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4" name="Explication"/>
          <p:cNvSpPr txBox="1"/>
          <p:nvPr/>
        </p:nvSpPr>
        <p:spPr>
          <a:xfrm>
            <a:off x="5786446" y="642918"/>
            <a:ext cx="3286148" cy="434381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  <a:latin typeface="Consolas" pitchFamily="49" charset="0"/>
              </a:rPr>
              <a:t>Contract.Requires</a:t>
            </a:r>
            <a:endParaRPr lang="fr-BE" sz="1600" dirty="0" smtClean="0">
              <a:solidFill>
                <a:srgbClr val="002060"/>
              </a:solidFill>
              <a:latin typeface="Consolas" pitchFamily="49" charset="0"/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Pré-condition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Evalué « avant » l’appel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endParaRPr lang="fr-BE" sz="1600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  <a:latin typeface="Consolas" pitchFamily="49" charset="0"/>
              </a:rPr>
              <a:t>Contract.Ensures</a:t>
            </a:r>
            <a:endParaRPr lang="fr-BE" sz="1600" dirty="0" smtClean="0">
              <a:solidFill>
                <a:srgbClr val="002060"/>
              </a:solidFill>
              <a:latin typeface="Consolas" pitchFamily="49" charset="0"/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Post-condition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Evalué « après » l’appel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endParaRPr lang="fr-BE" sz="1600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  <a:latin typeface="Consolas" pitchFamily="49" charset="0"/>
              </a:rPr>
              <a:t>Contract.OldValue</a:t>
            </a:r>
            <a:endParaRPr lang="fr-BE" sz="1600" dirty="0" smtClean="0">
              <a:solidFill>
                <a:srgbClr val="002060"/>
              </a:solidFill>
              <a:latin typeface="Consolas" pitchFamily="49" charset="0"/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Retourne la valeur avant l’appel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endParaRPr lang="fr-BE" sz="1600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  <a:latin typeface="Consolas" pitchFamily="49" charset="0"/>
              </a:rPr>
              <a:t>ContractInvariantMethod</a:t>
            </a:r>
            <a:endParaRPr lang="fr-BE" sz="1600" dirty="0" smtClean="0">
              <a:solidFill>
                <a:srgbClr val="002060"/>
              </a:solidFill>
              <a:latin typeface="Consolas" pitchFamily="49" charset="0"/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Invariance de l’objet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Appelé après chaque appel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5" grpId="0" animBg="1"/>
      <p:bldP spid="10" grpId="0" animBg="1"/>
      <p:bldP spid="6" grpId="0" animBg="1"/>
      <p:bldP spid="11" grpId="0" animBg="1"/>
      <p:bldP spid="7" grpId="0" animBg="1"/>
      <p:bldP spid="8" grpId="0" animBg="1"/>
      <p:bldP spid="1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PFX – </a:t>
            </a:r>
            <a:r>
              <a:rPr lang="fr-BE" dirty="0" err="1" smtClean="0"/>
              <a:t>Parallel</a:t>
            </a:r>
            <a:r>
              <a:rPr lang="fr-BE" dirty="0" smtClean="0"/>
              <a:t> Framework Extensions</a:t>
            </a:r>
            <a:endParaRPr lang="fr-BE" dirty="0"/>
          </a:p>
        </p:txBody>
      </p:sp>
      <p:sp>
        <p:nvSpPr>
          <p:cNvPr id="3" name="LINQ"/>
          <p:cNvSpPr txBox="1">
            <a:spLocks/>
          </p:cNvSpPr>
          <p:nvPr/>
        </p:nvSpPr>
        <p:spPr bwMode="auto">
          <a:xfrm>
            <a:off x="214282" y="785794"/>
            <a:ext cx="6715172" cy="42780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Main()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IEnumerable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&gt; liste =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Enumerable</a:t>
            </a:r>
            <a:r>
              <a:rPr lang="fr-BE" sz="1600" dirty="0" err="1" smtClean="0">
                <a:latin typeface="Consolas" pitchFamily="49" charset="0"/>
              </a:rPr>
              <a:t>.Range</a:t>
            </a:r>
            <a:r>
              <a:rPr lang="fr-BE" sz="1600" dirty="0" smtClean="0">
                <a:latin typeface="Consolas" pitchFamily="49" charset="0"/>
              </a:rPr>
              <a:t>(0, 10000000);</a:t>
            </a:r>
          </a:p>
          <a:p>
            <a:r>
              <a:rPr lang="fr-BE" sz="1600" dirty="0" smtClean="0">
                <a:latin typeface="Consolas" pitchFamily="49" charset="0"/>
              </a:rPr>
              <a:t>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query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from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i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in </a:t>
            </a:r>
            <a:r>
              <a:rPr lang="fr-BE" sz="1600" dirty="0" smtClean="0">
                <a:latin typeface="Consolas" pitchFamily="49" charset="0"/>
              </a:rPr>
              <a:t>liste</a:t>
            </a:r>
          </a:p>
          <a:p>
            <a:r>
              <a:rPr lang="fr-BE" sz="1600" dirty="0" smtClean="0">
                <a:latin typeface="Consolas" pitchFamily="49" charset="0"/>
              </a:rPr>
              <a:t>            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where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EstNombrePremier</a:t>
            </a:r>
            <a:r>
              <a:rPr lang="fr-BE" sz="1600" dirty="0" smtClean="0">
                <a:latin typeface="Consolas" pitchFamily="49" charset="0"/>
              </a:rPr>
              <a:t>(i)</a:t>
            </a:r>
          </a:p>
          <a:p>
            <a:r>
              <a:rPr lang="fr-BE" sz="1600" dirty="0" smtClean="0">
                <a:latin typeface="Consolas" pitchFamily="49" charset="0"/>
              </a:rPr>
              <a:t>          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select </a:t>
            </a:r>
            <a:r>
              <a:rPr lang="fr-BE" sz="1600" dirty="0" smtClean="0">
                <a:latin typeface="Consolas" pitchFamily="49" charset="0"/>
              </a:rPr>
              <a:t>i;</a:t>
            </a:r>
          </a:p>
          <a:p>
            <a:r>
              <a:rPr lang="fr-BE" sz="1600" dirty="0" smtClean="0">
                <a:latin typeface="Consolas" pitchFamily="49" charset="0"/>
              </a:rPr>
              <a:t>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latin typeface="Consolas" pitchFamily="49" charset="0"/>
              </a:rPr>
              <a:t>query.Count</a:t>
            </a:r>
            <a:r>
              <a:rPr lang="fr-BE" sz="1600" dirty="0" smtClean="0">
                <a:latin typeface="Consolas" pitchFamily="49" charset="0"/>
              </a:rPr>
              <a:t>());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bool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EstNombrePremier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p)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limite = (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latin typeface="Consolas" pitchFamily="49" charset="0"/>
              </a:rPr>
              <a:t>)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Math</a:t>
            </a:r>
            <a:r>
              <a:rPr lang="fr-BE" sz="1600" dirty="0" err="1" smtClean="0">
                <a:latin typeface="Consolas" pitchFamily="49" charset="0"/>
              </a:rPr>
              <a:t>.Sqrt</a:t>
            </a:r>
            <a:r>
              <a:rPr lang="fr-BE" sz="1600" dirty="0" smtClean="0">
                <a:latin typeface="Consolas" pitchFamily="49" charset="0"/>
              </a:rPr>
              <a:t>(p);</a:t>
            </a:r>
          </a:p>
          <a:p>
            <a:r>
              <a:rPr lang="fr-BE" sz="1600" dirty="0" smtClean="0">
                <a:latin typeface="Consolas" pitchFamily="49" charset="0"/>
              </a:rPr>
              <a:t>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for 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int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i = 2; i &lt;= limite; i++)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if </a:t>
            </a:r>
            <a:r>
              <a:rPr lang="fr-BE" sz="1600" dirty="0" smtClean="0">
                <a:latin typeface="Consolas" pitchFamily="49" charset="0"/>
              </a:rPr>
              <a:t>(p % i == 0)</a:t>
            </a:r>
          </a:p>
          <a:p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false</a:t>
            </a:r>
            <a:r>
              <a:rPr lang="fr-BE" sz="1600" dirty="0" smtClean="0">
                <a:latin typeface="Consolas" pitchFamily="49" charset="0"/>
              </a:rPr>
              <a:t>;</a:t>
            </a:r>
          </a:p>
          <a:p>
            <a:r>
              <a:rPr lang="fr-BE" sz="1600" dirty="0" smtClean="0">
                <a:latin typeface="Consolas" pitchFamily="49" charset="0"/>
              </a:rPr>
              <a:t>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true</a:t>
            </a:r>
            <a:r>
              <a:rPr lang="fr-BE" sz="1600" dirty="0" smtClean="0">
                <a:latin typeface="Consolas" pitchFamily="49" charset="0"/>
              </a:rPr>
              <a:t>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Parallel.Invoke"/>
          <p:cNvSpPr txBox="1">
            <a:spLocks/>
          </p:cNvSpPr>
          <p:nvPr/>
        </p:nvSpPr>
        <p:spPr bwMode="auto">
          <a:xfrm>
            <a:off x="214282" y="5357826"/>
            <a:ext cx="6715172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Parallel</a:t>
            </a:r>
            <a:r>
              <a:rPr lang="fr-BE" sz="1600" dirty="0" err="1" smtClean="0">
                <a:latin typeface="Consolas" pitchFamily="49" charset="0"/>
              </a:rPr>
              <a:t>.Invoke</a:t>
            </a:r>
            <a:r>
              <a:rPr lang="fr-BE" sz="1600" dirty="0" smtClean="0">
                <a:latin typeface="Consolas" pitchFamily="49" charset="0"/>
              </a:rPr>
              <a:t>(() =&gt; RealiseAction1(), </a:t>
            </a:r>
          </a:p>
          <a:p>
            <a:r>
              <a:rPr lang="fr-BE" sz="1600" dirty="0" smtClean="0">
                <a:latin typeface="Consolas" pitchFamily="49" charset="0"/>
              </a:rPr>
              <a:t>                () =&gt; RealiseAction2(), </a:t>
            </a:r>
          </a:p>
          <a:p>
            <a:r>
              <a:rPr lang="fr-BE" sz="1600" dirty="0" smtClean="0">
                <a:latin typeface="Consolas" pitchFamily="49" charset="0"/>
              </a:rPr>
              <a:t>                () =&gt; RealiseAction3());</a:t>
            </a:r>
          </a:p>
        </p:txBody>
      </p:sp>
      <p:sp>
        <p:nvSpPr>
          <p:cNvPr id="5" name="Summary"/>
          <p:cNvSpPr txBox="1"/>
          <p:nvPr/>
        </p:nvSpPr>
        <p:spPr>
          <a:xfrm>
            <a:off x="5214942" y="1643050"/>
            <a:ext cx="3857652" cy="415176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System.Collection</a:t>
            </a:r>
            <a:r>
              <a:rPr lang="fr-BE" sz="1600" dirty="0" smtClean="0">
                <a:solidFill>
                  <a:srgbClr val="002060"/>
                </a:solidFill>
              </a:rPr>
              <a:t>.Concurrent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BlockingCollection</a:t>
            </a:r>
            <a:r>
              <a:rPr lang="fr-BE" sz="1600" dirty="0" smtClean="0">
                <a:solidFill>
                  <a:srgbClr val="002060"/>
                </a:solidFill>
              </a:rPr>
              <a:t>&lt;T&gt;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ConcurrentQueue</a:t>
            </a:r>
            <a:r>
              <a:rPr lang="fr-BE" sz="1600" dirty="0" smtClean="0">
                <a:solidFill>
                  <a:srgbClr val="002060"/>
                </a:solidFill>
              </a:rPr>
              <a:t>&lt;T&gt;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ConcurrentDictionary</a:t>
            </a:r>
            <a:r>
              <a:rPr lang="fr-BE" sz="1600" dirty="0" smtClean="0">
                <a:solidFill>
                  <a:srgbClr val="002060"/>
                </a:solidFill>
              </a:rPr>
              <a:t>&lt;K, V&gt;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endParaRPr lang="fr-BE" sz="1600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Lazy</a:t>
            </a:r>
            <a:r>
              <a:rPr lang="fr-BE" sz="1600" dirty="0" smtClean="0">
                <a:solidFill>
                  <a:srgbClr val="002060"/>
                </a:solidFill>
              </a:rPr>
              <a:t>&lt;T&gt;</a:t>
            </a: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endParaRPr lang="fr-BE" sz="1600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System.Threading</a:t>
            </a:r>
            <a:endParaRPr lang="fr-BE" sz="1600" dirty="0" smtClean="0">
              <a:solidFill>
                <a:srgbClr val="002060"/>
              </a:solidFill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SemaphoreSlim</a:t>
            </a:r>
            <a:endParaRPr lang="fr-BE" sz="1600" dirty="0" smtClean="0">
              <a:solidFill>
                <a:srgbClr val="002060"/>
              </a:solidFill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ManuelResetEventSlim</a:t>
            </a:r>
            <a:endParaRPr lang="fr-BE" sz="1600" dirty="0" smtClean="0">
              <a:solidFill>
                <a:srgbClr val="002060"/>
              </a:solidFill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SpinLock</a:t>
            </a:r>
            <a:endParaRPr lang="fr-BE" sz="1600" dirty="0" smtClean="0">
              <a:solidFill>
                <a:srgbClr val="002060"/>
              </a:solidFill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endParaRPr lang="fr-BE" sz="1600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Visual Studio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Nouveau Debugger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Nouveau Profiler</a:t>
            </a:r>
          </a:p>
        </p:txBody>
      </p:sp>
      <p:sp>
        <p:nvSpPr>
          <p:cNvPr id="6" name=".AsParallel"/>
          <p:cNvSpPr txBox="1">
            <a:spLocks/>
          </p:cNvSpPr>
          <p:nvPr/>
        </p:nvSpPr>
        <p:spPr bwMode="auto">
          <a:xfrm>
            <a:off x="3428992" y="1527470"/>
            <a:ext cx="192882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.</a:t>
            </a:r>
            <a:r>
              <a:rPr lang="fr-BE" sz="1600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AsParallel</a:t>
            </a:r>
            <a:r>
              <a:rPr lang="fr-BE" sz="16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System.Numerics</a:t>
            </a:r>
            <a:r>
              <a:rPr lang="fr-BE" dirty="0" smtClean="0"/>
              <a:t> – 1/2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5338"/>
            <a:ext cx="8229600" cy="2160591"/>
          </a:xfrm>
        </p:spPr>
        <p:txBody>
          <a:bodyPr/>
          <a:lstStyle/>
          <a:p>
            <a:r>
              <a:rPr lang="fr-BE" dirty="0" smtClean="0"/>
              <a:t>Une nouvelle DLL : </a:t>
            </a:r>
            <a:r>
              <a:rPr lang="fr-BE" dirty="0" err="1" smtClean="0"/>
              <a:t>System.Numerics.dll</a:t>
            </a:r>
            <a:endParaRPr lang="fr-BE" dirty="0" smtClean="0"/>
          </a:p>
          <a:p>
            <a:pPr lvl="1"/>
            <a:r>
              <a:rPr lang="fr-BE" dirty="0" err="1" smtClean="0"/>
              <a:t>BigInteger</a:t>
            </a:r>
            <a:endParaRPr lang="fr-BE" dirty="0" smtClean="0"/>
          </a:p>
          <a:p>
            <a:pPr lvl="2"/>
            <a:r>
              <a:rPr lang="fr-BE" dirty="0" smtClean="0"/>
              <a:t>Un entier, « arbitrairement grand »</a:t>
            </a:r>
          </a:p>
          <a:p>
            <a:pPr lvl="1"/>
            <a:r>
              <a:rPr lang="fr-BE" dirty="0" err="1" smtClean="0"/>
              <a:t>Complex</a:t>
            </a:r>
            <a:endParaRPr lang="fr-BE" dirty="0" smtClean="0"/>
          </a:p>
          <a:p>
            <a:pPr lvl="2"/>
            <a:r>
              <a:rPr lang="fr-BE" dirty="0" smtClean="0"/>
              <a:t>Structure pour représenter des nombres complexes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System.Numerics</a:t>
            </a:r>
            <a:r>
              <a:rPr lang="fr-BE" dirty="0" smtClean="0"/>
              <a:t> – 2/2</a:t>
            </a:r>
            <a:endParaRPr lang="fr-BE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795338"/>
            <a:ext cx="8229600" cy="46166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BigInteger</a:t>
            </a:r>
            <a:endParaRPr kumimoji="0" lang="fr-BE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actorielle - v1"/>
          <p:cNvSpPr txBox="1">
            <a:spLocks/>
          </p:cNvSpPr>
          <p:nvPr/>
        </p:nvSpPr>
        <p:spPr bwMode="auto">
          <a:xfrm>
            <a:off x="214282" y="1334990"/>
            <a:ext cx="5143536" cy="28007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BigInteger</a:t>
            </a:r>
            <a:r>
              <a:rPr lang="fr-BE" sz="1600" dirty="0" smtClean="0">
                <a:latin typeface="Consolas" pitchFamily="49" charset="0"/>
              </a:rPr>
              <a:t> Factorielle(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BigInteger</a:t>
            </a:r>
            <a:r>
              <a:rPr lang="fr-BE" sz="1600" dirty="0" smtClean="0">
                <a:latin typeface="Consolas" pitchFamily="49" charset="0"/>
              </a:rPr>
              <a:t> i)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if </a:t>
            </a:r>
            <a:r>
              <a:rPr lang="fr-BE" sz="1600" dirty="0" smtClean="0">
                <a:latin typeface="Consolas" pitchFamily="49" charset="0"/>
              </a:rPr>
              <a:t>(i == 2)</a:t>
            </a:r>
          </a:p>
          <a:p>
            <a:r>
              <a:rPr lang="fr-BE" sz="1600" dirty="0" smtClean="0">
                <a:latin typeface="Consolas" pitchFamily="49" charset="0"/>
              </a:rPr>
              <a:t>        return 2;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smtClean="0">
                <a:latin typeface="Consolas" pitchFamily="49" charset="0"/>
              </a:rPr>
              <a:t>i * Factorielle(--i);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Main()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(Factorielle(5));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  <a:endParaRPr lang="fr-BE" sz="1600" dirty="0">
              <a:latin typeface="Consolas" pitchFamily="49" charset="0"/>
            </a:endParaRPr>
          </a:p>
        </p:txBody>
      </p:sp>
      <p:sp>
        <p:nvSpPr>
          <p:cNvPr id="12" name="Résultat Factorielle - v1"/>
          <p:cNvSpPr txBox="1">
            <a:spLocks/>
          </p:cNvSpPr>
          <p:nvPr/>
        </p:nvSpPr>
        <p:spPr bwMode="auto">
          <a:xfrm>
            <a:off x="2285984" y="4786322"/>
            <a:ext cx="6715172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latin typeface="Consolas" pitchFamily="49" charset="0"/>
              </a:rPr>
              <a:t>120</a:t>
            </a:r>
          </a:p>
        </p:txBody>
      </p:sp>
      <p:sp>
        <p:nvSpPr>
          <p:cNvPr id="16" name="Factorielle - v2"/>
          <p:cNvSpPr txBox="1">
            <a:spLocks/>
          </p:cNvSpPr>
          <p:nvPr/>
        </p:nvSpPr>
        <p:spPr bwMode="auto">
          <a:xfrm>
            <a:off x="214282" y="1334990"/>
            <a:ext cx="5143536" cy="3046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BigInteger</a:t>
            </a:r>
            <a:r>
              <a:rPr lang="fr-BE" sz="1600" dirty="0" smtClean="0">
                <a:latin typeface="Consolas" pitchFamily="49" charset="0"/>
              </a:rPr>
              <a:t> Factorielle(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BigInteger</a:t>
            </a:r>
            <a:r>
              <a:rPr lang="fr-BE" sz="1600" dirty="0" smtClean="0">
                <a:latin typeface="Consolas" pitchFamily="49" charset="0"/>
              </a:rPr>
              <a:t> i)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if </a:t>
            </a:r>
            <a:r>
              <a:rPr lang="fr-BE" sz="1600" dirty="0" smtClean="0">
                <a:latin typeface="Consolas" pitchFamily="49" charset="0"/>
              </a:rPr>
              <a:t>(i == 2)</a:t>
            </a:r>
          </a:p>
          <a:p>
            <a:r>
              <a:rPr lang="fr-BE" sz="1600" dirty="0" smtClean="0">
                <a:latin typeface="Consolas" pitchFamily="49" charset="0"/>
              </a:rPr>
              <a:t>        return 2;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smtClean="0">
                <a:latin typeface="Consolas" pitchFamily="49" charset="0"/>
              </a:rPr>
              <a:t>i * Factorielle(--i);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Main()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(Factorielle(5));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b="1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b="1" dirty="0" err="1" smtClean="0">
                <a:latin typeface="Consolas" pitchFamily="49" charset="0"/>
              </a:rPr>
              <a:t>.WriteLine</a:t>
            </a:r>
            <a:r>
              <a:rPr lang="fr-BE" sz="1600" b="1" dirty="0" smtClean="0">
                <a:latin typeface="Consolas" pitchFamily="49" charset="0"/>
              </a:rPr>
              <a:t>(Factorielle(10));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  <a:endParaRPr lang="fr-BE" sz="1600" dirty="0">
              <a:latin typeface="Consolas" pitchFamily="49" charset="0"/>
            </a:endParaRPr>
          </a:p>
        </p:txBody>
      </p:sp>
      <p:sp>
        <p:nvSpPr>
          <p:cNvPr id="17" name="Résultat Factorielle - v2"/>
          <p:cNvSpPr txBox="1">
            <a:spLocks/>
          </p:cNvSpPr>
          <p:nvPr/>
        </p:nvSpPr>
        <p:spPr bwMode="auto">
          <a:xfrm>
            <a:off x="2285984" y="4786322"/>
            <a:ext cx="6715172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latin typeface="Consolas" pitchFamily="49" charset="0"/>
              </a:rPr>
              <a:t>120</a:t>
            </a:r>
          </a:p>
          <a:p>
            <a:r>
              <a:rPr lang="en-US" sz="1200" b="1" dirty="0" smtClean="0">
                <a:latin typeface="Consolas" pitchFamily="49" charset="0"/>
              </a:rPr>
              <a:t>3628800</a:t>
            </a:r>
          </a:p>
        </p:txBody>
      </p:sp>
      <p:sp>
        <p:nvSpPr>
          <p:cNvPr id="18" name="Factorielle - v3"/>
          <p:cNvSpPr txBox="1">
            <a:spLocks/>
          </p:cNvSpPr>
          <p:nvPr/>
        </p:nvSpPr>
        <p:spPr bwMode="auto">
          <a:xfrm>
            <a:off x="214282" y="1334990"/>
            <a:ext cx="5143536" cy="3293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BigInteger</a:t>
            </a:r>
            <a:r>
              <a:rPr lang="fr-BE" sz="1600" dirty="0" smtClean="0">
                <a:latin typeface="Consolas" pitchFamily="49" charset="0"/>
              </a:rPr>
              <a:t> Factorielle(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BigInteger</a:t>
            </a:r>
            <a:r>
              <a:rPr lang="fr-BE" sz="1600" dirty="0" smtClean="0">
                <a:latin typeface="Consolas" pitchFamily="49" charset="0"/>
              </a:rPr>
              <a:t> i)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if </a:t>
            </a:r>
            <a:r>
              <a:rPr lang="fr-BE" sz="1600" dirty="0" smtClean="0">
                <a:latin typeface="Consolas" pitchFamily="49" charset="0"/>
              </a:rPr>
              <a:t>(i == 2)</a:t>
            </a:r>
          </a:p>
          <a:p>
            <a:r>
              <a:rPr lang="fr-BE" sz="1600" dirty="0" smtClean="0">
                <a:latin typeface="Consolas" pitchFamily="49" charset="0"/>
              </a:rPr>
              <a:t>        return 2;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smtClean="0">
                <a:latin typeface="Consolas" pitchFamily="49" charset="0"/>
              </a:rPr>
              <a:t>i * Factorielle(--i);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Main()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(Factorielle(5));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(Factorielle(10));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b="1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b="1" dirty="0" err="1" smtClean="0">
                <a:latin typeface="Consolas" pitchFamily="49" charset="0"/>
              </a:rPr>
              <a:t>.WriteLine</a:t>
            </a:r>
            <a:r>
              <a:rPr lang="fr-BE" sz="1600" b="1" dirty="0" smtClean="0">
                <a:latin typeface="Consolas" pitchFamily="49" charset="0"/>
              </a:rPr>
              <a:t>(Factorielle(55));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  <a:endParaRPr lang="fr-BE" sz="1600" dirty="0">
              <a:latin typeface="Consolas" pitchFamily="49" charset="0"/>
            </a:endParaRPr>
          </a:p>
        </p:txBody>
      </p:sp>
      <p:sp>
        <p:nvSpPr>
          <p:cNvPr id="19" name="Résultat Factorielle - v3"/>
          <p:cNvSpPr txBox="1">
            <a:spLocks/>
          </p:cNvSpPr>
          <p:nvPr/>
        </p:nvSpPr>
        <p:spPr bwMode="auto">
          <a:xfrm>
            <a:off x="2285984" y="4786322"/>
            <a:ext cx="6715172" cy="6463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latin typeface="Consolas" pitchFamily="49" charset="0"/>
              </a:rPr>
              <a:t>120</a:t>
            </a:r>
          </a:p>
          <a:p>
            <a:r>
              <a:rPr lang="en-US" sz="1200" dirty="0" smtClean="0">
                <a:latin typeface="Consolas" pitchFamily="49" charset="0"/>
              </a:rPr>
              <a:t>3628800</a:t>
            </a:r>
          </a:p>
          <a:p>
            <a:r>
              <a:rPr lang="en-US" sz="1200" b="1" dirty="0" smtClean="0">
                <a:latin typeface="Consolas" pitchFamily="49" charset="0"/>
              </a:rPr>
              <a:t>12696403353658275925965100847566516959580321051449436762275840000000000000</a:t>
            </a:r>
          </a:p>
        </p:txBody>
      </p:sp>
      <p:sp>
        <p:nvSpPr>
          <p:cNvPr id="20" name="Factorielle - v4"/>
          <p:cNvSpPr txBox="1">
            <a:spLocks/>
          </p:cNvSpPr>
          <p:nvPr/>
        </p:nvSpPr>
        <p:spPr bwMode="auto">
          <a:xfrm>
            <a:off x="214282" y="1334990"/>
            <a:ext cx="5143536" cy="35394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BigInteger</a:t>
            </a:r>
            <a:r>
              <a:rPr lang="fr-BE" sz="1600" dirty="0" smtClean="0">
                <a:latin typeface="Consolas" pitchFamily="49" charset="0"/>
              </a:rPr>
              <a:t> Factorielle(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BigInteger</a:t>
            </a:r>
            <a:r>
              <a:rPr lang="fr-BE" sz="1600" dirty="0" smtClean="0">
                <a:latin typeface="Consolas" pitchFamily="49" charset="0"/>
              </a:rPr>
              <a:t> i)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if </a:t>
            </a:r>
            <a:r>
              <a:rPr lang="fr-BE" sz="1600" dirty="0" smtClean="0">
                <a:latin typeface="Consolas" pitchFamily="49" charset="0"/>
              </a:rPr>
              <a:t>(i == 2)</a:t>
            </a:r>
          </a:p>
          <a:p>
            <a:r>
              <a:rPr lang="fr-BE" sz="1600" dirty="0" smtClean="0">
                <a:latin typeface="Consolas" pitchFamily="49" charset="0"/>
              </a:rPr>
              <a:t>        return 2;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smtClean="0">
                <a:latin typeface="Consolas" pitchFamily="49" charset="0"/>
              </a:rPr>
              <a:t>i * Factorielle(--i);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Main()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(Factorielle(5));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(Factorielle(10));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dirty="0" err="1" smtClean="0">
                <a:latin typeface="Consolas" pitchFamily="49" charset="0"/>
              </a:rPr>
              <a:t>.WriteLine</a:t>
            </a:r>
            <a:r>
              <a:rPr lang="fr-BE" sz="1600" dirty="0" smtClean="0">
                <a:latin typeface="Consolas" pitchFamily="49" charset="0"/>
              </a:rPr>
              <a:t>(Factorielle(55));</a:t>
            </a:r>
          </a:p>
          <a:p>
            <a:r>
              <a:rPr lang="fr-BE" sz="1600" dirty="0" smtClean="0">
                <a:latin typeface="Consolas" pitchFamily="49" charset="0"/>
              </a:rPr>
              <a:t>    </a:t>
            </a:r>
            <a:r>
              <a:rPr lang="fr-BE" sz="1600" b="1" dirty="0" err="1" smtClean="0">
                <a:solidFill>
                  <a:srgbClr val="2B91AF"/>
                </a:solidFill>
                <a:latin typeface="Consolas" pitchFamily="49" charset="0"/>
              </a:rPr>
              <a:t>Console</a:t>
            </a:r>
            <a:r>
              <a:rPr lang="fr-BE" sz="1600" b="1" dirty="0" err="1" smtClean="0">
                <a:latin typeface="Consolas" pitchFamily="49" charset="0"/>
              </a:rPr>
              <a:t>.WriteLine</a:t>
            </a:r>
            <a:r>
              <a:rPr lang="fr-BE" sz="1600" b="1" dirty="0" smtClean="0">
                <a:latin typeface="Consolas" pitchFamily="49" charset="0"/>
              </a:rPr>
              <a:t>(Factorielle(542));</a:t>
            </a:r>
          </a:p>
          <a:p>
            <a:r>
              <a:rPr lang="fr-BE" sz="1600" dirty="0" smtClean="0">
                <a:latin typeface="Consolas" pitchFamily="49" charset="0"/>
              </a:rPr>
              <a:t>}</a:t>
            </a:r>
            <a:endParaRPr lang="fr-BE" sz="1600" dirty="0">
              <a:latin typeface="Consolas" pitchFamily="49" charset="0"/>
            </a:endParaRPr>
          </a:p>
        </p:txBody>
      </p:sp>
      <p:sp>
        <p:nvSpPr>
          <p:cNvPr id="21" name="Résultat Factorielle - v4"/>
          <p:cNvSpPr txBox="1">
            <a:spLocks/>
          </p:cNvSpPr>
          <p:nvPr/>
        </p:nvSpPr>
        <p:spPr bwMode="auto">
          <a:xfrm>
            <a:off x="2285984" y="4786322"/>
            <a:ext cx="6715172" cy="20005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latin typeface="Consolas" pitchFamily="49" charset="0"/>
              </a:rPr>
              <a:t>120</a:t>
            </a:r>
          </a:p>
          <a:p>
            <a:r>
              <a:rPr lang="en-US" sz="1200" dirty="0" smtClean="0">
                <a:latin typeface="Consolas" pitchFamily="49" charset="0"/>
              </a:rPr>
              <a:t>3628800</a:t>
            </a:r>
          </a:p>
          <a:p>
            <a:r>
              <a:rPr lang="en-US" sz="1200" dirty="0" smtClean="0">
                <a:latin typeface="Consolas" pitchFamily="49" charset="0"/>
              </a:rPr>
              <a:t>12696403353658275925965100847566516959580321051449436762275840000000000000</a:t>
            </a:r>
          </a:p>
          <a:p>
            <a:r>
              <a:rPr lang="en-US" sz="1200" b="1" dirty="0" smtClean="0">
                <a:latin typeface="Consolas" pitchFamily="49" charset="0"/>
              </a:rPr>
              <a:t>1607535095378011891056328484225529595243838798499054994766025156939288169810835272449306354580237969682411561904659247352233869578500369085015849202525200</a:t>
            </a:r>
          </a:p>
          <a:p>
            <a:r>
              <a:rPr lang="en-US" sz="1200" kern="0" dirty="0" smtClean="0">
                <a:solidFill>
                  <a:srgbClr val="008A3E"/>
                </a:solidFill>
                <a:latin typeface="Consolas" pitchFamily="49" charset="0"/>
              </a:rPr>
              <a:t>// 11 </a:t>
            </a:r>
            <a:r>
              <a:rPr lang="en-US" sz="1200" kern="0" dirty="0" err="1" smtClean="0">
                <a:solidFill>
                  <a:srgbClr val="008A3E"/>
                </a:solidFill>
                <a:latin typeface="Consolas" pitchFamily="49" charset="0"/>
              </a:rPr>
              <a:t>autres</a:t>
            </a:r>
            <a:r>
              <a:rPr lang="en-US" sz="1200" kern="0" dirty="0" smtClean="0">
                <a:solidFill>
                  <a:srgbClr val="008A3E"/>
                </a:solidFill>
                <a:latin typeface="Consolas" pitchFamily="49" charset="0"/>
              </a:rPr>
              <a:t> </a:t>
            </a:r>
            <a:r>
              <a:rPr lang="en-US" sz="1200" kern="0" dirty="0" err="1" smtClean="0">
                <a:solidFill>
                  <a:srgbClr val="008A3E"/>
                </a:solidFill>
                <a:latin typeface="Consolas" pitchFamily="49" charset="0"/>
              </a:rPr>
              <a:t>lignes</a:t>
            </a:r>
            <a:r>
              <a:rPr lang="en-US" sz="1200" kern="0" dirty="0" smtClean="0">
                <a:solidFill>
                  <a:srgbClr val="008A3E"/>
                </a:solidFill>
                <a:latin typeface="Consolas" pitchFamily="49" charset="0"/>
              </a:rPr>
              <a:t> de </a:t>
            </a:r>
            <a:r>
              <a:rPr lang="en-US" sz="1200" kern="0" dirty="0" err="1" smtClean="0">
                <a:solidFill>
                  <a:srgbClr val="008A3E"/>
                </a:solidFill>
                <a:latin typeface="Consolas" pitchFamily="49" charset="0"/>
              </a:rPr>
              <a:t>chiffres</a:t>
            </a:r>
            <a:endParaRPr lang="en-US" sz="1200" kern="0" dirty="0" smtClean="0">
              <a:solidFill>
                <a:srgbClr val="008A3E"/>
              </a:solidFill>
              <a:latin typeface="Consolas" pitchFamily="49" charset="0"/>
            </a:endParaRPr>
          </a:p>
          <a:p>
            <a:r>
              <a:rPr lang="en-US" sz="1200" b="1" dirty="0" smtClean="0">
                <a:latin typeface="Consolas" pitchFamily="49" charset="0"/>
              </a:rPr>
              <a:t>27593805066916468242618448796850243328574235699250768859321062302677755711983880776617227228201878615112377392168960000000000000000000000000000000000000000000000000000000000000000000000000000000000000000000000000000000000000000000000000000000000000</a:t>
            </a:r>
          </a:p>
        </p:txBody>
      </p:sp>
      <p:sp>
        <p:nvSpPr>
          <p:cNvPr id="13" name="Explication"/>
          <p:cNvSpPr txBox="1"/>
          <p:nvPr/>
        </p:nvSpPr>
        <p:spPr>
          <a:xfrm>
            <a:off x="5500694" y="1285860"/>
            <a:ext cx="3429024" cy="309872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Prévu pour .NET 3.5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Retardé pour problème de performance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endParaRPr lang="fr-BE" sz="1600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Toutes opérations de </a:t>
            </a:r>
            <a:r>
              <a:rPr lang="fr-BE" sz="1600" i="1" dirty="0" err="1" smtClean="0">
                <a:solidFill>
                  <a:srgbClr val="002060"/>
                </a:solidFill>
              </a:rPr>
              <a:t>int</a:t>
            </a:r>
            <a:endParaRPr lang="fr-BE" sz="1600" i="1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endParaRPr lang="fr-BE" sz="1600" i="1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i="1" dirty="0" smtClean="0">
                <a:solidFill>
                  <a:srgbClr val="002060"/>
                </a:solidFill>
              </a:rPr>
              <a:t> </a:t>
            </a:r>
            <a:r>
              <a:rPr lang="fr-BE" sz="1600" dirty="0" smtClean="0">
                <a:solidFill>
                  <a:srgbClr val="002060"/>
                </a:solidFill>
              </a:rPr>
              <a:t>Autres opérations (statiques)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Abs</a:t>
            </a: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DivRem</a:t>
            </a:r>
            <a:endParaRPr lang="fr-BE" sz="1600" dirty="0" smtClean="0">
              <a:solidFill>
                <a:srgbClr val="002060"/>
              </a:solidFill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GreatestCommonDivisor</a:t>
            </a:r>
            <a:endParaRPr lang="fr-BE" sz="1600" dirty="0" smtClean="0">
              <a:solidFill>
                <a:srgbClr val="002060"/>
              </a:solidFill>
            </a:endParaRPr>
          </a:p>
          <a:p>
            <a:pPr lvl="1" algn="just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Remainder</a:t>
            </a:r>
            <a:endParaRPr lang="fr-BE" sz="1600" dirty="0" smtClean="0">
              <a:solidFill>
                <a:srgbClr val="002060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flipV="1">
            <a:off x="1357290" y="4572008"/>
            <a:ext cx="500066" cy="642942"/>
          </a:xfrm>
          <a:prstGeom prst="ben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3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C#1.0"/>
          <p:cNvSpPr txBox="1"/>
          <p:nvPr/>
        </p:nvSpPr>
        <p:spPr>
          <a:xfrm>
            <a:off x="642910" y="1130499"/>
            <a:ext cx="7858180" cy="48013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C# 4.0</a:t>
            </a:r>
          </a:p>
          <a:p>
            <a:endParaRPr lang="fr-BE" sz="2400" b="1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Co &amp; Contra Variance des génériques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Paramètres nommés et optionnels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Types dynamiques</a:t>
            </a:r>
            <a:endParaRPr lang="fr-BE" sz="2400" i="1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Interopérabilité COM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Améliorations à la Base Class Library</a:t>
            </a:r>
          </a:p>
          <a:p>
            <a:pPr>
              <a:buFont typeface="Wingdings" pitchFamily="2" charset="2"/>
              <a:buChar char="ü"/>
            </a:pP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BE" sz="2400" b="1" dirty="0" smtClean="0">
                <a:solidFill>
                  <a:schemeClr val="tx2"/>
                </a:solidFill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C#1.0"/>
          <p:cNvSpPr txBox="1"/>
          <p:nvPr/>
        </p:nvSpPr>
        <p:spPr>
          <a:xfrm>
            <a:off x="642910" y="1130499"/>
            <a:ext cx="7858180" cy="48013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tx2"/>
                </a:solidFill>
              </a:rPr>
              <a:t>C# 4.0</a:t>
            </a:r>
          </a:p>
          <a:p>
            <a:endParaRPr lang="fr-BE" sz="2400" b="1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b="1" dirty="0" smtClean="0">
                <a:solidFill>
                  <a:schemeClr val="tx2"/>
                </a:solidFill>
              </a:rPr>
              <a:t> </a:t>
            </a:r>
            <a:r>
              <a:rPr lang="fr-BE" sz="2400" dirty="0" smtClean="0">
                <a:solidFill>
                  <a:schemeClr val="tx2"/>
                </a:solidFill>
              </a:rPr>
              <a:t>Co &amp; Contra Variance des génériques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Paramètres nommés et optionnels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Types dynamiques</a:t>
            </a:r>
            <a:endParaRPr lang="fr-BE" sz="2400" i="1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Interopérabilité COM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BE" sz="2400" i="1" dirty="0" smtClean="0">
                <a:solidFill>
                  <a:schemeClr val="bg1">
                    <a:lumMod val="75000"/>
                  </a:schemeClr>
                </a:solidFill>
              </a:rPr>
              <a:t> Améliorations à la Base Class Library</a:t>
            </a:r>
          </a:p>
          <a:p>
            <a:pPr>
              <a:buFont typeface="Wingdings" pitchFamily="2" charset="2"/>
              <a:buChar char="ü"/>
            </a:pP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BE" sz="2400" b="1" i="1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  <a:endParaRPr lang="fr-BE" sz="2400" i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Projects\PDA - Articles\2010-03-04 - PDA - DotNetHub - .NET 4.0\Images\VS 2010 RC Splash Screen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989812" y="2285992"/>
            <a:ext cx="4131663" cy="28273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Conclusion – 1/2</a:t>
            </a:r>
            <a:endParaRPr lang="fr-B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795338"/>
            <a:ext cx="8229600" cy="445044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&amp;                   Framework 4.0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Nouveautés au niveau du langage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Codage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Simplifications d’écriture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Amélioration des performances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endParaRPr kumimoji="0" lang="fr-B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Design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Interopérabilité simplifiée et homogénéisée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« Design By </a:t>
            </a:r>
            <a:r>
              <a:rPr kumimoji="0" lang="fr-BE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Contracts</a:t>
            </a: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 »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Framework de concurrence</a:t>
            </a:r>
          </a:p>
        </p:txBody>
      </p:sp>
      <p:pic>
        <p:nvPicPr>
          <p:cNvPr id="5" name="Picture 3" descr="D:\Projects\PDA - Articles\2009-08-04 - PDA - DotNetHub - .NET 4.0\Images\.NET4.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8884" y="829936"/>
            <a:ext cx="1439066" cy="361947"/>
          </a:xfrm>
          <a:prstGeom prst="rect">
            <a:avLst/>
          </a:prstGeom>
          <a:noFill/>
        </p:spPr>
      </p:pic>
      <p:pic>
        <p:nvPicPr>
          <p:cNvPr id="1026" name="Picture 2" descr="D:\Projects\PDA - Articles\2010-03-04 - PDA - DotNetHub - .NET 4.0\Images\Visual Studion 2010 Ultima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857232"/>
            <a:ext cx="3706028" cy="39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Conclusion – 2/2</a:t>
            </a:r>
            <a:endParaRPr lang="fr-BE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795338"/>
            <a:ext cx="8229600" cy="445044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Nouveautés au niveau de l’environnement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Team 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Foundation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Server se démocratise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Nouveaux 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debuggers</a:t>
            </a: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Modélisation UML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Nouveautés au niveau des 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frameworks</a:t>
            </a: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ASP.NET, MVC, AJAX 4.0, </a:t>
            </a: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Sync</a:t>
            </a: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Framework, F#…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 Après 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C# 5.0 (?) : « Compiler As A Service »</a:t>
            </a:r>
          </a:p>
        </p:txBody>
      </p:sp>
      <p:sp>
        <p:nvSpPr>
          <p:cNvPr id="4" name="Rectangle à coins arrondis 4"/>
          <p:cNvSpPr/>
          <p:nvPr/>
        </p:nvSpPr>
        <p:spPr>
          <a:xfrm>
            <a:off x="428596" y="5572140"/>
            <a:ext cx="8286808" cy="928694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FFF00"/>
              </a:buClr>
              <a:buSzPct val="130000"/>
            </a:pPr>
            <a:r>
              <a:rPr lang="fr-BE" sz="2800" dirty="0" smtClean="0"/>
              <a:t>Tout simplement une nouvelle révolution</a:t>
            </a:r>
            <a:endParaRPr lang="fr-B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1026" name="Picture 2" descr="D:\Projects\PDA - DotNetHub\Logo DotNetHub - Transpar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595230"/>
            <a:ext cx="4813300" cy="787400"/>
          </a:xfrm>
          <a:prstGeom prst="rect">
            <a:avLst/>
          </a:prstGeom>
          <a:noFill/>
        </p:spPr>
      </p:pic>
      <p:pic>
        <p:nvPicPr>
          <p:cNvPr id="5" name="Picture 3" descr="D:\Projects\PDA - DotNetHub\Sessions\2010-03-04 - Pierre - Csharp 4.0 et améliorations à la BCL\2. Organisation conférence\Images\Cahier Styl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2214554"/>
            <a:ext cx="1214446" cy="1214446"/>
          </a:xfrm>
          <a:prstGeom prst="rect">
            <a:avLst/>
          </a:prstGeom>
          <a:noFill/>
        </p:spPr>
      </p:pic>
      <p:sp>
        <p:nvSpPr>
          <p:cNvPr id="6" name="Content Placeholder 2"/>
          <p:cNvSpPr>
            <a:spLocks noGrp="1"/>
          </p:cNvSpPr>
          <p:nvPr/>
        </p:nvSpPr>
        <p:spPr bwMode="auto">
          <a:xfrm>
            <a:off x="457200" y="2357430"/>
            <a:ext cx="8229600" cy="400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rgbClr val="3366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rgbClr val="3366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rgbClr val="3366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rgbClr val="336699"/>
                </a:solidFill>
                <a:latin typeface="+mn-lt"/>
              </a:defRPr>
            </a:lvl9pPr>
          </a:lstStyle>
          <a:p>
            <a:r>
              <a:rPr lang="fr-BE" dirty="0" smtClean="0"/>
              <a:t>N’oubliez pas votre formulaire de </a:t>
            </a:r>
          </a:p>
          <a:p>
            <a:pPr>
              <a:buNone/>
            </a:pPr>
            <a:r>
              <a:rPr lang="fr-BE" dirty="0" smtClean="0"/>
              <a:t>	participation au concours!</a:t>
            </a:r>
          </a:p>
          <a:p>
            <a:endParaRPr lang="fr-BE" b="1" dirty="0" smtClean="0"/>
          </a:p>
          <a:p>
            <a:r>
              <a:rPr lang="fr-BE" dirty="0" smtClean="0"/>
              <a:t>Prochains évènements</a:t>
            </a:r>
          </a:p>
          <a:p>
            <a:pPr lvl="1"/>
            <a:r>
              <a:rPr lang="fr-BE" dirty="0" smtClean="0"/>
              <a:t>09/03 : </a:t>
            </a:r>
            <a:r>
              <a:rPr lang="fr-BE" b="1" dirty="0" smtClean="0"/>
              <a:t>Windows Live Meeting</a:t>
            </a:r>
            <a:r>
              <a:rPr lang="fr-BE" dirty="0" smtClean="0"/>
              <a:t> – VS 2010 - .NET 4.0</a:t>
            </a:r>
          </a:p>
          <a:p>
            <a:pPr lvl="1"/>
            <a:r>
              <a:rPr lang="fr-BE" dirty="0" smtClean="0"/>
              <a:t>23/03 : </a:t>
            </a:r>
            <a:r>
              <a:rPr lang="fr-BE" b="1" dirty="0" err="1" smtClean="0"/>
              <a:t>MyTIC</a:t>
            </a:r>
            <a:r>
              <a:rPr lang="fr-BE" dirty="0" smtClean="0"/>
              <a:t> : </a:t>
            </a:r>
            <a:r>
              <a:rPr lang="fr-BE" dirty="0" err="1" smtClean="0"/>
              <a:t>Sharepoint</a:t>
            </a:r>
            <a:r>
              <a:rPr lang="fr-BE" dirty="0" smtClean="0"/>
              <a:t> 2010</a:t>
            </a:r>
          </a:p>
          <a:p>
            <a:pPr lvl="1"/>
            <a:r>
              <a:rPr lang="fr-BE" dirty="0" smtClean="0"/>
              <a:t>30/03 au 01/04 : </a:t>
            </a:r>
            <a:r>
              <a:rPr lang="fr-BE" b="1" dirty="0" smtClean="0"/>
              <a:t>Tech </a:t>
            </a:r>
            <a:r>
              <a:rPr lang="fr-BE" b="1" dirty="0" err="1" smtClean="0"/>
              <a:t>Days</a:t>
            </a:r>
            <a:r>
              <a:rPr lang="fr-BE" b="1" dirty="0" smtClean="0"/>
              <a:t> 2010</a:t>
            </a:r>
          </a:p>
          <a:p>
            <a:pPr lvl="1"/>
            <a:r>
              <a:rPr lang="fr-BE" dirty="0" smtClean="0"/>
              <a:t>21/04 : </a:t>
            </a:r>
            <a:r>
              <a:rPr lang="fr-BE" b="1" dirty="0" err="1" smtClean="0"/>
              <a:t>DotNetHub</a:t>
            </a:r>
            <a:r>
              <a:rPr lang="fr-BE" dirty="0" smtClean="0"/>
              <a:t> : Méthodes Agiles</a:t>
            </a:r>
          </a:p>
          <a:p>
            <a:pPr lvl="1"/>
            <a:r>
              <a:rPr lang="fr-BE" dirty="0" smtClean="0"/>
              <a:t>28/04 : </a:t>
            </a:r>
            <a:r>
              <a:rPr lang="fr-BE" b="1" dirty="0" err="1" smtClean="0"/>
              <a:t>DotNetHub</a:t>
            </a:r>
            <a:r>
              <a:rPr lang="fr-BE" dirty="0" smtClean="0"/>
              <a:t> : </a:t>
            </a:r>
            <a:r>
              <a:rPr lang="fr-BE" dirty="0" err="1" smtClean="0"/>
              <a:t>NService</a:t>
            </a:r>
            <a:r>
              <a:rPr lang="fr-BE" dirty="0" smtClean="0"/>
              <a:t> Bus</a:t>
            </a:r>
            <a:endParaRPr lang="fr-BE" dirty="0"/>
          </a:p>
        </p:txBody>
      </p:sp>
      <p:sp>
        <p:nvSpPr>
          <p:cNvPr id="7" name="Content Placeholder 2"/>
          <p:cNvSpPr>
            <a:spLocks noGrp="1"/>
          </p:cNvSpPr>
          <p:nvPr/>
        </p:nvSpPr>
        <p:spPr bwMode="auto">
          <a:xfrm>
            <a:off x="457200" y="1571612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rgbClr val="3366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rgbClr val="3366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rgbClr val="3366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45000"/>
              <a:buFont typeface="Wingdings" pitchFamily="2" charset="2"/>
              <a:buChar char="l"/>
              <a:defRPr>
                <a:solidFill>
                  <a:srgbClr val="336699"/>
                </a:solidFill>
                <a:latin typeface="+mn-lt"/>
              </a:defRPr>
            </a:lvl9pPr>
          </a:lstStyle>
          <a:p>
            <a:pPr algn="ctr">
              <a:buNone/>
            </a:pPr>
            <a:r>
              <a:rPr lang="fr-BE" sz="3200" b="1" dirty="0" smtClean="0">
                <a:latin typeface="Monotype Corsiva" pitchFamily="66" charset="0"/>
              </a:rPr>
              <a:t>Merci à tous !</a:t>
            </a:r>
            <a:endParaRPr lang="fr-BE" sz="3200" b="1" dirty="0">
              <a:latin typeface="Monotype Corsiva" pitchFamily="66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072331" y="2571744"/>
            <a:ext cx="1928825" cy="642942"/>
            <a:chOff x="2607455" y="4786322"/>
            <a:chExt cx="3929090" cy="1455287"/>
          </a:xfrm>
        </p:grpSpPr>
        <p:sp>
          <p:nvSpPr>
            <p:cNvPr id="9" name="Rounded Rectangle 8"/>
            <p:cNvSpPr/>
            <p:nvPr/>
          </p:nvSpPr>
          <p:spPr>
            <a:xfrm>
              <a:off x="2607455" y="4786322"/>
              <a:ext cx="3929090" cy="1428760"/>
            </a:xfrm>
            <a:prstGeom prst="round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pic>
          <p:nvPicPr>
            <p:cNvPr id="10" name="Picture 2" descr="D:\Projects\PDA - DotNetHub\Sessions\2010-03-04 - Pierre - Csharp 4.0 et améliorations à la BCL\1. Résumé conférence\techdays-2010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55451" y="4786322"/>
              <a:ext cx="3638218" cy="1455287"/>
            </a:xfrm>
            <a:prstGeom prst="rect">
              <a:avLst/>
            </a:prstGeom>
            <a:noFill/>
          </p:spPr>
        </p:pic>
      </p:grpSp>
      <p:pic>
        <p:nvPicPr>
          <p:cNvPr id="1027" name="Picture 3" descr="D:\Downloads\Icones\VistaICO-Aero-Pack-3\PNG\VistaICO_Toolbar_Icons\Calenda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071942"/>
            <a:ext cx="785818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 &amp; Contra Variance – Définition</a:t>
            </a:r>
            <a:endParaRPr lang="fr-BE" dirty="0"/>
          </a:p>
        </p:txBody>
      </p:sp>
      <p:sp>
        <p:nvSpPr>
          <p:cNvPr id="7" name="Contravariance Def"/>
          <p:cNvSpPr txBox="1">
            <a:spLocks/>
          </p:cNvSpPr>
          <p:nvPr/>
        </p:nvSpPr>
        <p:spPr bwMode="auto">
          <a:xfrm>
            <a:off x="457200" y="2004475"/>
            <a:ext cx="82296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Contravariance</a:t>
            </a:r>
            <a:endParaRPr kumimoji="0" lang="fr-BE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Un opérateur</a:t>
            </a:r>
            <a:r>
              <a:rPr kumimoji="0" lang="fr-BE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de conversion de type est </a:t>
            </a:r>
            <a:r>
              <a:rPr kumimoji="0" lang="fr-BE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contravariant</a:t>
            </a:r>
            <a:r>
              <a:rPr kumimoji="0" lang="fr-BE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s’il ordonne les types </a:t>
            </a:r>
            <a:r>
              <a:rPr kumimoji="0" lang="fr-BE" sz="20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du plus générique au plus spécifique</a:t>
            </a:r>
            <a:endParaRPr kumimoji="0" lang="fr-BE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sp>
        <p:nvSpPr>
          <p:cNvPr id="8" name="Covariance Def"/>
          <p:cNvSpPr txBox="1">
            <a:spLocks/>
          </p:cNvSpPr>
          <p:nvPr/>
        </p:nvSpPr>
        <p:spPr>
          <a:xfrm>
            <a:off x="457200" y="795338"/>
            <a:ext cx="82296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fr-BE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Covariance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Un opérateur de conversion de type est covariant s’il ordonne les types </a:t>
            </a:r>
            <a:r>
              <a:rPr kumimoji="0" lang="fr-BE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du plus spécifique au plus générique</a:t>
            </a:r>
          </a:p>
        </p:txBody>
      </p:sp>
      <p:sp>
        <p:nvSpPr>
          <p:cNvPr id="9" name="Covariance example"/>
          <p:cNvSpPr txBox="1">
            <a:spLocks/>
          </p:cNvSpPr>
          <p:nvPr/>
        </p:nvSpPr>
        <p:spPr bwMode="auto">
          <a:xfrm>
            <a:off x="452346" y="1857364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kumimoji="0" lang="fr-BE" sz="20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Si tu me fournis une </a:t>
            </a:r>
            <a:r>
              <a:rPr kumimoji="0" lang="fr-BE" sz="2000" b="0" i="1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SqlCommand</a:t>
            </a:r>
            <a:r>
              <a:rPr kumimoji="0" lang="fr-BE" sz="20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, alors je peux me contenter de la traiter comme une </a:t>
            </a:r>
            <a:r>
              <a:rPr kumimoji="0" lang="fr-BE" sz="2000" b="0" i="1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DbCommand</a:t>
            </a:r>
            <a:endParaRPr kumimoji="0" lang="fr-BE" sz="2000" b="0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sp>
        <p:nvSpPr>
          <p:cNvPr id="10" name="Contravariance example"/>
          <p:cNvSpPr txBox="1">
            <a:spLocks/>
          </p:cNvSpPr>
          <p:nvPr/>
        </p:nvSpPr>
        <p:spPr bwMode="auto">
          <a:xfrm>
            <a:off x="450179" y="4286256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2" charset="2"/>
              <a:buChar char="l"/>
              <a:tabLst/>
              <a:defRPr/>
            </a:pPr>
            <a:r>
              <a:rPr lang="fr-BE" sz="2000" i="1" kern="0" dirty="0" smtClean="0">
                <a:latin typeface="+mn-lt"/>
              </a:rPr>
              <a:t>Si tu sais comparer deux « </a:t>
            </a:r>
            <a:r>
              <a:rPr lang="fr-BE" sz="2000" i="1" kern="0" dirty="0" err="1" smtClean="0">
                <a:latin typeface="+mn-lt"/>
              </a:rPr>
              <a:t>object</a:t>
            </a:r>
            <a:r>
              <a:rPr lang="fr-BE" sz="2000" i="1" kern="0" dirty="0" smtClean="0">
                <a:latin typeface="+mn-lt"/>
              </a:rPr>
              <a:t> », alors tu sauras aussi comparer deux « </a:t>
            </a:r>
            <a:r>
              <a:rPr lang="fr-BE" sz="2000" i="1" kern="0" dirty="0" err="1" smtClean="0">
                <a:latin typeface="+mn-lt"/>
              </a:rPr>
              <a:t>EventArgs</a:t>
            </a:r>
            <a:r>
              <a:rPr lang="fr-BE" sz="2000" i="1" kern="0" dirty="0" smtClean="0">
                <a:latin typeface="+mn-lt"/>
              </a:rPr>
              <a:t> ».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tabLst/>
              <a:defRPr/>
            </a:pPr>
            <a:r>
              <a:rPr kumimoji="0" lang="fr-BE" sz="20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	Ainsi</a:t>
            </a:r>
            <a:r>
              <a:rPr lang="fr-BE" sz="2000" i="1" kern="0" dirty="0" smtClean="0">
                <a:latin typeface="+mn-lt"/>
              </a:rPr>
              <a:t>, si tu as besoin d’un </a:t>
            </a:r>
            <a:r>
              <a:rPr lang="fr-BE" sz="2000" b="1" i="1" kern="0" dirty="0" smtClean="0">
                <a:latin typeface="+mn-lt"/>
              </a:rPr>
              <a:t>comparateur d’</a:t>
            </a:r>
            <a:r>
              <a:rPr lang="fr-BE" sz="2000" b="1" i="1" kern="0" dirty="0" err="1" smtClean="0">
                <a:latin typeface="+mn-lt"/>
              </a:rPr>
              <a:t>EventArgs</a:t>
            </a:r>
            <a:r>
              <a:rPr lang="fr-BE" sz="2000" i="1" kern="0" dirty="0" smtClean="0">
                <a:latin typeface="+mn-lt"/>
              </a:rPr>
              <a:t>, alors je peux te donner un </a:t>
            </a:r>
            <a:r>
              <a:rPr lang="fr-BE" sz="2000" b="1" i="1" kern="0" dirty="0" smtClean="0">
                <a:latin typeface="+mn-lt"/>
              </a:rPr>
              <a:t>comparateur d’objet</a:t>
            </a:r>
            <a:endParaRPr kumimoji="0" lang="fr-BE" sz="20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36633E-6 L 0 0.1771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 &amp; Contra Variance – Les </a:t>
            </a:r>
            <a:r>
              <a:rPr lang="fr-BE" dirty="0" err="1" smtClean="0"/>
              <a:t>delegates</a:t>
            </a:r>
            <a:r>
              <a:rPr lang="fr-BE" dirty="0" smtClean="0"/>
              <a:t> – 1/2</a:t>
            </a:r>
            <a:endParaRPr lang="fr-BE" dirty="0"/>
          </a:p>
        </p:txBody>
      </p:sp>
      <p:sp>
        <p:nvSpPr>
          <p:cNvPr id="3" name="Application CoVariance"/>
          <p:cNvSpPr txBox="1"/>
          <p:nvPr/>
        </p:nvSpPr>
        <p:spPr>
          <a:xfrm>
            <a:off x="785786" y="1000108"/>
            <a:ext cx="7572428" cy="412420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Employé </a:t>
            </a:r>
            <a:r>
              <a:rPr lang="fr-BE" sz="1600" dirty="0" smtClean="0">
                <a:latin typeface="Consolas" pitchFamily="49" charset="0"/>
              </a:rPr>
              <a:t>{ }</a:t>
            </a:r>
          </a:p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Développeur </a:t>
            </a:r>
            <a:r>
              <a:rPr lang="fr-BE" sz="1600" dirty="0" smtClean="0">
                <a:latin typeface="Consolas" pitchFamily="49" charset="0"/>
              </a:rPr>
              <a:t>: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Employé </a:t>
            </a:r>
            <a:r>
              <a:rPr lang="fr-BE" sz="1600" dirty="0" smtClean="0">
                <a:latin typeface="Consolas" pitchFamily="49" charset="0"/>
              </a:rPr>
              <a:t>{ }</a:t>
            </a:r>
          </a:p>
          <a:p>
            <a:endParaRPr lang="fr-BE" sz="1600" dirty="0" smtClean="0">
              <a:latin typeface="Consolas" pitchFamily="49" charset="0"/>
              <a:cs typeface="Courier New" pitchFamily="49" charset="0"/>
            </a:endParaRPr>
          </a:p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class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Program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Employé </a:t>
            </a:r>
            <a:r>
              <a:rPr lang="fr-BE" sz="1600" dirty="0" err="1" smtClean="0">
                <a:latin typeface="Consolas" pitchFamily="49" charset="0"/>
              </a:rPr>
              <a:t>CréeEmployé</a:t>
            </a:r>
            <a:r>
              <a:rPr lang="fr-BE" sz="1600" dirty="0" smtClean="0">
                <a:latin typeface="Consolas" pitchFamily="49" charset="0"/>
              </a:rPr>
              <a:t>() {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null</a:t>
            </a:r>
            <a:r>
              <a:rPr lang="fr-BE" sz="1600" dirty="0" smtClean="0">
                <a:latin typeface="Consolas" pitchFamily="49" charset="0"/>
              </a:rPr>
              <a:t>; }</a:t>
            </a:r>
          </a:p>
          <a:p>
            <a:r>
              <a:rPr lang="fr-BE" sz="1600" dirty="0" smtClean="0">
                <a:latin typeface="Consolas" pitchFamily="49" charset="0"/>
              </a:rPr>
              <a:t> 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Développeur </a:t>
            </a:r>
            <a:r>
              <a:rPr lang="fr-BE" sz="1600" dirty="0" err="1" smtClean="0">
                <a:latin typeface="Consolas" pitchFamily="49" charset="0"/>
              </a:rPr>
              <a:t>CréeDéveloppeur</a:t>
            </a:r>
            <a:r>
              <a:rPr lang="fr-BE" sz="1600" dirty="0" smtClean="0">
                <a:latin typeface="Consolas" pitchFamily="49" charset="0"/>
              </a:rPr>
              <a:t>() {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null</a:t>
            </a:r>
            <a:r>
              <a:rPr lang="fr-BE" sz="1600" dirty="0" smtClean="0">
                <a:latin typeface="Consolas" pitchFamily="49" charset="0"/>
              </a:rPr>
              <a:t>; }</a:t>
            </a:r>
          </a:p>
          <a:p>
            <a:endParaRPr lang="fr-BE" sz="1600" dirty="0" smtClean="0">
              <a:latin typeface="Consolas" pitchFamily="49" charset="0"/>
            </a:endParaRPr>
          </a:p>
          <a:p>
            <a:r>
              <a:rPr lang="fr-BE" sz="1600" dirty="0" smtClean="0">
                <a:latin typeface="Consolas" pitchFamily="49" charset="0"/>
              </a:rPr>
              <a:t> 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600" dirty="0" smtClean="0">
                <a:latin typeface="Consolas" pitchFamily="49" charset="0"/>
              </a:rPr>
              <a:t> Main(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fr-BE" sz="1600" dirty="0" smtClean="0">
                <a:latin typeface="Consolas" pitchFamily="49" charset="0"/>
              </a:rPr>
              <a:t>[] </a:t>
            </a:r>
            <a:r>
              <a:rPr lang="fr-BE" sz="1600" dirty="0" err="1" smtClean="0">
                <a:latin typeface="Consolas" pitchFamily="49" charset="0"/>
              </a:rPr>
              <a:t>args</a:t>
            </a:r>
            <a:r>
              <a:rPr lang="fr-BE" sz="1600" dirty="0" smtClean="0">
                <a:latin typeface="Consolas" pitchFamily="49" charset="0"/>
              </a:rPr>
              <a:t>)</a:t>
            </a:r>
          </a:p>
          <a:p>
            <a:r>
              <a:rPr lang="fr-BE" sz="1600" dirty="0" smtClean="0">
                <a:latin typeface="Consolas" pitchFamily="49" charset="0"/>
              </a:rPr>
              <a:t>   {</a:t>
            </a:r>
          </a:p>
          <a:p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créeEmployé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Func</a:t>
            </a:r>
            <a:r>
              <a:rPr lang="fr-BE" sz="1600" dirty="0" smtClean="0">
                <a:latin typeface="Consolas" pitchFamily="49" charset="0"/>
              </a:rPr>
              <a:t>&lt;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Employé</a:t>
            </a:r>
            <a:r>
              <a:rPr lang="fr-BE" sz="1600" dirty="0" smtClean="0">
                <a:latin typeface="Consolas" pitchFamily="49" charset="0"/>
              </a:rPr>
              <a:t>&gt;(</a:t>
            </a:r>
            <a:r>
              <a:rPr lang="fr-BE" sz="1600" dirty="0" err="1" smtClean="0">
                <a:latin typeface="Consolas" pitchFamily="49" charset="0"/>
              </a:rPr>
              <a:t>CréeEmployé</a:t>
            </a:r>
            <a:r>
              <a:rPr lang="fr-BE" sz="1600" dirty="0" smtClean="0">
                <a:latin typeface="Consolas" pitchFamily="49" charset="0"/>
              </a:rPr>
              <a:t>);</a:t>
            </a:r>
          </a:p>
          <a:p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Employé </a:t>
            </a:r>
            <a:r>
              <a:rPr lang="fr-BE" sz="1600" dirty="0" smtClean="0">
                <a:latin typeface="Consolas" pitchFamily="49" charset="0"/>
              </a:rPr>
              <a:t>employé1 = </a:t>
            </a:r>
            <a:r>
              <a:rPr lang="fr-BE" sz="1600" dirty="0" err="1" smtClean="0">
                <a:latin typeface="Consolas" pitchFamily="49" charset="0"/>
              </a:rPr>
              <a:t>créeEmployé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var </a:t>
            </a:r>
            <a:r>
              <a:rPr lang="fr-BE" sz="1600" dirty="0" err="1" smtClean="0">
                <a:latin typeface="Consolas" pitchFamily="49" charset="0"/>
              </a:rPr>
              <a:t>créeDeveloppeur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b="1" dirty="0" err="1" smtClean="0">
                <a:solidFill>
                  <a:srgbClr val="2B91AF"/>
                </a:solidFill>
                <a:latin typeface="Consolas" pitchFamily="49" charset="0"/>
              </a:rPr>
              <a:t>Func</a:t>
            </a:r>
            <a:r>
              <a:rPr lang="fr-BE" sz="1600" b="1" dirty="0" smtClean="0">
                <a:latin typeface="Consolas" pitchFamily="49" charset="0"/>
              </a:rPr>
              <a:t>&lt;</a:t>
            </a:r>
            <a:r>
              <a:rPr lang="fr-BE" sz="1600" b="1" dirty="0" smtClean="0">
                <a:solidFill>
                  <a:srgbClr val="2B91AF"/>
                </a:solidFill>
                <a:latin typeface="Consolas" pitchFamily="49" charset="0"/>
              </a:rPr>
              <a:t>Employé</a:t>
            </a:r>
            <a:r>
              <a:rPr lang="fr-BE" sz="1600" b="1" dirty="0" smtClean="0">
                <a:latin typeface="Consolas" pitchFamily="49" charset="0"/>
              </a:rPr>
              <a:t>&gt;(</a:t>
            </a:r>
            <a:r>
              <a:rPr lang="fr-BE" sz="1600" b="1" dirty="0" err="1" smtClean="0">
                <a:latin typeface="Consolas" pitchFamily="49" charset="0"/>
              </a:rPr>
              <a:t>CréeDéveloppeur</a:t>
            </a:r>
            <a:r>
              <a:rPr lang="fr-BE" sz="1600" b="1" dirty="0" smtClean="0">
                <a:latin typeface="Consolas" pitchFamily="49" charset="0"/>
              </a:rPr>
              <a:t>)</a:t>
            </a:r>
            <a:r>
              <a:rPr lang="fr-BE" sz="1600" dirty="0" smtClean="0">
                <a:latin typeface="Consolas" pitchFamily="49" charset="0"/>
              </a:rPr>
              <a:t>;</a:t>
            </a:r>
          </a:p>
          <a:p>
            <a:r>
              <a:rPr lang="fr-BE" sz="1600" dirty="0" smtClean="0">
                <a:latin typeface="Consolas" pitchFamily="49" charset="0"/>
              </a:rPr>
              <a:t>     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Employé </a:t>
            </a:r>
            <a:r>
              <a:rPr lang="fr-BE" sz="1600" dirty="0" smtClean="0">
                <a:latin typeface="Consolas" pitchFamily="49" charset="0"/>
              </a:rPr>
              <a:t>employé2 = </a:t>
            </a:r>
            <a:r>
              <a:rPr lang="fr-BE" sz="1600" dirty="0" err="1" smtClean="0">
                <a:latin typeface="Consolas" pitchFamily="49" charset="0"/>
              </a:rPr>
              <a:t>créeDeveloppeur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r>
              <a:rPr lang="fr-BE" sz="1600" dirty="0" smtClean="0">
                <a:latin typeface="Consolas" pitchFamily="49" charset="0"/>
                <a:cs typeface="Courier New" pitchFamily="49" charset="0"/>
              </a:rPr>
              <a:t>   }</a:t>
            </a:r>
          </a:p>
          <a:p>
            <a:r>
              <a:rPr lang="fr-BE" sz="1600" dirty="0" smtClean="0">
                <a:latin typeface="Consolas" pitchFamily="49" charset="0"/>
                <a:cs typeface="Courier New" pitchFamily="49" charset="0"/>
              </a:rPr>
              <a:t>}</a:t>
            </a:r>
            <a:endParaRPr lang="fr-BE" sz="1600" dirty="0"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4" name="Définition Classes"/>
          <p:cNvSpPr txBox="1"/>
          <p:nvPr/>
        </p:nvSpPr>
        <p:spPr>
          <a:xfrm>
            <a:off x="785786" y="1000108"/>
            <a:ext cx="7572428" cy="20621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Employé </a:t>
            </a:r>
            <a:r>
              <a:rPr lang="fr-BE" sz="1600" dirty="0" smtClean="0">
                <a:latin typeface="Consolas" pitchFamily="49" charset="0"/>
              </a:rPr>
              <a:t>{ }</a:t>
            </a:r>
          </a:p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public class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Développeur </a:t>
            </a:r>
            <a:r>
              <a:rPr lang="fr-BE" sz="1600" dirty="0" smtClean="0">
                <a:latin typeface="Consolas" pitchFamily="49" charset="0"/>
              </a:rPr>
              <a:t>: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Employé </a:t>
            </a:r>
            <a:r>
              <a:rPr lang="fr-BE" sz="1600" dirty="0" smtClean="0">
                <a:latin typeface="Consolas" pitchFamily="49" charset="0"/>
              </a:rPr>
              <a:t>{ }</a:t>
            </a:r>
          </a:p>
          <a:p>
            <a:endParaRPr lang="fr-BE" sz="1600" dirty="0" smtClean="0">
              <a:latin typeface="Consolas" pitchFamily="49" charset="0"/>
              <a:cs typeface="Courier New" pitchFamily="49" charset="0"/>
            </a:endParaRPr>
          </a:p>
          <a:p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class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Program</a:t>
            </a:r>
          </a:p>
          <a:p>
            <a:r>
              <a:rPr lang="fr-BE" sz="1600" dirty="0" smtClean="0">
                <a:latin typeface="Consolas" pitchFamily="49" charset="0"/>
              </a:rPr>
              <a:t>{</a:t>
            </a:r>
          </a:p>
          <a:p>
            <a:r>
              <a:rPr lang="fr-BE" sz="1600" dirty="0" smtClean="0">
                <a:latin typeface="Consolas" pitchFamily="49" charset="0"/>
              </a:rPr>
              <a:t> 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Employé </a:t>
            </a:r>
            <a:r>
              <a:rPr lang="fr-BE" sz="1600" dirty="0" err="1" smtClean="0">
                <a:latin typeface="Consolas" pitchFamily="49" charset="0"/>
              </a:rPr>
              <a:t>CréeEmployé</a:t>
            </a:r>
            <a:r>
              <a:rPr lang="fr-BE" sz="1600" dirty="0" smtClean="0">
                <a:latin typeface="Consolas" pitchFamily="49" charset="0"/>
              </a:rPr>
              <a:t>() {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null</a:t>
            </a:r>
            <a:r>
              <a:rPr lang="fr-BE" sz="1600" dirty="0" smtClean="0">
                <a:latin typeface="Consolas" pitchFamily="49" charset="0"/>
              </a:rPr>
              <a:t>; }</a:t>
            </a:r>
          </a:p>
          <a:p>
            <a:r>
              <a:rPr lang="fr-BE" sz="1600" dirty="0" smtClean="0">
                <a:latin typeface="Consolas" pitchFamily="49" charset="0"/>
              </a:rPr>
              <a:t>  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static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Développeur </a:t>
            </a:r>
            <a:r>
              <a:rPr lang="fr-BE" sz="1600" dirty="0" err="1" smtClean="0">
                <a:latin typeface="Consolas" pitchFamily="49" charset="0"/>
              </a:rPr>
              <a:t>CréeDéveloppeur</a:t>
            </a:r>
            <a:r>
              <a:rPr lang="fr-BE" sz="1600" dirty="0" smtClean="0">
                <a:latin typeface="Consolas" pitchFamily="49" charset="0"/>
              </a:rPr>
              <a:t>() {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return 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null</a:t>
            </a:r>
            <a:r>
              <a:rPr lang="fr-BE" sz="1600" dirty="0" smtClean="0">
                <a:latin typeface="Consolas" pitchFamily="49" charset="0"/>
              </a:rPr>
              <a:t>; }</a:t>
            </a:r>
          </a:p>
          <a:p>
            <a:r>
              <a:rPr lang="fr-BE" sz="1600" dirty="0" smtClean="0">
                <a:latin typeface="Consolas" pitchFamily="49" charset="0"/>
                <a:cs typeface="Courier New" pitchFamily="49" charset="0"/>
              </a:rPr>
              <a:t>}</a:t>
            </a:r>
            <a:endParaRPr lang="fr-BE" sz="1600" dirty="0"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5" name="Func&lt;Developpeur&gt;"/>
          <p:cNvSpPr/>
          <p:nvPr/>
        </p:nvSpPr>
        <p:spPr>
          <a:xfrm>
            <a:off x="6858016" y="1857364"/>
            <a:ext cx="2071702" cy="50006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5746"/>
              <a:gd name="adj6" fmla="val -78194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dk1"/>
                </a:solidFill>
                <a:latin typeface="Garamond" pitchFamily="18" charset="0"/>
              </a:rPr>
              <a:t>Func</a:t>
            </a:r>
            <a:r>
              <a:rPr lang="en-US" sz="1600" dirty="0" smtClean="0">
                <a:solidFill>
                  <a:schemeClr val="dk1"/>
                </a:solidFill>
                <a:latin typeface="Garamond" pitchFamily="18" charset="0"/>
              </a:rPr>
              <a:t>&lt;</a:t>
            </a:r>
            <a:r>
              <a:rPr lang="en-US" sz="1600" dirty="0" err="1" smtClean="0">
                <a:solidFill>
                  <a:schemeClr val="dk1"/>
                </a:solidFill>
                <a:latin typeface="Garamond" pitchFamily="18" charset="0"/>
              </a:rPr>
              <a:t>Développeur</a:t>
            </a:r>
            <a:r>
              <a:rPr lang="en-US" sz="1600" dirty="0" smtClean="0">
                <a:solidFill>
                  <a:schemeClr val="dk1"/>
                </a:solidFill>
                <a:latin typeface="Garamond" pitchFamily="18" charset="0"/>
              </a:rPr>
              <a:t>&gt;</a:t>
            </a:r>
            <a:endParaRPr lang="en-US" sz="1600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6" name="Func&lt;Employe&gt;"/>
          <p:cNvSpPr/>
          <p:nvPr/>
        </p:nvSpPr>
        <p:spPr>
          <a:xfrm>
            <a:off x="6858016" y="1214422"/>
            <a:ext cx="2071702" cy="50006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21739"/>
              <a:gd name="adj6" fmla="val -121758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dk1"/>
                </a:solidFill>
                <a:latin typeface="Garamond" pitchFamily="18" charset="0"/>
              </a:rPr>
              <a:t>Func</a:t>
            </a:r>
            <a:r>
              <a:rPr lang="en-US" sz="1600" dirty="0" smtClean="0">
                <a:solidFill>
                  <a:schemeClr val="dk1"/>
                </a:solidFill>
                <a:latin typeface="Garamond" pitchFamily="18" charset="0"/>
              </a:rPr>
              <a:t>&lt;</a:t>
            </a:r>
            <a:r>
              <a:rPr lang="en-US" sz="1600" dirty="0" err="1" smtClean="0">
                <a:solidFill>
                  <a:schemeClr val="dk1"/>
                </a:solidFill>
                <a:latin typeface="Garamond" pitchFamily="18" charset="0"/>
              </a:rPr>
              <a:t>Employé</a:t>
            </a:r>
            <a:r>
              <a:rPr lang="en-US" sz="1600" dirty="0" smtClean="0">
                <a:solidFill>
                  <a:schemeClr val="dk1"/>
                </a:solidFill>
                <a:latin typeface="Garamond" pitchFamily="18" charset="0"/>
              </a:rPr>
              <a:t>&gt;</a:t>
            </a:r>
            <a:endParaRPr lang="en-US" sz="1600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7" name="Delegates covariants"/>
          <p:cNvSpPr/>
          <p:nvPr/>
        </p:nvSpPr>
        <p:spPr>
          <a:xfrm>
            <a:off x="6858016" y="4786322"/>
            <a:ext cx="2071702" cy="57150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4901"/>
              <a:gd name="adj6" fmla="val -41508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dk1"/>
                </a:solidFill>
                <a:latin typeface="Garamond" pitchFamily="18" charset="0"/>
              </a:rPr>
              <a:t>Les delegates </a:t>
            </a:r>
            <a:r>
              <a:rPr lang="en-US" sz="1600" b="1" dirty="0" err="1" smtClean="0">
                <a:solidFill>
                  <a:schemeClr val="dk1"/>
                </a:solidFill>
                <a:latin typeface="Garamond" pitchFamily="18" charset="0"/>
              </a:rPr>
              <a:t>sont</a:t>
            </a:r>
            <a:r>
              <a:rPr lang="en-US" sz="1600" b="1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Garamond" pitchFamily="18" charset="0"/>
              </a:rPr>
              <a:t>covariants</a:t>
            </a:r>
            <a:endParaRPr lang="en-US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 &amp; Contra Variance – Les </a:t>
            </a:r>
            <a:r>
              <a:rPr lang="fr-BE" dirty="0" err="1" smtClean="0"/>
              <a:t>delegates</a:t>
            </a:r>
            <a:r>
              <a:rPr lang="fr-BE" dirty="0" smtClean="0"/>
              <a:t> – 2/2</a:t>
            </a:r>
            <a:endParaRPr lang="fr-BE" dirty="0"/>
          </a:p>
        </p:txBody>
      </p:sp>
      <p:sp>
        <p:nvSpPr>
          <p:cNvPr id="3" name="Mon Handler"/>
          <p:cNvSpPr txBox="1"/>
          <p:nvPr/>
        </p:nvSpPr>
        <p:spPr>
          <a:xfrm>
            <a:off x="1500166" y="3929066"/>
            <a:ext cx="61200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void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MonHandler</a:t>
            </a:r>
            <a:r>
              <a:rPr lang="fr-BE" sz="1600" dirty="0" smtClean="0">
                <a:latin typeface="Consolas" pitchFamily="49" charset="0"/>
              </a:rPr>
              <a:t>(</a:t>
            </a:r>
            <a:r>
              <a:rPr lang="fr-BE" sz="1600" dirty="0" err="1" smtClean="0">
                <a:solidFill>
                  <a:srgbClr val="0033CC"/>
                </a:solidFill>
                <a:latin typeface="Consolas" pitchFamily="49" charset="0"/>
              </a:rPr>
              <a:t>object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sender</a:t>
            </a:r>
            <a:r>
              <a:rPr lang="fr-BE" sz="1600" dirty="0" smtClean="0">
                <a:latin typeface="Consolas" pitchFamily="49" charset="0"/>
              </a:rPr>
              <a:t>,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EventArgs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smtClean="0">
                <a:latin typeface="Consolas" pitchFamily="49" charset="0"/>
              </a:rPr>
              <a:t>e) { }</a:t>
            </a:r>
          </a:p>
        </p:txBody>
      </p:sp>
      <p:sp>
        <p:nvSpPr>
          <p:cNvPr id="4" name="Code Final"/>
          <p:cNvSpPr txBox="1"/>
          <p:nvPr/>
        </p:nvSpPr>
        <p:spPr>
          <a:xfrm>
            <a:off x="1500166" y="4241077"/>
            <a:ext cx="6120000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TextBox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txtBox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TextBox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r>
              <a:rPr lang="fr-BE" sz="1600" dirty="0" err="1" smtClean="0">
                <a:latin typeface="Consolas" pitchFamily="49" charset="0"/>
              </a:rPr>
              <a:t>txtBox.Click</a:t>
            </a:r>
            <a:r>
              <a:rPr lang="fr-BE" sz="1600" dirty="0" smtClean="0">
                <a:latin typeface="Consolas" pitchFamily="49" charset="0"/>
              </a:rPr>
              <a:t> += </a:t>
            </a:r>
            <a:r>
              <a:rPr lang="fr-BE" sz="1600" dirty="0" err="1" smtClean="0">
                <a:latin typeface="Consolas" pitchFamily="49" charset="0"/>
              </a:rPr>
              <a:t>MonHandler</a:t>
            </a:r>
            <a:r>
              <a:rPr lang="fr-BE" sz="1600" dirty="0" smtClean="0">
                <a:latin typeface="Consolas" pitchFamily="49" charset="0"/>
              </a:rPr>
              <a:t>;</a:t>
            </a:r>
          </a:p>
          <a:p>
            <a:r>
              <a:rPr lang="fr-BE" sz="1600" dirty="0" err="1" smtClean="0">
                <a:latin typeface="Consolas" pitchFamily="49" charset="0"/>
              </a:rPr>
              <a:t>txtBox.KeyDown</a:t>
            </a:r>
            <a:r>
              <a:rPr lang="fr-BE" sz="1600" dirty="0" smtClean="0">
                <a:latin typeface="Consolas" pitchFamily="49" charset="0"/>
              </a:rPr>
              <a:t> += </a:t>
            </a:r>
            <a:r>
              <a:rPr lang="fr-BE" sz="1600" dirty="0" err="1" smtClean="0">
                <a:latin typeface="Consolas" pitchFamily="49" charset="0"/>
              </a:rPr>
              <a:t>MonHandler</a:t>
            </a:r>
            <a:r>
              <a:rPr lang="fr-BE" sz="1600" dirty="0" smtClean="0">
                <a:latin typeface="Consolas" pitchFamily="49" charset="0"/>
              </a:rPr>
              <a:t>;</a:t>
            </a:r>
          </a:p>
        </p:txBody>
      </p:sp>
      <p:sp>
        <p:nvSpPr>
          <p:cNvPr id="5" name="Code Initial"/>
          <p:cNvSpPr txBox="1"/>
          <p:nvPr/>
        </p:nvSpPr>
        <p:spPr>
          <a:xfrm>
            <a:off x="357158" y="1285860"/>
            <a:ext cx="6143668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TextBox</a:t>
            </a:r>
            <a:r>
              <a:rPr lang="fr-BE" sz="1600" dirty="0" smtClean="0">
                <a:solidFill>
                  <a:srgbClr val="2B91AF"/>
                </a:solidFill>
                <a:latin typeface="Consolas" pitchFamily="49" charset="0"/>
              </a:rPr>
              <a:t> </a:t>
            </a:r>
            <a:r>
              <a:rPr lang="fr-BE" sz="1600" dirty="0" err="1" smtClean="0">
                <a:latin typeface="Consolas" pitchFamily="49" charset="0"/>
              </a:rPr>
              <a:t>txtBox</a:t>
            </a:r>
            <a:r>
              <a:rPr lang="fr-BE" sz="1600" dirty="0" smtClean="0">
                <a:latin typeface="Consolas" pitchFamily="49" charset="0"/>
              </a:rPr>
              <a:t> = </a:t>
            </a:r>
            <a:r>
              <a:rPr lang="fr-BE" sz="1600" dirty="0" smtClean="0">
                <a:solidFill>
                  <a:srgbClr val="0033CC"/>
                </a:solidFill>
                <a:latin typeface="Consolas" pitchFamily="49" charset="0"/>
              </a:rPr>
              <a:t>new </a:t>
            </a:r>
            <a:r>
              <a:rPr lang="fr-BE" sz="1600" dirty="0" err="1" smtClean="0">
                <a:solidFill>
                  <a:srgbClr val="2B91AF"/>
                </a:solidFill>
                <a:latin typeface="Consolas" pitchFamily="49" charset="0"/>
              </a:rPr>
              <a:t>TextBox</a:t>
            </a:r>
            <a:r>
              <a:rPr lang="fr-BE" sz="1600" dirty="0" smtClean="0">
                <a:latin typeface="Consolas" pitchFamily="49" charset="0"/>
              </a:rPr>
              <a:t>();</a:t>
            </a:r>
          </a:p>
          <a:p>
            <a:r>
              <a:rPr lang="fr-BE" sz="1600" dirty="0" err="1" smtClean="0">
                <a:latin typeface="Consolas" pitchFamily="49" charset="0"/>
              </a:rPr>
              <a:t>txtBox.Click</a:t>
            </a:r>
            <a:r>
              <a:rPr lang="fr-BE" sz="1600" dirty="0" smtClean="0">
                <a:latin typeface="Consolas" pitchFamily="49" charset="0"/>
              </a:rPr>
              <a:t> +=</a:t>
            </a:r>
          </a:p>
          <a:p>
            <a:r>
              <a:rPr lang="fr-BE" sz="1600" dirty="0" err="1" smtClean="0">
                <a:latin typeface="Consolas" pitchFamily="49" charset="0"/>
              </a:rPr>
              <a:t>txtBox.KeyDown</a:t>
            </a:r>
            <a:r>
              <a:rPr lang="fr-BE" sz="1600" dirty="0" smtClean="0">
                <a:latin typeface="Consolas" pitchFamily="49" charset="0"/>
              </a:rPr>
              <a:t> += </a:t>
            </a:r>
          </a:p>
        </p:txBody>
      </p:sp>
      <p:sp>
        <p:nvSpPr>
          <p:cNvPr id="6" name="Delegates contravariants"/>
          <p:cNvSpPr/>
          <p:nvPr/>
        </p:nvSpPr>
        <p:spPr>
          <a:xfrm>
            <a:off x="6858016" y="5357826"/>
            <a:ext cx="2071702" cy="57150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9447"/>
              <a:gd name="adj6" fmla="val -96537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dk1"/>
                </a:solidFill>
                <a:latin typeface="Garamond" pitchFamily="18" charset="0"/>
              </a:rPr>
              <a:t>Les delegates </a:t>
            </a:r>
            <a:r>
              <a:rPr lang="en-US" sz="1600" b="1" dirty="0" err="1" smtClean="0">
                <a:solidFill>
                  <a:schemeClr val="dk1"/>
                </a:solidFill>
                <a:latin typeface="Garamond" pitchFamily="18" charset="0"/>
              </a:rPr>
              <a:t>sont</a:t>
            </a:r>
            <a:r>
              <a:rPr lang="en-US" sz="1600" b="1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Garamond" pitchFamily="18" charset="0"/>
              </a:rPr>
              <a:t>contravariants</a:t>
            </a:r>
            <a:endParaRPr lang="en-US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grpSp>
        <p:nvGrpSpPr>
          <p:cNvPr id="7" name="Flèche"/>
          <p:cNvGrpSpPr/>
          <p:nvPr/>
        </p:nvGrpSpPr>
        <p:grpSpPr>
          <a:xfrm rot="5400000">
            <a:off x="4179091" y="3000372"/>
            <a:ext cx="785818" cy="642942"/>
            <a:chOff x="1643042" y="4643446"/>
            <a:chExt cx="785818" cy="642942"/>
          </a:xfrm>
        </p:grpSpPr>
        <p:sp>
          <p:nvSpPr>
            <p:cNvPr id="8" name="Chevron 7"/>
            <p:cNvSpPr/>
            <p:nvPr/>
          </p:nvSpPr>
          <p:spPr>
            <a:xfrm>
              <a:off x="1643042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  <p:sp>
          <p:nvSpPr>
            <p:cNvPr id="9" name="Chevron 8"/>
            <p:cNvSpPr/>
            <p:nvPr/>
          </p:nvSpPr>
          <p:spPr>
            <a:xfrm>
              <a:off x="1857356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2071670" y="4643446"/>
              <a:ext cx="357190" cy="642942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Click"/>
          <p:cNvGrpSpPr/>
          <p:nvPr/>
        </p:nvGrpSpPr>
        <p:grpSpPr>
          <a:xfrm>
            <a:off x="1214414" y="875868"/>
            <a:ext cx="7858180" cy="957746"/>
            <a:chOff x="1214414" y="875868"/>
            <a:chExt cx="7858180" cy="957746"/>
          </a:xfrm>
        </p:grpSpPr>
        <p:sp>
          <p:nvSpPr>
            <p:cNvPr id="12" name="Rectangle 11"/>
            <p:cNvSpPr/>
            <p:nvPr/>
          </p:nvSpPr>
          <p:spPr>
            <a:xfrm>
              <a:off x="1214414" y="1547862"/>
              <a:ext cx="642942" cy="28575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urved Connector 13"/>
            <p:cNvCxnSpPr>
              <a:stCxn id="12" idx="0"/>
              <a:endCxn id="14" idx="1"/>
            </p:cNvCxnSpPr>
            <p:nvPr/>
          </p:nvCxnSpPr>
          <p:spPr>
            <a:xfrm rot="5400000" flipH="1" flipV="1">
              <a:off x="1516700" y="1064331"/>
              <a:ext cx="502717" cy="464347"/>
            </a:xfrm>
            <a:prstGeom prst="curvedConnector2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Event Handler"/>
            <p:cNvSpPr txBox="1"/>
            <p:nvPr/>
          </p:nvSpPr>
          <p:spPr>
            <a:xfrm>
              <a:off x="2000232" y="875868"/>
              <a:ext cx="7072362" cy="3385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BE" sz="1600" dirty="0" err="1" smtClean="0">
                  <a:solidFill>
                    <a:srgbClr val="0033CC"/>
                  </a:solidFill>
                  <a:latin typeface="Consolas" pitchFamily="49" charset="0"/>
                </a:rPr>
                <a:t>delegate</a:t>
              </a:r>
              <a:r>
                <a:rPr lang="fr-BE" sz="1600" dirty="0" smtClean="0">
                  <a:solidFill>
                    <a:srgbClr val="0033CC"/>
                  </a:solidFill>
                  <a:latin typeface="Consolas" pitchFamily="49" charset="0"/>
                </a:rPr>
                <a:t> </a:t>
              </a:r>
              <a:r>
                <a:rPr lang="fr-BE" sz="1600" dirty="0" err="1" smtClean="0">
                  <a:solidFill>
                    <a:srgbClr val="0033CC"/>
                  </a:solidFill>
                  <a:latin typeface="Consolas" pitchFamily="49" charset="0"/>
                </a:rPr>
                <a:t>void</a:t>
              </a:r>
              <a:r>
                <a:rPr lang="fr-BE" sz="1600" dirty="0" smtClean="0">
                  <a:solidFill>
                    <a:srgbClr val="0033CC"/>
                  </a:solidFill>
                  <a:latin typeface="Consolas" pitchFamily="49" charset="0"/>
                </a:rPr>
                <a:t> </a:t>
              </a:r>
              <a:r>
                <a:rPr lang="fr-BE" sz="1600" dirty="0" err="1" smtClean="0">
                  <a:solidFill>
                    <a:srgbClr val="2B91AF"/>
                  </a:solidFill>
                  <a:latin typeface="Consolas" pitchFamily="49" charset="0"/>
                </a:rPr>
                <a:t>EventHandler</a:t>
              </a:r>
              <a:r>
                <a:rPr lang="fr-BE" sz="1600" dirty="0" smtClean="0">
                  <a:latin typeface="Consolas" pitchFamily="49" charset="0"/>
                </a:rPr>
                <a:t>(</a:t>
              </a:r>
              <a:r>
                <a:rPr lang="fr-BE" sz="1600" dirty="0" err="1" smtClean="0">
                  <a:solidFill>
                    <a:srgbClr val="0033CC"/>
                  </a:solidFill>
                  <a:latin typeface="Consolas" pitchFamily="49" charset="0"/>
                </a:rPr>
                <a:t>object</a:t>
              </a:r>
              <a:r>
                <a:rPr lang="fr-BE" sz="1600" dirty="0" smtClean="0">
                  <a:solidFill>
                    <a:srgbClr val="0033CC"/>
                  </a:solidFill>
                  <a:latin typeface="Consolas" pitchFamily="49" charset="0"/>
                </a:rPr>
                <a:t> </a:t>
              </a:r>
              <a:r>
                <a:rPr lang="fr-BE" sz="1600" dirty="0" err="1" smtClean="0">
                  <a:latin typeface="Consolas" pitchFamily="49" charset="0"/>
                </a:rPr>
                <a:t>sender</a:t>
              </a:r>
              <a:r>
                <a:rPr lang="fr-BE" sz="1600" dirty="0" smtClean="0">
                  <a:latin typeface="Consolas" pitchFamily="49" charset="0"/>
                </a:rPr>
                <a:t>, </a:t>
              </a:r>
              <a:r>
                <a:rPr lang="fr-BE" sz="1600" dirty="0" err="1" smtClean="0">
                  <a:solidFill>
                    <a:srgbClr val="2B91AF"/>
                  </a:solidFill>
                  <a:latin typeface="Consolas" pitchFamily="49" charset="0"/>
                </a:rPr>
                <a:t>EventArgs</a:t>
              </a:r>
              <a:r>
                <a:rPr lang="fr-BE" sz="1600" dirty="0" smtClean="0">
                  <a:solidFill>
                    <a:srgbClr val="2B91AF"/>
                  </a:solidFill>
                  <a:latin typeface="Consolas" pitchFamily="49" charset="0"/>
                </a:rPr>
                <a:t> </a:t>
              </a:r>
              <a:r>
                <a:rPr lang="fr-BE" sz="1600" dirty="0" smtClean="0">
                  <a:latin typeface="Consolas" pitchFamily="49" charset="0"/>
                </a:rPr>
                <a:t>e);</a:t>
              </a:r>
            </a:p>
          </p:txBody>
        </p:sp>
      </p:grpSp>
      <p:grpSp>
        <p:nvGrpSpPr>
          <p:cNvPr id="15" name="KeyDown"/>
          <p:cNvGrpSpPr/>
          <p:nvPr/>
        </p:nvGrpSpPr>
        <p:grpSpPr>
          <a:xfrm>
            <a:off x="1214414" y="1833614"/>
            <a:ext cx="7858180" cy="666692"/>
            <a:chOff x="1214414" y="1833614"/>
            <a:chExt cx="7858180" cy="666692"/>
          </a:xfrm>
        </p:grpSpPr>
        <p:sp>
          <p:nvSpPr>
            <p:cNvPr id="16" name="Rectangle 15"/>
            <p:cNvSpPr/>
            <p:nvPr/>
          </p:nvSpPr>
          <p:spPr>
            <a:xfrm>
              <a:off x="1214414" y="1833614"/>
              <a:ext cx="847732" cy="28575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7" name="Curved Connector 15"/>
            <p:cNvCxnSpPr>
              <a:stCxn id="16" idx="2"/>
              <a:endCxn id="18" idx="1"/>
            </p:cNvCxnSpPr>
            <p:nvPr/>
          </p:nvCxnSpPr>
          <p:spPr>
            <a:xfrm rot="16200000" flipH="1">
              <a:off x="1713425" y="2044221"/>
              <a:ext cx="211663" cy="361952"/>
            </a:xfrm>
            <a:prstGeom prst="curvedConnector2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KeyEventHandler"/>
            <p:cNvSpPr txBox="1"/>
            <p:nvPr/>
          </p:nvSpPr>
          <p:spPr>
            <a:xfrm>
              <a:off x="2000232" y="2161752"/>
              <a:ext cx="7072362" cy="3385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BE" sz="1600" dirty="0" err="1" smtClean="0">
                  <a:solidFill>
                    <a:srgbClr val="0033CC"/>
                  </a:solidFill>
                  <a:latin typeface="Consolas" pitchFamily="49" charset="0"/>
                </a:rPr>
                <a:t>delegate</a:t>
              </a:r>
              <a:r>
                <a:rPr lang="fr-BE" sz="1600" dirty="0" smtClean="0">
                  <a:solidFill>
                    <a:srgbClr val="0033CC"/>
                  </a:solidFill>
                  <a:latin typeface="Consolas" pitchFamily="49" charset="0"/>
                </a:rPr>
                <a:t> </a:t>
              </a:r>
              <a:r>
                <a:rPr lang="fr-BE" sz="1600" dirty="0" err="1" smtClean="0">
                  <a:solidFill>
                    <a:srgbClr val="0033CC"/>
                  </a:solidFill>
                  <a:latin typeface="Consolas" pitchFamily="49" charset="0"/>
                </a:rPr>
                <a:t>void</a:t>
              </a:r>
              <a:r>
                <a:rPr lang="fr-BE" sz="1600" dirty="0" smtClean="0">
                  <a:solidFill>
                    <a:srgbClr val="0033CC"/>
                  </a:solidFill>
                  <a:latin typeface="Consolas" pitchFamily="49" charset="0"/>
                </a:rPr>
                <a:t> </a:t>
              </a:r>
              <a:r>
                <a:rPr lang="fr-BE" sz="1600" dirty="0" err="1" smtClean="0">
                  <a:solidFill>
                    <a:srgbClr val="2B91AF"/>
                  </a:solidFill>
                  <a:latin typeface="Consolas" pitchFamily="49" charset="0"/>
                </a:rPr>
                <a:t>KeyEventHandler</a:t>
              </a:r>
              <a:r>
                <a:rPr lang="fr-BE" sz="1600" dirty="0" smtClean="0">
                  <a:latin typeface="Consolas" pitchFamily="49" charset="0"/>
                </a:rPr>
                <a:t>(</a:t>
              </a:r>
              <a:r>
                <a:rPr lang="fr-BE" sz="1600" dirty="0" err="1" smtClean="0">
                  <a:solidFill>
                    <a:srgbClr val="0033CC"/>
                  </a:solidFill>
                  <a:latin typeface="Consolas" pitchFamily="49" charset="0"/>
                </a:rPr>
                <a:t>object</a:t>
              </a:r>
              <a:r>
                <a:rPr lang="fr-BE" sz="1600" dirty="0" smtClean="0">
                  <a:solidFill>
                    <a:srgbClr val="0033CC"/>
                  </a:solidFill>
                  <a:latin typeface="Consolas" pitchFamily="49" charset="0"/>
                </a:rPr>
                <a:t> </a:t>
              </a:r>
              <a:r>
                <a:rPr lang="fr-BE" sz="1600" dirty="0" err="1" smtClean="0">
                  <a:latin typeface="Consolas" pitchFamily="49" charset="0"/>
                </a:rPr>
                <a:t>sender</a:t>
              </a:r>
              <a:r>
                <a:rPr lang="fr-BE" sz="1600" dirty="0" smtClean="0">
                  <a:latin typeface="Consolas" pitchFamily="49" charset="0"/>
                </a:rPr>
                <a:t>, </a:t>
              </a:r>
              <a:r>
                <a:rPr lang="fr-BE" sz="1600" dirty="0" err="1" smtClean="0">
                  <a:solidFill>
                    <a:srgbClr val="2B91AF"/>
                  </a:solidFill>
                  <a:latin typeface="Consolas" pitchFamily="49" charset="0"/>
                </a:rPr>
                <a:t>KeyEventArgs</a:t>
              </a:r>
              <a:r>
                <a:rPr lang="fr-BE" sz="1600" dirty="0" smtClean="0">
                  <a:solidFill>
                    <a:srgbClr val="2B91AF"/>
                  </a:solidFill>
                  <a:latin typeface="Consolas" pitchFamily="49" charset="0"/>
                </a:rPr>
                <a:t> </a:t>
              </a:r>
              <a:r>
                <a:rPr lang="fr-BE" sz="1600" dirty="0" smtClean="0">
                  <a:latin typeface="Consolas" pitchFamily="49" charset="0"/>
                </a:rPr>
                <a:t>e);</a:t>
              </a:r>
              <a:endParaRPr lang="fr-BE" sz="1600" dirty="0">
                <a:latin typeface="Consolas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Covariance des tableaux</a:t>
            </a:r>
            <a:endParaRPr lang="fr-BE" dirty="0"/>
          </a:p>
        </p:txBody>
      </p:sp>
      <p:sp>
        <p:nvSpPr>
          <p:cNvPr id="3" name="Exemple: Covariance Array"/>
          <p:cNvSpPr txBox="1"/>
          <p:nvPr/>
        </p:nvSpPr>
        <p:spPr>
          <a:xfrm>
            <a:off x="714348" y="1500174"/>
            <a:ext cx="5214974" cy="6463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Consolas" pitchFamily="49" charset="0"/>
              </a:rPr>
              <a:t>string</a:t>
            </a:r>
            <a:r>
              <a:rPr lang="en-US" dirty="0" smtClean="0">
                <a:latin typeface="Consolas" pitchFamily="49" charset="0"/>
              </a:rPr>
              <a:t>[] </a:t>
            </a:r>
            <a:r>
              <a:rPr lang="en-US" dirty="0" err="1" smtClean="0">
                <a:latin typeface="Consolas" pitchFamily="49" charset="0"/>
              </a:rPr>
              <a:t>strArray</a:t>
            </a:r>
            <a:r>
              <a:rPr lang="en-US" dirty="0" smtClean="0">
                <a:latin typeface="Consolas" pitchFamily="49" charset="0"/>
              </a:rPr>
              <a:t> = </a:t>
            </a:r>
            <a:r>
              <a:rPr lang="en-US" dirty="0" smtClean="0">
                <a:solidFill>
                  <a:srgbClr val="0033CC"/>
                </a:solidFill>
                <a:latin typeface="Consolas" pitchFamily="49" charset="0"/>
              </a:rPr>
              <a:t>new</a:t>
            </a:r>
            <a:r>
              <a:rPr lang="en-US" dirty="0" smtClean="0">
                <a:latin typeface="Consolas" pitchFamily="49" charset="0"/>
              </a:rPr>
              <a:t>[] { </a:t>
            </a:r>
            <a:r>
              <a:rPr lang="en-US" dirty="0" smtClean="0">
                <a:solidFill>
                  <a:srgbClr val="DE2222"/>
                </a:solidFill>
                <a:latin typeface="Consolas" pitchFamily="49" charset="0"/>
              </a:rPr>
              <a:t>"A"</a:t>
            </a:r>
            <a:r>
              <a:rPr lang="en-US" dirty="0" smtClean="0">
                <a:latin typeface="Consolas" pitchFamily="49" charset="0"/>
              </a:rPr>
              <a:t>, </a:t>
            </a:r>
            <a:r>
              <a:rPr lang="en-US" dirty="0" smtClean="0">
                <a:solidFill>
                  <a:srgbClr val="DE2222"/>
                </a:solidFill>
                <a:latin typeface="Consolas" pitchFamily="49" charset="0"/>
              </a:rPr>
              <a:t>"B"</a:t>
            </a:r>
            <a:r>
              <a:rPr lang="en-US" dirty="0" smtClean="0">
                <a:latin typeface="Consolas" pitchFamily="49" charset="0"/>
              </a:rPr>
              <a:t> };</a:t>
            </a:r>
          </a:p>
          <a:p>
            <a:r>
              <a:rPr lang="fr-BE" dirty="0" err="1" smtClean="0">
                <a:solidFill>
                  <a:srgbClr val="0033CC"/>
                </a:solidFill>
                <a:latin typeface="Consolas" pitchFamily="49" charset="0"/>
              </a:rPr>
              <a:t>object</a:t>
            </a:r>
            <a:r>
              <a:rPr lang="fr-BE" dirty="0" smtClean="0">
                <a:latin typeface="Consolas" pitchFamily="49" charset="0"/>
              </a:rPr>
              <a:t>[] </a:t>
            </a:r>
            <a:r>
              <a:rPr lang="fr-BE" dirty="0" err="1" smtClean="0">
                <a:latin typeface="Consolas" pitchFamily="49" charset="0"/>
              </a:rPr>
              <a:t>objArray</a:t>
            </a:r>
            <a:r>
              <a:rPr lang="fr-BE" dirty="0" smtClean="0">
                <a:latin typeface="Consolas" pitchFamily="49" charset="0"/>
              </a:rPr>
              <a:t> = </a:t>
            </a:r>
            <a:r>
              <a:rPr lang="fr-BE" dirty="0" err="1" smtClean="0">
                <a:latin typeface="Consolas" pitchFamily="49" charset="0"/>
              </a:rPr>
              <a:t>strArray</a:t>
            </a:r>
            <a:r>
              <a:rPr lang="fr-BE" dirty="0" smtClean="0">
                <a:latin typeface="Consolas" pitchFamily="49" charset="0"/>
              </a:rPr>
              <a:t>;</a:t>
            </a:r>
          </a:p>
        </p:txBody>
      </p:sp>
      <p:sp>
        <p:nvSpPr>
          <p:cNvPr id="4" name="Exemple: Non Type Safe"/>
          <p:cNvSpPr txBox="1"/>
          <p:nvPr/>
        </p:nvSpPr>
        <p:spPr>
          <a:xfrm>
            <a:off x="714348" y="2211165"/>
            <a:ext cx="5214974" cy="6463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dirty="0" err="1" smtClean="0">
                <a:latin typeface="Consolas" pitchFamily="49" charset="0"/>
              </a:rPr>
              <a:t>objArray</a:t>
            </a:r>
            <a:r>
              <a:rPr lang="fr-BE" dirty="0" smtClean="0">
                <a:latin typeface="Consolas" pitchFamily="49" charset="0"/>
              </a:rPr>
              <a:t>[0] = 12;</a:t>
            </a:r>
          </a:p>
          <a:p>
            <a:r>
              <a:rPr lang="fr-BE" dirty="0" smtClean="0">
                <a:solidFill>
                  <a:srgbClr val="0033CC"/>
                </a:solidFill>
                <a:latin typeface="Consolas" pitchFamily="49" charset="0"/>
              </a:rPr>
              <a:t>string </a:t>
            </a:r>
            <a:r>
              <a:rPr lang="fr-BE" dirty="0" smtClean="0">
                <a:latin typeface="Consolas" pitchFamily="49" charset="0"/>
              </a:rPr>
              <a:t>s = </a:t>
            </a:r>
            <a:r>
              <a:rPr lang="fr-BE" dirty="0" err="1" smtClean="0">
                <a:latin typeface="Consolas" pitchFamily="49" charset="0"/>
              </a:rPr>
              <a:t>strArray</a:t>
            </a:r>
            <a:r>
              <a:rPr lang="fr-BE" dirty="0" smtClean="0">
                <a:latin typeface="Consolas" pitchFamily="49" charset="0"/>
              </a:rPr>
              <a:t>[0];</a:t>
            </a:r>
          </a:p>
        </p:txBody>
      </p:sp>
      <p:sp>
        <p:nvSpPr>
          <p:cNvPr id="5" name="Note: Covariant"/>
          <p:cNvSpPr/>
          <p:nvPr/>
        </p:nvSpPr>
        <p:spPr>
          <a:xfrm>
            <a:off x="6858016" y="1285860"/>
            <a:ext cx="1857388" cy="707597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9074"/>
              <a:gd name="adj6" fmla="val -120832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dk1"/>
                </a:solidFill>
                <a:latin typeface="Garamond" pitchFamily="18" charset="0"/>
              </a:rPr>
              <a:t>Les arrays </a:t>
            </a:r>
            <a:r>
              <a:rPr lang="en-US" sz="1600" dirty="0" err="1" smtClean="0">
                <a:solidFill>
                  <a:schemeClr val="dk1"/>
                </a:solidFill>
                <a:latin typeface="Garamond" pitchFamily="18" charset="0"/>
              </a:rPr>
              <a:t>sont</a:t>
            </a:r>
            <a:r>
              <a:rPr lang="en-US" sz="1600" dirty="0" smtClean="0">
                <a:solidFill>
                  <a:schemeClr val="dk1"/>
                </a:solidFill>
                <a:latin typeface="Garamond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Garamond" pitchFamily="18" charset="0"/>
              </a:rPr>
              <a:t>covariants</a:t>
            </a:r>
            <a:r>
              <a:rPr lang="en-US" sz="1600" dirty="0" smtClean="0">
                <a:solidFill>
                  <a:schemeClr val="dk1"/>
                </a:solidFill>
                <a:latin typeface="Garamond" pitchFamily="18" charset="0"/>
              </a:rPr>
              <a:t>…</a:t>
            </a:r>
            <a:endParaRPr lang="en-US" sz="1600" dirty="0">
              <a:solidFill>
                <a:schemeClr val="dk1"/>
              </a:solidFill>
              <a:latin typeface="Garamond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000100" y="3071810"/>
            <a:ext cx="4829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tabLst/>
              <a:defRPr/>
            </a:pPr>
            <a:r>
              <a:rPr kumimoji="0" lang="fr-BE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System.ArrayTypeMismatchException</a:t>
            </a:r>
            <a:endParaRPr kumimoji="0" lang="fr-BE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urved Right Arrow 6"/>
          <p:cNvSpPr/>
          <p:nvPr/>
        </p:nvSpPr>
        <p:spPr>
          <a:xfrm flipH="1">
            <a:off x="5857884" y="2500306"/>
            <a:ext cx="428628" cy="928694"/>
          </a:xfrm>
          <a:prstGeom prst="curvedRightArrow">
            <a:avLst/>
          </a:prstGeom>
          <a:solidFill>
            <a:srgbClr val="A5002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8" name="Note: TypeSafe"/>
          <p:cNvSpPr/>
          <p:nvPr/>
        </p:nvSpPr>
        <p:spPr>
          <a:xfrm>
            <a:off x="6858016" y="2143116"/>
            <a:ext cx="1857388" cy="707597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3970"/>
              <a:gd name="adj6" fmla="val -115078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dk1"/>
                </a:solidFill>
                <a:latin typeface="Garamond" pitchFamily="18" charset="0"/>
              </a:rPr>
              <a:t>…</a:t>
            </a:r>
            <a:r>
              <a:rPr lang="en-US" sz="1600" dirty="0" err="1" smtClean="0">
                <a:solidFill>
                  <a:schemeClr val="dk1"/>
                </a:solidFill>
                <a:latin typeface="Garamond" pitchFamily="18" charset="0"/>
              </a:rPr>
              <a:t>mais</a:t>
            </a:r>
            <a:r>
              <a:rPr lang="en-US" sz="1600" dirty="0" smtClean="0">
                <a:solidFill>
                  <a:schemeClr val="dk1"/>
                </a:solidFill>
                <a:latin typeface="Garamond" pitchFamily="18" charset="0"/>
              </a:rPr>
              <a:t> pas </a:t>
            </a:r>
          </a:p>
          <a:p>
            <a:pPr algn="ctr"/>
            <a:r>
              <a:rPr lang="en-US" sz="1600" b="1" dirty="0" smtClean="0">
                <a:solidFill>
                  <a:schemeClr val="dk1"/>
                </a:solidFill>
                <a:latin typeface="Garamond" pitchFamily="18" charset="0"/>
              </a:rPr>
              <a:t>“type safe”</a:t>
            </a:r>
            <a:endParaRPr lang="en-US" sz="1600" b="1" dirty="0">
              <a:solidFill>
                <a:schemeClr val="dk1"/>
              </a:solidFill>
              <a:latin typeface="Garamond" pitchFamily="18" charset="0"/>
            </a:endParaRPr>
          </a:p>
        </p:txBody>
      </p:sp>
      <p:grpSp>
        <p:nvGrpSpPr>
          <p:cNvPr id="9" name="Warning"/>
          <p:cNvGrpSpPr/>
          <p:nvPr/>
        </p:nvGrpSpPr>
        <p:grpSpPr>
          <a:xfrm>
            <a:off x="600076" y="4440990"/>
            <a:ext cx="7686700" cy="1631216"/>
            <a:chOff x="600076" y="4440990"/>
            <a:chExt cx="7686700" cy="1631216"/>
          </a:xfrm>
        </p:grpSpPr>
        <p:pic>
          <p:nvPicPr>
            <p:cNvPr id="10" name="Picture 2" descr="C:\Downloads\Icones IconExperience\128x128\shadow\warning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0076" y="4505934"/>
              <a:ext cx="928694" cy="928694"/>
            </a:xfrm>
            <a:prstGeom prst="rect">
              <a:avLst/>
            </a:prstGeom>
            <a:noFill/>
          </p:spPr>
        </p:pic>
        <p:grpSp>
          <p:nvGrpSpPr>
            <p:cNvPr id="11" name="Group 21"/>
            <p:cNvGrpSpPr/>
            <p:nvPr/>
          </p:nvGrpSpPr>
          <p:grpSpPr>
            <a:xfrm>
              <a:off x="1671646" y="4440990"/>
              <a:ext cx="6615130" cy="1631216"/>
              <a:chOff x="1671646" y="4440990"/>
              <a:chExt cx="6615130" cy="1631216"/>
            </a:xfrm>
          </p:grpSpPr>
          <p:sp>
            <p:nvSpPr>
              <p:cNvPr id="12" name="Warning boxing"/>
              <p:cNvSpPr txBox="1">
                <a:spLocks/>
              </p:cNvSpPr>
              <p:nvPr/>
            </p:nvSpPr>
            <p:spPr bwMode="auto">
              <a:xfrm>
                <a:off x="1671646" y="4440990"/>
                <a:ext cx="6615130" cy="16312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lvl="1" algn="ctr"/>
                <a:r>
                  <a:rPr lang="en-GB" sz="2000" dirty="0" smtClean="0"/>
                  <a:t>Possible </a:t>
                </a:r>
                <a:r>
                  <a:rPr lang="en-GB" sz="2000" dirty="0" err="1" smtClean="0"/>
                  <a:t>seulement</a:t>
                </a:r>
                <a:r>
                  <a:rPr lang="en-GB" sz="2000" dirty="0" smtClean="0"/>
                  <a:t> pour les types </a:t>
                </a:r>
                <a:r>
                  <a:rPr lang="en-GB" sz="2000" dirty="0" err="1" smtClean="0"/>
                  <a:t>références</a:t>
                </a:r>
                <a:endParaRPr lang="en-GB" sz="2000" dirty="0" smtClean="0"/>
              </a:p>
              <a:p>
                <a:pPr marL="0" lvl="1" algn="ctr"/>
                <a:endParaRPr lang="en-GB" sz="2000" dirty="0" smtClean="0"/>
              </a:p>
              <a:p>
                <a:pPr marL="0" lvl="1" algn="ctr"/>
                <a:endParaRPr lang="en-GB" sz="2000" dirty="0" smtClean="0"/>
              </a:p>
              <a:p>
                <a:pPr marL="0" lvl="1" algn="ctr"/>
                <a:endParaRPr lang="en-GB" sz="2000" dirty="0" smtClean="0"/>
              </a:p>
              <a:p>
                <a:pPr marL="0" lvl="1" algn="ctr"/>
                <a:r>
                  <a:rPr lang="en-GB" sz="2000" dirty="0" smtClean="0"/>
                  <a:t>Il </a:t>
                </a:r>
                <a:r>
                  <a:rPr lang="en-GB" sz="2000" dirty="0" err="1" smtClean="0"/>
                  <a:t>s’agit</a:t>
                </a:r>
                <a:r>
                  <a:rPr lang="en-GB" sz="2000" dirty="0" smtClean="0"/>
                  <a:t> </a:t>
                </a:r>
                <a:r>
                  <a:rPr lang="en-GB" sz="2000" dirty="0" err="1" smtClean="0"/>
                  <a:t>ici</a:t>
                </a:r>
                <a:r>
                  <a:rPr lang="en-GB" sz="2000" dirty="0" smtClean="0"/>
                  <a:t> </a:t>
                </a:r>
                <a:r>
                  <a:rPr lang="en-GB" sz="2000" dirty="0" err="1" smtClean="0"/>
                  <a:t>d’une</a:t>
                </a:r>
                <a:r>
                  <a:rPr lang="en-GB" sz="2000" dirty="0" smtClean="0"/>
                  <a:t> conversion par “boxing” </a:t>
                </a:r>
                <a:r>
                  <a:rPr lang="en-GB" sz="2000" dirty="0" smtClean="0">
                    <a:sym typeface="Wingdings" pitchFamily="2" charset="2"/>
                  </a:rPr>
                  <a:t> </a:t>
                </a:r>
                <a:r>
                  <a:rPr lang="en-GB" sz="2000" b="1" dirty="0" err="1" smtClean="0">
                    <a:sym typeface="Wingdings" pitchFamily="2" charset="2"/>
                  </a:rPr>
                  <a:t>Interdit</a:t>
                </a:r>
                <a:endParaRPr lang="en-GB" sz="2000" b="1" dirty="0" smtClean="0"/>
              </a:p>
            </p:txBody>
          </p:sp>
          <p:sp>
            <p:nvSpPr>
              <p:cNvPr id="13" name="Exemple: Covariance Array"/>
              <p:cNvSpPr txBox="1"/>
              <p:nvPr/>
            </p:nvSpPr>
            <p:spPr>
              <a:xfrm>
                <a:off x="2786050" y="4857760"/>
                <a:ext cx="4500594" cy="64633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>
                    <a:solidFill>
                      <a:srgbClr val="0033CC"/>
                    </a:solidFill>
                    <a:latin typeface="Consolas" pitchFamily="49" charset="0"/>
                  </a:rPr>
                  <a:t>int</a:t>
                </a:r>
                <a:r>
                  <a:rPr lang="en-US" dirty="0" smtClean="0">
                    <a:latin typeface="Consolas" pitchFamily="49" charset="0"/>
                  </a:rPr>
                  <a:t>[] </a:t>
                </a:r>
                <a:r>
                  <a:rPr lang="en-US" dirty="0" err="1" smtClean="0">
                    <a:latin typeface="Consolas" pitchFamily="49" charset="0"/>
                  </a:rPr>
                  <a:t>intArray</a:t>
                </a:r>
                <a:r>
                  <a:rPr lang="en-US" dirty="0" smtClean="0">
                    <a:latin typeface="Consolas" pitchFamily="49" charset="0"/>
                  </a:rPr>
                  <a:t> = </a:t>
                </a:r>
                <a:r>
                  <a:rPr lang="en-US" dirty="0" smtClean="0">
                    <a:solidFill>
                      <a:srgbClr val="0033CC"/>
                    </a:solidFill>
                    <a:latin typeface="Consolas" pitchFamily="49" charset="0"/>
                  </a:rPr>
                  <a:t>new</a:t>
                </a:r>
                <a:r>
                  <a:rPr lang="en-US" dirty="0" smtClean="0">
                    <a:latin typeface="Consolas" pitchFamily="49" charset="0"/>
                  </a:rPr>
                  <a:t>[] { 1, 2, 3};</a:t>
                </a:r>
              </a:p>
              <a:p>
                <a:r>
                  <a:rPr lang="fr-BE" dirty="0" err="1" smtClean="0">
                    <a:solidFill>
                      <a:srgbClr val="0033CC"/>
                    </a:solidFill>
                    <a:latin typeface="Consolas" pitchFamily="49" charset="0"/>
                  </a:rPr>
                  <a:t>object</a:t>
                </a:r>
                <a:r>
                  <a:rPr lang="fr-BE" dirty="0" smtClean="0">
                    <a:latin typeface="Consolas" pitchFamily="49" charset="0"/>
                  </a:rPr>
                  <a:t>[] </a:t>
                </a:r>
                <a:r>
                  <a:rPr lang="fr-BE" dirty="0" err="1" smtClean="0">
                    <a:latin typeface="Consolas" pitchFamily="49" charset="0"/>
                  </a:rPr>
                  <a:t>objArray</a:t>
                </a:r>
                <a:r>
                  <a:rPr lang="fr-BE" dirty="0" smtClean="0">
                    <a:latin typeface="Consolas" pitchFamily="49" charset="0"/>
                  </a:rPr>
                  <a:t> = </a:t>
                </a:r>
                <a:r>
                  <a:rPr lang="fr-BE" u="wavyHeavy" dirty="0" err="1" smtClean="0">
                    <a:uFill>
                      <a:solidFill>
                        <a:srgbClr val="0033CC"/>
                      </a:solidFill>
                    </a:uFill>
                    <a:latin typeface="Consolas" pitchFamily="49" charset="0"/>
                  </a:rPr>
                  <a:t>intArray</a:t>
                </a:r>
                <a:r>
                  <a:rPr lang="fr-BE" dirty="0" smtClean="0">
                    <a:latin typeface="Consolas" pitchFamily="49" charset="0"/>
                  </a:rPr>
                  <a:t>;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DotNetHub -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DotNetHub - v2</Template>
  <TotalTime>3095</TotalTime>
  <Words>4153</Words>
  <Application>Microsoft Office PowerPoint</Application>
  <PresentationFormat>On-screen Show (4:3)</PresentationFormat>
  <Paragraphs>1028</Paragraphs>
  <Slides>52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DotNetHub - v2</vt:lpstr>
      <vt:lpstr>C# 4.0 et les améliorations à la BCL</vt:lpstr>
      <vt:lpstr>Evolution du langage</vt:lpstr>
      <vt:lpstr>Tendances d’évolution de .NET</vt:lpstr>
      <vt:lpstr>Agenda</vt:lpstr>
      <vt:lpstr>Slide 5</vt:lpstr>
      <vt:lpstr>Co &amp; Contra Variance – Définition</vt:lpstr>
      <vt:lpstr>Co &amp; Contra Variance – Les delegates – 1/2</vt:lpstr>
      <vt:lpstr>Co &amp; Contra Variance – Les delegates – 2/2</vt:lpstr>
      <vt:lpstr>Covariance des tableaux</vt:lpstr>
      <vt:lpstr>Co &amp; Contra Variance des types génériques – 1/4</vt:lpstr>
      <vt:lpstr>Co &amp; Contra Variance des types génériques – 2/4</vt:lpstr>
      <vt:lpstr>Co &amp; Contra Variance des types génériques – 3/4</vt:lpstr>
      <vt:lpstr>Co &amp; Contra Variance des types génériques – 4/4</vt:lpstr>
      <vt:lpstr>Variance en .NET 4.0</vt:lpstr>
      <vt:lpstr>Slide 15</vt:lpstr>
      <vt:lpstr>Paramètres Optionnels et Nommés – 1/4</vt:lpstr>
      <vt:lpstr>Paramètres Optionnels et Nommés – 2/4</vt:lpstr>
      <vt:lpstr>Paramètres Optionnels et Nommés – 3/4</vt:lpstr>
      <vt:lpstr>Paramètres Optionnels et Nommés – 4/4</vt:lpstr>
      <vt:lpstr>Slide 20</vt:lpstr>
      <vt:lpstr>Exemples appels « dynamiques » avec C# 3.5</vt:lpstr>
      <vt:lpstr>Slide 22</vt:lpstr>
      <vt:lpstr>Types dynamiques – 1/3</vt:lpstr>
      <vt:lpstr>Types dynamiques – 2/3</vt:lpstr>
      <vt:lpstr>Types dynamiques – 3/3</vt:lpstr>
      <vt:lpstr>Types dynamiques – Points à retenir</vt:lpstr>
      <vt:lpstr>Types dynamiques – Exemples d’écritures – 1/2</vt:lpstr>
      <vt:lpstr>Types dynamiques – Exemples d’écritures – 2/2</vt:lpstr>
      <vt:lpstr>Créer  un type dynamique – 1/2</vt:lpstr>
      <vt:lpstr>Créer  un type dynamique – 2/2</vt:lpstr>
      <vt:lpstr>Types dynamiques – Utilisation de la classe Expando</vt:lpstr>
      <vt:lpstr>Types dynamiques – Conclusion – 1/2</vt:lpstr>
      <vt:lpstr>Types dynamiques – Conclusion – 2/2</vt:lpstr>
      <vt:lpstr>Slide 34</vt:lpstr>
      <vt:lpstr>Interopérabilité COM – 1/3</vt:lpstr>
      <vt:lpstr>Interopérabilité COM – 2/3</vt:lpstr>
      <vt:lpstr>Interopérabilité COM – 3/3</vt:lpstr>
      <vt:lpstr>Slide 38</vt:lpstr>
      <vt:lpstr>BCL – Tuples – 1/2</vt:lpstr>
      <vt:lpstr>BCL – Tuples – 2/2</vt:lpstr>
      <vt:lpstr>BCL – Améliorations à System.IO</vt:lpstr>
      <vt:lpstr>BCL – Fichiers mappés en mémoire – 1/2</vt:lpstr>
      <vt:lpstr>BCL – Fichiers mappés en mémoire – 2/2</vt:lpstr>
      <vt:lpstr>CodeContracts – 1/2</vt:lpstr>
      <vt:lpstr>CodeContracts – 2/2</vt:lpstr>
      <vt:lpstr>PFX – Parallel Framework Extensions</vt:lpstr>
      <vt:lpstr>System.Numerics – 1/2</vt:lpstr>
      <vt:lpstr>System.Numerics – 2/2</vt:lpstr>
      <vt:lpstr>Slide 49</vt:lpstr>
      <vt:lpstr>Conclusion – 1/2</vt:lpstr>
      <vt:lpstr>Conclusion – 2/2</vt:lpstr>
      <vt:lpstr>Slide 52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Pierre-Emmanuel Dautreppe</dc:creator>
  <cp:lastModifiedBy>Pierre-Emmanuel Dautreppe</cp:lastModifiedBy>
  <cp:revision>47</cp:revision>
  <dcterms:created xsi:type="dcterms:W3CDTF">2010-02-03T07:14:54Z</dcterms:created>
  <dcterms:modified xsi:type="dcterms:W3CDTF">2010-03-04T12:12:48Z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