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14"/>
  </p:notesMasterIdLst>
  <p:handoutMasterIdLst>
    <p:handoutMasterId r:id="rId115"/>
  </p:handoutMasterIdLst>
  <p:sldIdLst>
    <p:sldId id="256" r:id="rId3"/>
    <p:sldId id="379" r:id="rId4"/>
    <p:sldId id="259" r:id="rId5"/>
    <p:sldId id="260" r:id="rId6"/>
    <p:sldId id="518" r:id="rId7"/>
    <p:sldId id="447" r:id="rId8"/>
    <p:sldId id="448" r:id="rId9"/>
    <p:sldId id="565" r:id="rId10"/>
    <p:sldId id="457" r:id="rId11"/>
    <p:sldId id="566" r:id="rId12"/>
    <p:sldId id="465" r:id="rId13"/>
    <p:sldId id="523" r:id="rId14"/>
    <p:sldId id="462" r:id="rId15"/>
    <p:sldId id="567" r:id="rId16"/>
    <p:sldId id="464" r:id="rId17"/>
    <p:sldId id="568" r:id="rId18"/>
    <p:sldId id="466" r:id="rId19"/>
    <p:sldId id="569" r:id="rId20"/>
    <p:sldId id="453" r:id="rId21"/>
    <p:sldId id="570" r:id="rId22"/>
    <p:sldId id="454" r:id="rId23"/>
    <p:sldId id="571" r:id="rId24"/>
    <p:sldId id="572" r:id="rId25"/>
    <p:sldId id="495" r:id="rId26"/>
    <p:sldId id="449" r:id="rId27"/>
    <p:sldId id="573" r:id="rId28"/>
    <p:sldId id="455" r:id="rId29"/>
    <p:sldId id="574" r:id="rId30"/>
    <p:sldId id="456" r:id="rId31"/>
    <p:sldId id="575" r:id="rId32"/>
    <p:sldId id="576" r:id="rId33"/>
    <p:sldId id="450" r:id="rId34"/>
    <p:sldId id="577" r:id="rId35"/>
    <p:sldId id="459" r:id="rId36"/>
    <p:sldId id="578" r:id="rId37"/>
    <p:sldId id="461" r:id="rId38"/>
    <p:sldId id="579" r:id="rId39"/>
    <p:sldId id="469" r:id="rId40"/>
    <p:sldId id="440" r:id="rId41"/>
    <p:sldId id="580" r:id="rId42"/>
    <p:sldId id="499" r:id="rId43"/>
    <p:sldId id="470" r:id="rId44"/>
    <p:sldId id="581" r:id="rId45"/>
    <p:sldId id="478" r:id="rId46"/>
    <p:sldId id="539" r:id="rId47"/>
    <p:sldId id="472" r:id="rId48"/>
    <p:sldId id="473" r:id="rId49"/>
    <p:sldId id="482" r:id="rId50"/>
    <p:sldId id="483" r:id="rId51"/>
    <p:sldId id="479" r:id="rId52"/>
    <p:sldId id="541" r:id="rId53"/>
    <p:sldId id="402" r:id="rId54"/>
    <p:sldId id="484" r:id="rId55"/>
    <p:sldId id="585" r:id="rId56"/>
    <p:sldId id="582" r:id="rId57"/>
    <p:sldId id="586" r:id="rId58"/>
    <p:sldId id="587" r:id="rId59"/>
    <p:sldId id="543" r:id="rId60"/>
    <p:sldId id="421" r:id="rId61"/>
    <p:sldId id="515" r:id="rId62"/>
    <p:sldId id="500" r:id="rId63"/>
    <p:sldId id="550" r:id="rId64"/>
    <p:sldId id="553" r:id="rId65"/>
    <p:sldId id="554" r:id="rId66"/>
    <p:sldId id="555" r:id="rId67"/>
    <p:sldId id="556" r:id="rId68"/>
    <p:sldId id="588" r:id="rId69"/>
    <p:sldId id="589" r:id="rId70"/>
    <p:sldId id="263" r:id="rId71"/>
    <p:sldId id="264" r:id="rId72"/>
    <p:sldId id="265" r:id="rId73"/>
    <p:sldId id="590" r:id="rId74"/>
    <p:sldId id="266" r:id="rId75"/>
    <p:sldId id="592" r:id="rId76"/>
    <p:sldId id="424" r:id="rId77"/>
    <p:sldId id="269" r:id="rId78"/>
    <p:sldId id="272" r:id="rId79"/>
    <p:sldId id="501" r:id="rId80"/>
    <p:sldId id="496" r:id="rId81"/>
    <p:sldId id="545" r:id="rId82"/>
    <p:sldId id="595" r:id="rId83"/>
    <p:sldId id="549" r:id="rId84"/>
    <p:sldId id="557" r:id="rId85"/>
    <p:sldId id="593" r:id="rId86"/>
    <p:sldId id="558" r:id="rId87"/>
    <p:sldId id="594" r:id="rId88"/>
    <p:sldId id="560" r:id="rId89"/>
    <p:sldId id="559" r:id="rId90"/>
    <p:sldId id="596" r:id="rId91"/>
    <p:sldId id="547" r:id="rId92"/>
    <p:sldId id="324" r:id="rId93"/>
    <p:sldId id="325" r:id="rId94"/>
    <p:sldId id="326" r:id="rId95"/>
    <p:sldId id="328" r:id="rId96"/>
    <p:sldId id="329" r:id="rId97"/>
    <p:sldId id="330" r:id="rId98"/>
    <p:sldId id="431" r:id="rId99"/>
    <p:sldId id="296" r:id="rId100"/>
    <p:sldId id="297" r:id="rId101"/>
    <p:sldId id="298" r:id="rId102"/>
    <p:sldId id="299" r:id="rId103"/>
    <p:sldId id="300" r:id="rId104"/>
    <p:sldId id="301" r:id="rId105"/>
    <p:sldId id="302" r:id="rId106"/>
    <p:sldId id="306" r:id="rId107"/>
    <p:sldId id="309" r:id="rId108"/>
    <p:sldId id="310" r:id="rId109"/>
    <p:sldId id="312" r:id="rId110"/>
    <p:sldId id="422" r:id="rId111"/>
    <p:sldId id="564" r:id="rId112"/>
    <p:sldId id="364" r:id="rId1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8DC47CEF-712F-4F06-8355-08005E047BA7}">
          <p14:sldIdLst>
            <p14:sldId id="256"/>
            <p14:sldId id="379"/>
          </p14:sldIdLst>
        </p14:section>
        <p14:section name="Unit Testing" id="{167E95E7-37CF-43F6-B74E-481BCFF0ED6F}">
          <p14:sldIdLst>
            <p14:sldId id="259"/>
            <p14:sldId id="260"/>
            <p14:sldId id="518"/>
            <p14:sldId id="447"/>
            <p14:sldId id="448"/>
            <p14:sldId id="565"/>
            <p14:sldId id="457"/>
            <p14:sldId id="566"/>
            <p14:sldId id="465"/>
            <p14:sldId id="523"/>
            <p14:sldId id="462"/>
            <p14:sldId id="567"/>
            <p14:sldId id="464"/>
            <p14:sldId id="568"/>
            <p14:sldId id="466"/>
            <p14:sldId id="569"/>
            <p14:sldId id="453"/>
            <p14:sldId id="570"/>
            <p14:sldId id="454"/>
            <p14:sldId id="571"/>
            <p14:sldId id="572"/>
            <p14:sldId id="495"/>
            <p14:sldId id="449"/>
            <p14:sldId id="573"/>
            <p14:sldId id="455"/>
            <p14:sldId id="574"/>
            <p14:sldId id="456"/>
            <p14:sldId id="575"/>
            <p14:sldId id="576"/>
            <p14:sldId id="450"/>
            <p14:sldId id="577"/>
            <p14:sldId id="459"/>
            <p14:sldId id="578"/>
            <p14:sldId id="461"/>
            <p14:sldId id="579"/>
          </p14:sldIdLst>
        </p14:section>
        <p14:section name="Moles" id="{4B696512-22BD-423D-A2EB-449CAE8062EC}">
          <p14:sldIdLst>
            <p14:sldId id="469"/>
            <p14:sldId id="440"/>
            <p14:sldId id="580"/>
            <p14:sldId id="499"/>
            <p14:sldId id="470"/>
            <p14:sldId id="581"/>
            <p14:sldId id="478"/>
            <p14:sldId id="539"/>
            <p14:sldId id="472"/>
            <p14:sldId id="473"/>
            <p14:sldId id="482"/>
            <p14:sldId id="483"/>
            <p14:sldId id="479"/>
            <p14:sldId id="541"/>
            <p14:sldId id="402"/>
            <p14:sldId id="484"/>
            <p14:sldId id="585"/>
            <p14:sldId id="582"/>
            <p14:sldId id="586"/>
            <p14:sldId id="587"/>
            <p14:sldId id="543"/>
            <p14:sldId id="421"/>
            <p14:sldId id="515"/>
            <p14:sldId id="500"/>
          </p14:sldIdLst>
        </p14:section>
        <p14:section name="Stubs" id="{1B8764F0-CCAE-4467-B5FD-1E41AF5287B7}">
          <p14:sldIdLst>
            <p14:sldId id="550"/>
            <p14:sldId id="553"/>
            <p14:sldId id="554"/>
            <p14:sldId id="555"/>
            <p14:sldId id="556"/>
            <p14:sldId id="588"/>
            <p14:sldId id="589"/>
          </p14:sldIdLst>
        </p14:section>
        <p14:section name="Pex" id="{77236DB7-9CC0-4610-8D51-C4C62C016ECE}">
          <p14:sldIdLst>
            <p14:sldId id="263"/>
            <p14:sldId id="264"/>
            <p14:sldId id="265"/>
            <p14:sldId id="590"/>
            <p14:sldId id="266"/>
            <p14:sldId id="592"/>
            <p14:sldId id="424"/>
            <p14:sldId id="269"/>
            <p14:sldId id="272"/>
            <p14:sldId id="501"/>
            <p14:sldId id="496"/>
            <p14:sldId id="545"/>
            <p14:sldId id="595"/>
          </p14:sldIdLst>
        </p14:section>
        <p14:section name="Behaved Types" id="{8D7D670C-9F92-4B72-B504-DEE72CBE3041}">
          <p14:sldIdLst>
            <p14:sldId id="549"/>
            <p14:sldId id="557"/>
            <p14:sldId id="593"/>
            <p14:sldId id="558"/>
            <p14:sldId id="594"/>
            <p14:sldId id="560"/>
            <p14:sldId id="559"/>
            <p14:sldId id="596"/>
          </p14:sldIdLst>
        </p14:section>
        <p14:section name="Patterns" id="{DF57604F-2C19-455B-A9AD-740CD990E086}">
          <p14:sldIdLst>
            <p14:sldId id="547"/>
            <p14:sldId id="324"/>
            <p14:sldId id="325"/>
            <p14:sldId id="326"/>
            <p14:sldId id="328"/>
            <p14:sldId id="329"/>
            <p14:sldId id="330"/>
            <p14:sldId id="431"/>
          </p14:sldIdLst>
        </p14:section>
        <p14:section name="Limitations" id="{867DCA0C-100F-4807-A81A-33DB45C5CE17}">
          <p14:sldIdLst>
            <p14:sldId id="296"/>
            <p14:sldId id="297"/>
            <p14:sldId id="298"/>
            <p14:sldId id="299"/>
            <p14:sldId id="300"/>
            <p14:sldId id="301"/>
            <p14:sldId id="302"/>
            <p14:sldId id="306"/>
            <p14:sldId id="309"/>
            <p14:sldId id="310"/>
            <p14:sldId id="312"/>
            <p14:sldId id="422"/>
            <p14:sldId id="564"/>
            <p14:sldId id="3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xmlns:mc="http://schemas.openxmlformats.org/markup-compatibility/2006" xmlns:a14="http://schemas.microsoft.com/office/drawing/2010/main" val="000000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20" autoAdjust="0"/>
    <p:restoredTop sz="91261" autoAdjust="0"/>
  </p:normalViewPr>
  <p:slideViewPr>
    <p:cSldViewPr>
      <p:cViewPr>
        <p:scale>
          <a:sx n="60" d="100"/>
          <a:sy n="60" d="100"/>
        </p:scale>
        <p:origin x="-2658" y="-1422"/>
      </p:cViewPr>
      <p:guideLst>
        <p:guide orient="horz" pos="1296"/>
        <p:guide pos="528"/>
      </p:guideLst>
    </p:cSldViewPr>
  </p:slideViewPr>
  <p:outlineViewPr>
    <p:cViewPr>
      <p:scale>
        <a:sx n="33" d="100"/>
        <a:sy n="33" d="100"/>
      </p:scale>
      <p:origin x="0" y="509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26" y="-10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viewProps" Target="viewProps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slide" Target="slides/slide100.xml"/><Relationship Id="rId110" Type="http://schemas.openxmlformats.org/officeDocument/2006/relationships/slide" Target="slides/slide108.xml"/><Relationship Id="rId11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13" Type="http://schemas.openxmlformats.org/officeDocument/2006/relationships/slide" Target="slides/slide111.xml"/><Relationship Id="rId118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1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11" Type="http://schemas.openxmlformats.org/officeDocument/2006/relationships/slide" Target="slides/slide10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14" Type="http://schemas.openxmlformats.org/officeDocument/2006/relationships/notesMaster" Target="notesMasters/notesMaster1.xml"/><Relationship Id="rId119" Type="http://schemas.openxmlformats.org/officeDocument/2006/relationships/tableStyles" Target="tableStyle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1.xml"/><Relationship Id="rId29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34104" y="8610918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OOPSLA 2009 Tutorial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950861" y="8610918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 algn="ctr"/>
            <a:fld id="{965EAD5C-9598-4F0A-9FCF-DCC3F4DD04A4}" type="slidenum">
              <a:rPr lang="en-US" smtClean="0">
                <a:latin typeface="Arial" pitchFamily="34" charset="0"/>
                <a:cs typeface="Arial" pitchFamily="34" charset="0"/>
              </a:rPr>
              <a:pPr algn="ctr"/>
              <a:t>‹#›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3589585" y="8610918"/>
            <a:ext cx="3199412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 lvl="0" algn="r"/>
            <a:r>
              <a:rPr lang="en-US" dirty="0" smtClean="0">
                <a:latin typeface="Arial" pitchFamily="34" charset="0"/>
                <a:cs typeface="Arial" pitchFamily="34" charset="0"/>
              </a:rPr>
              <a:t>Nikolai Tillmann, Jonathan de Halleux,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Tao Xie, Wolfram Schulte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604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F291358-EF94-401B-914B-ECE0EF66A3D9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6C1F415-CFBB-4560-AAEB-C4B36E7BE2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0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F37B1C-AD8A-4944-B7B9-B14865016608}" type="slidenum">
              <a:rPr lang="en-US"/>
              <a:pPr/>
              <a:t>76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415-CFBB-4560-AAEB-C4B36E7BE2F9}" type="slidenum">
              <a:rPr lang="en-US" smtClean="0"/>
              <a:pPr/>
              <a:t>97</a:t>
            </a:fld>
            <a:endParaRPr lang="en-US"/>
          </a:p>
        </p:txBody>
      </p:sp>
    </p:spTree>
    <p:extLst/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white">
          <a:xfrm>
            <a:off x="0" y="0"/>
            <a:ext cx="9143999" cy="44958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4419600"/>
            <a:ext cx="9144000" cy="4572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xmlns:mc="http://schemas.openxmlformats.org/markup-compatibility/2006" xmlns:a14="http://schemas.microsoft.com/office/drawing/2010/main" val="000000" mc:Ignorable="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xmlns:mc="http://schemas.openxmlformats.org/markup-compatibility/2006" xmlns:a14="http://schemas.microsoft.com/office/drawing/2010/main" val="000000" mc:Ignorable="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white">
          <a:xfrm>
            <a:off x="0" y="1"/>
            <a:ext cx="9144000" cy="260252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xmlns:mc="http://schemas.openxmlformats.org/markup-compatibility/2006" xmlns:a14="http://schemas.microsoft.com/office/drawing/2010/main" val="000000" mc:Ignorable="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1/25/2010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xmlns:mc="http://schemas.openxmlformats.org/markup-compatibility/2006" xmlns:a14="http://schemas.microsoft.com/office/drawing/2010/main" val="000000" mc:Ignorable="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0"/>
            <a:ext cx="9143999" cy="143373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000000" mc:Ignorable="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1/25/2010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research.microsoft.com/CHESS" TargetMode="Externa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microsoft.com/Pex/pattern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304800" y="838200"/>
            <a:ext cx="9753600" cy="838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xmlns:mc="http://schemas.openxmlformats.org/markup-compatibility/2006" xmlns:a14="http://schemas.microsoft.com/office/drawing/2010/main" val="FFFFFF" mc:Ignorable="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2057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Moles, Stubs</a:t>
            </a:r>
            <a:r>
              <a:rPr lang="en-US" dirty="0" smtClean="0"/>
              <a:t> et </a:t>
            </a:r>
            <a:r>
              <a:rPr lang="en-US" dirty="0" smtClean="0">
                <a:solidFill>
                  <a:schemeClr val="tx1"/>
                </a:solidFill>
              </a:rPr>
              <a:t>Pex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Test </a:t>
            </a:r>
            <a:r>
              <a:rPr lang="en-US" dirty="0" err="1" smtClean="0">
                <a:solidFill>
                  <a:schemeClr val="tx1"/>
                </a:solidFill>
              </a:rPr>
              <a:t>Unitaires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Isolés</a:t>
            </a:r>
            <a:r>
              <a:rPr lang="en-US" dirty="0" smtClean="0">
                <a:solidFill>
                  <a:schemeClr val="tx1"/>
                </a:solidFill>
              </a:rPr>
              <a:t> et </a:t>
            </a:r>
            <a:r>
              <a:rPr lang="en-US" dirty="0" err="1" smtClean="0">
                <a:solidFill>
                  <a:schemeClr val="tx1"/>
                </a:solidFill>
              </a:rPr>
              <a:t>Paramétrisés</a:t>
            </a:r>
            <a:endParaRPr lang="en-US" sz="4900" spc="-150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4495800"/>
            <a:ext cx="8915400" cy="2261616"/>
          </a:xfrm>
          <a:prstGeom prst="rect">
            <a:avLst/>
          </a:prstGeom>
        </p:spPr>
        <p:txBody>
          <a:bodyPr vert="horz" lIns="118872" tIns="0" rIns="45720" bIns="0" rtlCol="0" anchor="b">
            <a:normAutofit/>
          </a:bodyPr>
          <a:lstStyle/>
          <a:p>
            <a:pPr lvl="0" algn="r"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Jonathan “Peli” de Halleux</a:t>
            </a:r>
          </a:p>
          <a:p>
            <a:pPr lvl="0" algn="r"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rPr>
              <a:t>Microsoft Research</a:t>
            </a:r>
            <a:endParaRPr lang="en-US" sz="100" dirty="0">
              <a:solidFill>
                <a:srgbClr xmlns:mc="http://schemas.openxmlformats.org/markup-compatibility/2006" xmlns:a14="http://schemas.microsoft.com/office/drawing/2010/main" val="FFFFFF" mc:Ignorable=""/>
              </a:solidFill>
            </a:endParaRPr>
          </a:p>
        </p:txBody>
      </p:sp>
      <p:pic>
        <p:nvPicPr>
          <p:cNvPr id="7" name="Picture 6" descr="RiSE_box-K_trans_w300p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867156"/>
            <a:ext cx="1981200" cy="733044"/>
          </a:xfrm>
          <a:prstGeom prst="rect">
            <a:avLst/>
          </a:prstGeom>
        </p:spPr>
      </p:pic>
      <p:pic>
        <p:nvPicPr>
          <p:cNvPr id="10" name="Picture 3" descr="S:\ResourceDVD\Clip_Installer\DVD_ART\BoxShots_Logos\Microsoft Research\Microsoft Research 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5863"/>
            <a:ext cx="1905000" cy="529937"/>
          </a:xfrm>
          <a:prstGeom prst="rect">
            <a:avLst/>
          </a:prstGeom>
          <a:noFill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00587" y="-2681288"/>
            <a:ext cx="11682413" cy="620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Couverture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err="1" smtClean="0"/>
              <a:t>Combien</a:t>
            </a:r>
            <a:r>
              <a:rPr lang="en-US" dirty="0" smtClean="0"/>
              <a:t> de tests pour 100%  de </a:t>
            </a:r>
            <a:r>
              <a:rPr lang="en-US" dirty="0" err="1" smtClean="0"/>
              <a:t>couverture</a:t>
            </a:r>
            <a:r>
              <a:rPr lang="en-US" dirty="0" smtClean="0"/>
              <a:t> de blocs?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1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2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3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10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1000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91523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View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457200" y="1775191"/>
            <a:ext cx="8534400" cy="4625609"/>
          </a:xfrm>
        </p:spPr>
        <p:txBody>
          <a:bodyPr/>
          <a:lstStyle/>
          <a:p>
            <a:r>
              <a:rPr lang="en-US" dirty="0" smtClean="0"/>
              <a:t>You should act on these events: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Refactor</a:t>
            </a:r>
            <a:r>
              <a:rPr lang="en-US" dirty="0" smtClean="0"/>
              <a:t> your code, or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tell Pex to ignore it in the future,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let Pex analyze (“instrument”) more code, if possible.</a:t>
            </a:r>
          </a:p>
          <a:p>
            <a:pPr lvl="1"/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8" y="4321673"/>
            <a:ext cx="9144488" cy="253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Instrumenting</a:t>
            </a:r>
            <a:r>
              <a:rPr lang="en-US" dirty="0" smtClean="0"/>
              <a:t> more code</a:t>
            </a:r>
            <a:endParaRPr lang="en-US" dirty="0"/>
          </a:p>
        </p:txBody>
      </p:sp>
      <p:pic>
        <p:nvPicPr>
          <p:cNvPr id="450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3733800"/>
            <a:ext cx="908621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ounded Rectangle 4"/>
          <p:cNvSpPr/>
          <p:nvPr/>
        </p:nvSpPr>
        <p:spPr>
          <a:xfrm>
            <a:off x="304800" y="6096000"/>
            <a:ext cx="5105400" cy="6096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775191"/>
            <a:ext cx="8229600" cy="1044209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Pex reports that some code was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uninstrumented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you may tell Pex to instrument and analyze it</a:t>
            </a:r>
            <a:b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(if possible)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3657600"/>
            <a:ext cx="1676400" cy="5334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Instrumenting</a:t>
            </a:r>
            <a:r>
              <a:rPr lang="en-US" dirty="0" smtClean="0"/>
              <a:t> more code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044209"/>
          </a:xfrm>
        </p:spPr>
        <p:txBody>
          <a:bodyPr>
            <a:noAutofit/>
          </a:bodyPr>
          <a:lstStyle/>
          <a:p>
            <a:r>
              <a:rPr lang="en-US" dirty="0" smtClean="0"/>
              <a:t>Code instrumentation on Demand</a:t>
            </a:r>
          </a:p>
          <a:p>
            <a:pPr lvl="1"/>
            <a:r>
              <a:rPr lang="en-US" dirty="0" smtClean="0"/>
              <a:t>Instrumentation has high performance overhead</a:t>
            </a:r>
          </a:p>
          <a:p>
            <a:pPr lvl="1"/>
            <a:r>
              <a:rPr lang="en-US" dirty="0" smtClean="0"/>
              <a:t>Some parts of the code better ignored</a:t>
            </a:r>
          </a:p>
          <a:p>
            <a:r>
              <a:rPr lang="en-US" dirty="0" smtClean="0"/>
              <a:t>Use </a:t>
            </a:r>
            <a:r>
              <a:rPr lang="en-US" dirty="0" err="1" smtClean="0">
                <a:latin typeface="Consolas" pitchFamily="49" charset="0"/>
              </a:rPr>
              <a:t>PexInstrument</a:t>
            </a:r>
            <a:r>
              <a:rPr lang="en-US" dirty="0" smtClean="0">
                <a:latin typeface="Consolas" pitchFamily="49" charset="0"/>
              </a:rPr>
              <a:t>… </a:t>
            </a:r>
            <a:r>
              <a:rPr lang="en-US" dirty="0" smtClean="0"/>
              <a:t>attributes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Pex</a:t>
            </a:r>
            <a:r>
              <a:rPr lang="en-US" dirty="0" smtClean="0"/>
              <a:t> will often suggest and insert those attributes for you</a:t>
            </a:r>
          </a:p>
        </p:txBody>
      </p:sp>
      <p:sp>
        <p:nvSpPr>
          <p:cNvPr id="7" name="TextBox 6"/>
          <p:cNvSpPr txBox="1"/>
          <p:nvPr/>
        </p:nvSpPr>
        <p:spPr bwMode="blackWhite">
          <a:xfrm>
            <a:off x="914400" y="4124980"/>
            <a:ext cx="80010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</a:rPr>
              <a:t>[assembly: </a:t>
            </a:r>
            <a:r>
              <a:rPr lang="en-US" sz="2800" dirty="0" err="1" smtClean="0">
                <a:latin typeface="Consolas" pitchFamily="49" charset="0"/>
              </a:rPr>
              <a:t>PexInstrumentAssembly</a:t>
            </a:r>
            <a:r>
              <a:rPr lang="en-US" sz="2800" dirty="0" smtClean="0">
                <a:latin typeface="Consolas" pitchFamily="49" charset="0"/>
              </a:rPr>
              <a:t>(“</a:t>
            </a:r>
            <a:r>
              <a:rPr lang="en-US" sz="2800" dirty="0" err="1" smtClean="0">
                <a:latin typeface="Consolas" pitchFamily="49" charset="0"/>
              </a:rPr>
              <a:t>Foo</a:t>
            </a:r>
            <a:r>
              <a:rPr lang="en-US" sz="2800" dirty="0" smtClean="0">
                <a:latin typeface="Consolas" pitchFamily="49" charset="0"/>
              </a:rPr>
              <a:t>”)]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044209"/>
          </a:xfrm>
        </p:spPr>
        <p:txBody>
          <a:bodyPr>
            <a:noAutofit/>
          </a:bodyPr>
          <a:lstStyle/>
          <a:p>
            <a:r>
              <a:rPr lang="en-US" sz="2800" dirty="0" smtClean="0"/>
              <a:t>Pex understand managed .NET code only</a:t>
            </a:r>
          </a:p>
          <a:p>
            <a:pPr lvl="1"/>
            <a:r>
              <a:rPr lang="en-US" sz="2400" dirty="0" smtClean="0"/>
              <a:t>Pex does not understand native code.</a:t>
            </a:r>
          </a:p>
          <a:p>
            <a:r>
              <a:rPr lang="en-US" sz="2800" dirty="0" smtClean="0"/>
              <a:t>Problem if branching over values obtained from the environment</a:t>
            </a:r>
          </a:p>
          <a:p>
            <a:pPr lvl="1"/>
            <a:r>
              <a:rPr lang="en-US" sz="2400" dirty="0" smtClean="0"/>
              <a:t>Pex may not automatically detect all such cases.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Testability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 bwMode="blackWhite">
          <a:xfrm>
            <a:off x="457200" y="4634805"/>
            <a:ext cx="7931895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2800" dirty="0" smtClean="0">
              <a:latin typeface="Consolas" pitchFamily="49" charset="0"/>
            </a:endParaRPr>
          </a:p>
          <a:p>
            <a:r>
              <a:rPr lang="en-US" sz="2800" dirty="0" smtClean="0">
                <a:latin typeface="Consolas" pitchFamily="49" charset="0"/>
              </a:rPr>
              <a:t>if (!</a:t>
            </a:r>
            <a:r>
              <a:rPr lang="en-US" sz="2800" dirty="0" err="1" smtClean="0">
                <a:latin typeface="Consolas" pitchFamily="49" charset="0"/>
              </a:rPr>
              <a:t>File.Exists</a:t>
            </a:r>
            <a:r>
              <a:rPr lang="en-US" sz="2800" dirty="0" smtClean="0">
                <a:latin typeface="Consolas" pitchFamily="49" charset="0"/>
              </a:rPr>
              <a:t>(f)) throw ...</a:t>
            </a:r>
          </a:p>
          <a:p>
            <a:endParaRPr lang="en-US" sz="2800" dirty="0" smtClean="0">
              <a:latin typeface="Consolas" pitchFamily="49" charset="0"/>
            </a:endParaRPr>
          </a:p>
        </p:txBody>
      </p:sp>
      <p:sp>
        <p:nvSpPr>
          <p:cNvPr id="7" name="Rounded Rectangular Callout 6"/>
          <p:cNvSpPr/>
          <p:nvPr/>
        </p:nvSpPr>
        <p:spPr bwMode="ltGray">
          <a:xfrm>
            <a:off x="2362200" y="3872805"/>
            <a:ext cx="2514600" cy="1143000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File System?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Complexity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044209"/>
          </a:xfrm>
        </p:spPr>
        <p:txBody>
          <a:bodyPr>
            <a:noAutofit/>
          </a:bodyPr>
          <a:lstStyle/>
          <a:p>
            <a:r>
              <a:rPr lang="en-US" sz="2800" dirty="0" smtClean="0"/>
              <a:t>Pex analyzes </a:t>
            </a:r>
            <a:r>
              <a:rPr lang="en-US" sz="2800" b="1" dirty="0" smtClean="0"/>
              <a:t>every</a:t>
            </a:r>
            <a:r>
              <a:rPr lang="en-US" sz="2800" dirty="0" smtClean="0"/>
              <a:t> </a:t>
            </a:r>
            <a:r>
              <a:rPr lang="en-US" sz="2800" b="1" dirty="0" smtClean="0"/>
              <a:t>executed</a:t>
            </a:r>
            <a:r>
              <a:rPr lang="en-US" sz="2800" dirty="0" smtClean="0"/>
              <a:t> .NET instruction</a:t>
            </a:r>
          </a:p>
          <a:p>
            <a:r>
              <a:rPr lang="en-US" sz="2800" dirty="0" smtClean="0"/>
              <a:t>Some used libraries may be surprisingly expensive to analyze</a:t>
            </a:r>
          </a:p>
          <a:p>
            <a:pPr lvl="1"/>
            <a:r>
              <a:rPr lang="en-US" sz="2400" dirty="0" smtClean="0"/>
              <a:t>XML parsing</a:t>
            </a:r>
          </a:p>
          <a:p>
            <a:pPr lvl="1"/>
            <a:r>
              <a:rPr lang="en-US" sz="2400" dirty="0" smtClean="0"/>
              <a:t>repeatedly converting data between different representations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 bwMode="blackWhite">
          <a:xfrm>
            <a:off x="762001" y="4461808"/>
            <a:ext cx="762000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</a:rPr>
              <a:t>void Sum(string[] A) {</a:t>
            </a:r>
          </a:p>
          <a:p>
            <a:r>
              <a:rPr lang="en-US" sz="2000" dirty="0" smtClean="0">
                <a:latin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</a:rPr>
              <a:t>var</a:t>
            </a:r>
            <a:r>
              <a:rPr lang="en-US" sz="2000" dirty="0" smtClean="0">
                <a:latin typeface="Consolas" pitchFamily="49" charset="0"/>
              </a:rPr>
              <a:t> sum = “0”;  </a:t>
            </a:r>
          </a:p>
          <a:p>
            <a:r>
              <a:rPr lang="en-US" sz="2000" dirty="0" smtClean="0">
                <a:latin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</a:rPr>
              <a:t>foreach</a:t>
            </a:r>
            <a:r>
              <a:rPr lang="en-US" sz="2000" dirty="0" smtClean="0">
                <a:latin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</a:rPr>
              <a:t>var</a:t>
            </a:r>
            <a:r>
              <a:rPr lang="en-US" sz="2000" dirty="0" smtClean="0">
                <a:latin typeface="Consolas" pitchFamily="49" charset="0"/>
              </a:rPr>
              <a:t> a in A)</a:t>
            </a:r>
          </a:p>
          <a:p>
            <a:r>
              <a:rPr lang="en-US" sz="2000" dirty="0" smtClean="0">
                <a:latin typeface="Consolas" pitchFamily="49" charset="0"/>
              </a:rPr>
              <a:t>    sum = (</a:t>
            </a:r>
            <a:r>
              <a:rPr lang="en-US" sz="2000" dirty="0" err="1" smtClean="0">
                <a:latin typeface="Consolas" pitchFamily="49" charset="0"/>
              </a:rPr>
              <a:t>int.Parse</a:t>
            </a:r>
            <a:r>
              <a:rPr lang="en-US" sz="2000" dirty="0" smtClean="0">
                <a:latin typeface="Consolas" pitchFamily="49" charset="0"/>
              </a:rPr>
              <a:t>(a) + </a:t>
            </a:r>
            <a:r>
              <a:rPr lang="en-US" sz="2000" dirty="0" err="1" smtClean="0">
                <a:latin typeface="Consolas" pitchFamily="49" charset="0"/>
              </a:rPr>
              <a:t>int.Parse</a:t>
            </a:r>
            <a:r>
              <a:rPr lang="en-US" sz="2000" dirty="0" smtClean="0">
                <a:latin typeface="Consolas" pitchFamily="49" charset="0"/>
              </a:rPr>
              <a:t>(sum)).</a:t>
            </a:r>
            <a:r>
              <a:rPr lang="en-US" sz="2000" dirty="0" err="1" smtClean="0">
                <a:latin typeface="Consolas" pitchFamily="49" charset="0"/>
              </a:rPr>
              <a:t>ToString</a:t>
            </a:r>
            <a:r>
              <a:rPr lang="en-US" sz="2000" dirty="0" smtClean="0">
                <a:latin typeface="Consolas" pitchFamily="49" charset="0"/>
              </a:rPr>
              <a:t>();</a:t>
            </a:r>
          </a:p>
          <a:p>
            <a:r>
              <a:rPr lang="en-US" sz="2000" dirty="0" smtClean="0">
                <a:latin typeface="Consolas" pitchFamily="49" charset="0"/>
              </a:rPr>
              <a:t>  if(sum == “123”) throw new Exception(); </a:t>
            </a:r>
          </a:p>
          <a:p>
            <a:r>
              <a:rPr lang="en-US" sz="2000" dirty="0" smtClean="0">
                <a:latin typeface="Consolas" pitchFamily="49" charset="0"/>
              </a:rPr>
              <a:t>}                    </a:t>
            </a:r>
          </a:p>
        </p:txBody>
      </p:sp>
      <p:sp>
        <p:nvSpPr>
          <p:cNvPr id="7" name="Rounded Rectangular Callout 6"/>
          <p:cNvSpPr/>
          <p:nvPr/>
        </p:nvSpPr>
        <p:spPr bwMode="ltGray">
          <a:xfrm>
            <a:off x="4495800" y="4495800"/>
            <a:ext cx="2438400" cy="609600"/>
          </a:xfrm>
          <a:prstGeom prst="wedgeRoundRectCallout">
            <a:avLst>
              <a:gd name="adj1" fmla="val -26430"/>
              <a:gd name="adj2" fmla="val 100560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Don’t do this.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Exploration Boundaries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32854"/>
            <a:ext cx="8382000" cy="5253746"/>
          </a:xfrm>
        </p:spPr>
        <p:txBody>
          <a:bodyPr>
            <a:normAutofit/>
          </a:bodyPr>
          <a:lstStyle/>
          <a:p>
            <a:r>
              <a:rPr lang="en-US" dirty="0" smtClean="0"/>
              <a:t>Configurable bounds include:</a:t>
            </a:r>
            <a:endParaRPr lang="en-US" sz="3200" dirty="0" smtClean="0"/>
          </a:p>
          <a:p>
            <a:pPr lvl="1"/>
            <a:r>
              <a:rPr sz="2800" smtClean="0"/>
              <a:t>TimeOut</a:t>
            </a:r>
          </a:p>
          <a:p>
            <a:pPr lvl="1"/>
            <a:r>
              <a:rPr sz="2800" smtClean="0"/>
              <a:t>MaxBranches</a:t>
            </a:r>
          </a:p>
          <a:p>
            <a:pPr lvl="1"/>
            <a:r>
              <a:rPr sz="2800" smtClean="0"/>
              <a:t>MaxCalls</a:t>
            </a:r>
          </a:p>
          <a:p>
            <a:pPr lvl="1"/>
            <a:r>
              <a:rPr sz="2800" smtClean="0"/>
              <a:t>MaxConditions</a:t>
            </a:r>
          </a:p>
          <a:p>
            <a:pPr lvl="2"/>
            <a:r>
              <a:rPr lang="en-US" sz="2400" dirty="0" smtClean="0"/>
              <a:t>N</a:t>
            </a:r>
            <a:r>
              <a:rPr sz="2400" smtClean="0"/>
              <a:t>umber of conditions that depend on test inputs</a:t>
            </a:r>
          </a:p>
          <a:p>
            <a:pPr lvl="1"/>
            <a:r>
              <a:rPr sz="2800" smtClean="0"/>
              <a:t>MaxRuns</a:t>
            </a:r>
          </a:p>
          <a:p>
            <a:pPr lvl="1"/>
            <a:r>
              <a:rPr sz="2800" smtClean="0"/>
              <a:t>ConstraintSolverTimeOut</a:t>
            </a:r>
          </a:p>
          <a:p>
            <a:pPr lvl="1"/>
            <a:r>
              <a:rPr sz="2800" smtClean="0"/>
              <a:t>ConstraintSolverMemoryLimit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Multi-threaded code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044209"/>
          </a:xfrm>
        </p:spPr>
        <p:txBody>
          <a:bodyPr>
            <a:noAutofit/>
          </a:bodyPr>
          <a:lstStyle/>
          <a:p>
            <a:r>
              <a:rPr lang="en-US" dirty="0" smtClean="0"/>
              <a:t>Unlike test inputs, thread-</a:t>
            </a:r>
            <a:r>
              <a:rPr lang="en-US" dirty="0" err="1" smtClean="0"/>
              <a:t>interleavings</a:t>
            </a:r>
            <a:r>
              <a:rPr lang="en-US" dirty="0" smtClean="0"/>
              <a:t> can normally not be controlled</a:t>
            </a:r>
          </a:p>
          <a:p>
            <a:r>
              <a:rPr lang="en-US" dirty="0" smtClean="0"/>
              <a:t>Thus, Pex can only explore single-threaded code</a:t>
            </a:r>
          </a:p>
          <a:p>
            <a:r>
              <a:rPr lang="en-US" dirty="0" smtClean="0"/>
              <a:t>Related approach to explore thread-schedules (but not input parameters) by </a:t>
            </a:r>
            <a:br>
              <a:rPr lang="en-US" dirty="0" smtClean="0"/>
            </a:br>
            <a:r>
              <a:rPr lang="en-US" dirty="0" smtClean="0"/>
              <a:t>controlling thread-scheduler: CHESS</a:t>
            </a:r>
            <a:br>
              <a:rPr lang="en-US" dirty="0" smtClean="0"/>
            </a:br>
            <a:r>
              <a:rPr lang="en-US" sz="2800" dirty="0" smtClean="0">
                <a:hlinkClick r:id="rId2"/>
              </a:rPr>
              <a:t>http://research.microsoft.com/CHESS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Lack of  Test Oracle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044209"/>
          </a:xfrm>
        </p:spPr>
        <p:txBody>
          <a:bodyPr>
            <a:noAutofit/>
          </a:bodyPr>
          <a:lstStyle/>
          <a:p>
            <a:r>
              <a:rPr lang="en-US" dirty="0" smtClean="0"/>
              <a:t>Write assertions and Pex will try to break them</a:t>
            </a:r>
          </a:p>
          <a:p>
            <a:r>
              <a:rPr lang="en-US" dirty="0" smtClean="0"/>
              <a:t>Without assertions, Pex can only find violations of </a:t>
            </a:r>
            <a:r>
              <a:rPr lang="en-US" i="1" dirty="0" smtClean="0"/>
              <a:t>runtime contracts</a:t>
            </a:r>
            <a:r>
              <a:rPr lang="en-US" dirty="0" smtClean="0"/>
              <a:t> causing </a:t>
            </a:r>
            <a:r>
              <a:rPr lang="en-US" dirty="0" err="1" smtClean="0"/>
              <a:t>NullReferenceException</a:t>
            </a:r>
            <a:r>
              <a:rPr lang="en-US" dirty="0" smtClean="0"/>
              <a:t>, </a:t>
            </a:r>
            <a:r>
              <a:rPr lang="en-US" dirty="0" err="1" smtClean="0"/>
              <a:t>IndexOutOfRangeException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Assertions leveraged in product and test code</a:t>
            </a:r>
          </a:p>
          <a:p>
            <a:r>
              <a:rPr lang="en-US" dirty="0" smtClean="0"/>
              <a:t>Pex can leverage Code Contracts (discussed later)</a:t>
            </a:r>
          </a:p>
          <a:p>
            <a:endParaRPr lang="en-US" sz="3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Exercise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Goal</a:t>
            </a:r>
            <a:r>
              <a:rPr lang="en-US" sz="2800" dirty="0" smtClean="0"/>
              <a:t>: Understand limitations.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Apply Pex to</a:t>
            </a:r>
          </a:p>
          <a:p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 bwMode="blackWhite">
          <a:xfrm>
            <a:off x="838200" y="3200400"/>
            <a:ext cx="792480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</a:rPr>
              <a:t>if (</a:t>
            </a:r>
            <a:r>
              <a:rPr lang="en-US" sz="2800" dirty="0" err="1" smtClean="0">
                <a:latin typeface="Consolas" pitchFamily="49" charset="0"/>
              </a:rPr>
              <a:t>File.Exists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fileName</a:t>
            </a:r>
            <a:r>
              <a:rPr lang="en-US" sz="2800" dirty="0" smtClean="0">
                <a:latin typeface="Consolas" pitchFamily="49" charset="0"/>
              </a:rPr>
              <a:t>))</a:t>
            </a:r>
          </a:p>
          <a:p>
            <a:r>
              <a:rPr lang="en-US" sz="2800" dirty="0" smtClean="0">
                <a:latin typeface="Consolas" pitchFamily="49" charset="0"/>
              </a:rPr>
              <a:t>    throw new Exception(“found it”);</a:t>
            </a:r>
          </a:p>
        </p:txBody>
      </p:sp>
      <p:sp>
        <p:nvSpPr>
          <p:cNvPr id="6" name="TextBox 5"/>
          <p:cNvSpPr txBox="1"/>
          <p:nvPr/>
        </p:nvSpPr>
        <p:spPr bwMode="blackWhite">
          <a:xfrm>
            <a:off x="838200" y="4608493"/>
            <a:ext cx="792480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</a:rPr>
              <a:t>if (</a:t>
            </a:r>
            <a:r>
              <a:rPr lang="en-US" sz="2800" dirty="0" err="1" smtClean="0">
                <a:latin typeface="Consolas" pitchFamily="49" charset="0"/>
              </a:rPr>
              <a:t>DateTime.Parse</a:t>
            </a:r>
            <a:r>
              <a:rPr lang="en-US" sz="2800" dirty="0" smtClean="0">
                <a:latin typeface="Consolas" pitchFamily="49" charset="0"/>
              </a:rPr>
              <a:t>(s).Year == 2009)</a:t>
            </a:r>
          </a:p>
          <a:p>
            <a:r>
              <a:rPr lang="en-US" sz="2800" dirty="0" smtClean="0">
                <a:latin typeface="Consolas" pitchFamily="49" charset="0"/>
              </a:rPr>
              <a:t>    </a:t>
            </a:r>
            <a:r>
              <a:rPr lang="en-US" sz="2800" dirty="0">
                <a:latin typeface="Consolas" pitchFamily="49" charset="0"/>
              </a:rPr>
              <a:t>throw new Exception</a:t>
            </a:r>
            <a:r>
              <a:rPr lang="en-US" sz="2800" dirty="0" smtClean="0">
                <a:latin typeface="Consolas" pitchFamily="49" charset="0"/>
              </a:rPr>
              <a:t>(“found it”); 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Wrapping 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941" y="-1005821"/>
            <a:ext cx="5484059" cy="291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Couverture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autre</a:t>
            </a:r>
            <a:r>
              <a:rPr lang="en-US" dirty="0" smtClean="0"/>
              <a:t> test pour 100% </a:t>
            </a:r>
            <a:r>
              <a:rPr lang="en-US" dirty="0" err="1" smtClean="0"/>
              <a:t>cov</a:t>
            </a:r>
            <a:r>
              <a:rPr lang="en-US" dirty="0" smtClean="0"/>
              <a:t>.?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 bwMode="blackWhite">
          <a:xfrm>
            <a:off x="425668" y="1752600"/>
            <a:ext cx="8458199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TestMethod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ExistingFoo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File.WriteAllLines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(@"t:\myapp.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",new string[]{“Foo=b”});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Reader.ReadFooValue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</a:t>
            </a:r>
            <a:r>
              <a:rPr lang="en-US" dirty="0" smtClean="0">
                <a:solidFill>
                  <a:schemeClr val="bg1"/>
                </a:solidFill>
              </a:rPr>
              <a:t>learned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so far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Definition</a:t>
            </a:r>
            <a:r>
              <a:rPr lang="en-US" dirty="0" smtClean="0"/>
              <a:t> of Test </a:t>
            </a:r>
            <a:r>
              <a:rPr lang="en-US" dirty="0" err="1" smtClean="0"/>
              <a:t>Unitaire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Unit Test </a:t>
            </a:r>
            <a:r>
              <a:rPr lang="en-US" b="1" dirty="0" smtClean="0"/>
              <a:t>Isolation </a:t>
            </a:r>
            <a:r>
              <a:rPr lang="en-US" dirty="0" smtClean="0"/>
              <a:t>through </a:t>
            </a:r>
            <a:r>
              <a:rPr lang="en-US" b="1" dirty="0" smtClean="0"/>
              <a:t>Moles</a:t>
            </a:r>
          </a:p>
          <a:p>
            <a:endParaRPr lang="en-US" b="1" dirty="0"/>
          </a:p>
          <a:p>
            <a:r>
              <a:rPr lang="en-US" dirty="0" smtClean="0"/>
              <a:t>Unit Tests Isolation through </a:t>
            </a:r>
            <a:r>
              <a:rPr lang="en-US" b="1" dirty="0" smtClean="0"/>
              <a:t>Stubs</a:t>
            </a:r>
          </a:p>
          <a:p>
            <a:endParaRPr lang="en-US" b="1" dirty="0"/>
          </a:p>
          <a:p>
            <a:r>
              <a:rPr lang="en-US" dirty="0" smtClean="0"/>
              <a:t>Stated-based Unit Tests with </a:t>
            </a:r>
            <a:r>
              <a:rPr lang="en-US" b="1" dirty="0" smtClean="0"/>
              <a:t>Behaved Types</a:t>
            </a:r>
          </a:p>
          <a:p>
            <a:endParaRPr lang="en-US" b="1" dirty="0"/>
          </a:p>
          <a:p>
            <a:r>
              <a:rPr lang="en-US" dirty="0" smtClean="0"/>
              <a:t>Write </a:t>
            </a:r>
            <a:r>
              <a:rPr lang="en-US" b="1" dirty="0" smtClean="0"/>
              <a:t>Pex</a:t>
            </a:r>
            <a:r>
              <a:rPr lang="en-US" dirty="0" smtClean="0"/>
              <a:t> parameterized unit tests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602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300" dirty="0" smtClean="0">
              <a:solidFill>
                <a:srgbClr xmlns:mc="http://schemas.openxmlformats.org/markup-compatibility/2006" xmlns:a14="http://schemas.microsoft.com/office/drawing/2010/main" val="FFFFFF" mc:Ignorable=""/>
              </a:solidFill>
            </a:endParaRPr>
          </a:p>
        </p:txBody>
      </p:sp>
      <p:pic>
        <p:nvPicPr>
          <p:cNvPr id="9" name="Picture 3" descr="S:\ResourceDVD\Clip_Installer\DVD_ART\BoxShots_Logos\Microsoft Research\Microsoft Research 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5863"/>
            <a:ext cx="1905000" cy="52993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-2590800"/>
            <a:ext cx="14959197" cy="794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81000" y="4953000"/>
            <a:ext cx="59955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u="sng" dirty="0" smtClean="0"/>
          </a:p>
          <a:p>
            <a:r>
              <a:rPr lang="en-US" sz="3200" u="sng" dirty="0" smtClean="0"/>
              <a:t>http://research.microsoft.com/pex</a:t>
            </a:r>
          </a:p>
        </p:txBody>
      </p:sp>
      <p:pic>
        <p:nvPicPr>
          <p:cNvPr id="6" name="Picture 5" descr="RiSE_box-K_trans_w300p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00900" y="457200"/>
            <a:ext cx="1943100" cy="718947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Couverture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autre</a:t>
            </a:r>
            <a:r>
              <a:rPr lang="en-US" dirty="0"/>
              <a:t> test pour 100% </a:t>
            </a:r>
            <a:r>
              <a:rPr lang="en-US" dirty="0" err="1"/>
              <a:t>cov</a:t>
            </a:r>
            <a:r>
              <a:rPr lang="en-US" dirty="0"/>
              <a:t>.?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 bwMode="blackWhite">
          <a:xfrm>
            <a:off x="415158" y="4800600"/>
            <a:ext cx="8458199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TestMethod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MissingFoo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File.WriteAllLines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(@"t:\myapp.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",new string[]{“a=b”});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Reader.ReadFooValue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 bwMode="blackWhite">
          <a:xfrm>
            <a:off x="425668" y="1752600"/>
            <a:ext cx="8458199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TestMethod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ExistingFoo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File.WriteAllLines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(@"t:\myapp.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",new string[]{“Foo=b”});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Reader.ReadFooValue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18529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Assertions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err="1" smtClean="0"/>
              <a:t>Pourquoi</a:t>
            </a:r>
            <a:r>
              <a:rPr lang="en-US" dirty="0" smtClean="0"/>
              <a:t> </a:t>
            </a:r>
            <a:r>
              <a:rPr lang="en-US" dirty="0" err="1" smtClean="0"/>
              <a:t>écrire</a:t>
            </a:r>
            <a:r>
              <a:rPr lang="en-US" dirty="0" smtClean="0"/>
              <a:t> des Assertions?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Documentation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S’assurer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 code </a:t>
            </a:r>
            <a:r>
              <a:rPr lang="en-US" dirty="0" err="1" smtClean="0"/>
              <a:t>est</a:t>
            </a:r>
            <a:r>
              <a:rPr lang="en-US" dirty="0" smtClean="0"/>
              <a:t> correct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Faire </a:t>
            </a:r>
            <a:r>
              <a:rPr lang="en-US" dirty="0" err="1" smtClean="0"/>
              <a:t>plaisir</a:t>
            </a:r>
            <a:r>
              <a:rPr lang="en-US" dirty="0" smtClean="0"/>
              <a:t> au chef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Prévenir</a:t>
            </a:r>
            <a:r>
              <a:rPr lang="en-US" dirty="0" smtClean="0"/>
              <a:t> de </a:t>
            </a:r>
            <a:r>
              <a:rPr lang="en-US" dirty="0" err="1" smtClean="0"/>
              <a:t>futurs</a:t>
            </a:r>
            <a:r>
              <a:rPr lang="en-US" dirty="0" smtClean="0"/>
              <a:t> </a:t>
            </a:r>
            <a:r>
              <a:rPr lang="en-US" dirty="0" err="1" smtClean="0"/>
              <a:t>fautes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Validater</a:t>
            </a:r>
            <a:r>
              <a:rPr lang="en-US" dirty="0" smtClean="0"/>
              <a:t> des entrées </a:t>
            </a:r>
            <a:r>
              <a:rPr lang="en-US" dirty="0" err="1" smtClean="0"/>
              <a:t>utilisateur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Capturer les </a:t>
            </a:r>
            <a:r>
              <a:rPr lang="en-US" dirty="0" err="1" smtClean="0"/>
              <a:t>fautes</a:t>
            </a:r>
            <a:r>
              <a:rPr lang="en-US" dirty="0" smtClean="0"/>
              <a:t> </a:t>
            </a:r>
            <a:r>
              <a:rPr lang="en-US" dirty="0" err="1" smtClean="0"/>
              <a:t>tôt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/>
              <a:t> </a:t>
            </a:r>
            <a:r>
              <a:rPr lang="en-US" dirty="0" err="1" smtClean="0"/>
              <a:t>l’exécution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endParaRPr lang="en-US" dirty="0" smtClean="0"/>
          </a:p>
          <a:p>
            <a:pPr marL="633222" indent="-514350"/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Assertions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err="1" smtClean="0"/>
              <a:t>Pourquoi</a:t>
            </a:r>
            <a:r>
              <a:rPr lang="en-US" dirty="0" smtClean="0"/>
              <a:t> </a:t>
            </a:r>
            <a:r>
              <a:rPr lang="en-US" dirty="0" err="1" smtClean="0"/>
              <a:t>écrire</a:t>
            </a:r>
            <a:r>
              <a:rPr lang="en-US" dirty="0" smtClean="0"/>
              <a:t> des Assertions?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b="1" dirty="0" smtClean="0"/>
              <a:t>Documentation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b="1" dirty="0" err="1" smtClean="0"/>
              <a:t>S’assurer</a:t>
            </a:r>
            <a:r>
              <a:rPr lang="en-US" b="1" dirty="0" smtClean="0"/>
              <a:t> </a:t>
            </a:r>
            <a:r>
              <a:rPr lang="en-US" b="1" dirty="0" err="1" smtClean="0"/>
              <a:t>que</a:t>
            </a:r>
            <a:r>
              <a:rPr lang="en-US" b="1" dirty="0" smtClean="0"/>
              <a:t> le code </a:t>
            </a:r>
            <a:r>
              <a:rPr lang="en-US" b="1" dirty="0" err="1" smtClean="0"/>
              <a:t>est</a:t>
            </a:r>
            <a:r>
              <a:rPr lang="en-US" b="1" dirty="0" smtClean="0"/>
              <a:t> correct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Faire </a:t>
            </a:r>
            <a:r>
              <a:rPr lang="en-US" dirty="0" err="1" smtClean="0"/>
              <a:t>plaisir</a:t>
            </a:r>
            <a:r>
              <a:rPr lang="en-US" dirty="0" smtClean="0"/>
              <a:t> au chef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b="1" dirty="0" err="1" smtClean="0"/>
              <a:t>Prévenir</a:t>
            </a:r>
            <a:r>
              <a:rPr lang="en-US" b="1" dirty="0" smtClean="0"/>
              <a:t> de </a:t>
            </a:r>
            <a:r>
              <a:rPr lang="en-US" b="1" dirty="0" err="1" smtClean="0"/>
              <a:t>futurs</a:t>
            </a:r>
            <a:r>
              <a:rPr lang="en-US" b="1" dirty="0" smtClean="0"/>
              <a:t> </a:t>
            </a:r>
            <a:r>
              <a:rPr lang="en-US" b="1" dirty="0" err="1" smtClean="0"/>
              <a:t>fautes</a:t>
            </a:r>
            <a:endParaRPr lang="en-US" b="1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Validater</a:t>
            </a:r>
            <a:r>
              <a:rPr lang="en-US" dirty="0" smtClean="0"/>
              <a:t> des entrées </a:t>
            </a:r>
            <a:r>
              <a:rPr lang="en-US" dirty="0" err="1" smtClean="0"/>
              <a:t>utilisateur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b="1" dirty="0" smtClean="0"/>
              <a:t>Capturer les </a:t>
            </a:r>
            <a:r>
              <a:rPr lang="en-US" b="1" dirty="0" err="1" smtClean="0"/>
              <a:t>fautes</a:t>
            </a:r>
            <a:r>
              <a:rPr lang="en-US" b="1" dirty="0" smtClean="0"/>
              <a:t> </a:t>
            </a:r>
            <a:r>
              <a:rPr lang="en-US" b="1" dirty="0" err="1" smtClean="0"/>
              <a:t>tôt</a:t>
            </a:r>
            <a:r>
              <a:rPr lang="en-US" b="1" dirty="0" smtClean="0"/>
              <a:t> </a:t>
            </a:r>
            <a:r>
              <a:rPr lang="en-US" b="1" dirty="0" err="1" smtClean="0"/>
              <a:t>dans</a:t>
            </a:r>
            <a:r>
              <a:rPr lang="en-US" b="1" dirty="0"/>
              <a:t> </a:t>
            </a:r>
            <a:r>
              <a:rPr lang="en-US" b="1" dirty="0" err="1" smtClean="0"/>
              <a:t>l’exécution</a:t>
            </a:r>
            <a:endParaRPr lang="en-US" b="1" dirty="0" smtClean="0"/>
          </a:p>
          <a:p>
            <a:pPr marL="925830" lvl="1" indent="-514350">
              <a:buFont typeface="+mj-lt"/>
              <a:buAutoNum type="arabicPeriod"/>
            </a:pPr>
            <a:endParaRPr lang="en-US" dirty="0" smtClean="0"/>
          </a:p>
          <a:p>
            <a:pPr marL="633222" indent="-514350"/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53390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Assertions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err="1" smtClean="0"/>
              <a:t>Quels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de </a:t>
            </a:r>
            <a:r>
              <a:rPr lang="en-US" dirty="0" err="1" smtClean="0"/>
              <a:t>bons</a:t>
            </a:r>
            <a:r>
              <a:rPr lang="en-US" dirty="0" smtClean="0"/>
              <a:t> </a:t>
            </a:r>
            <a:r>
              <a:rPr lang="en-US" dirty="0" err="1" smtClean="0"/>
              <a:t>exemples</a:t>
            </a:r>
            <a:r>
              <a:rPr lang="en-US" dirty="0" smtClean="0"/>
              <a:t> </a:t>
            </a:r>
            <a:r>
              <a:rPr lang="en-US" dirty="0" err="1" smtClean="0"/>
              <a:t>d’assertions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err="1" smtClean="0"/>
              <a:t>Debug.Assert</a:t>
            </a:r>
            <a:r>
              <a:rPr lang="en-US" sz="2400" dirty="0" smtClean="0"/>
              <a:t>(true);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err="1" smtClean="0"/>
              <a:t>Debug.Assert</a:t>
            </a:r>
            <a:r>
              <a:rPr lang="en-US" sz="2400" dirty="0" smtClean="0"/>
              <a:t>(value != null);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err="1" smtClean="0"/>
              <a:t>Debug.Assert</a:t>
            </a:r>
            <a:r>
              <a:rPr lang="en-US" sz="2400" dirty="0" smtClean="0"/>
              <a:t>(</a:t>
            </a:r>
            <a:r>
              <a:rPr lang="en-US" sz="2400" dirty="0" err="1" smtClean="0"/>
              <a:t>value.Length</a:t>
            </a:r>
            <a:r>
              <a:rPr lang="en-US" sz="2400" dirty="0" smtClean="0"/>
              <a:t> == </a:t>
            </a:r>
            <a:r>
              <a:rPr lang="en-US" sz="2400" dirty="0" err="1" smtClean="0"/>
              <a:t>line.Length</a:t>
            </a:r>
            <a:r>
              <a:rPr lang="en-US" sz="2400" dirty="0" smtClean="0"/>
              <a:t> – (index + 1));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No assertions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 bwMode="blackWhite">
          <a:xfrm>
            <a:off x="457201" y="1752600"/>
            <a:ext cx="762000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(name == "Foo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") {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value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line.Substring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(index);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Debug.Assert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(???); 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value;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Assertions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err="1" smtClean="0"/>
              <a:t>Quels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de </a:t>
            </a:r>
            <a:r>
              <a:rPr lang="en-US" dirty="0" err="1" smtClean="0"/>
              <a:t>bons</a:t>
            </a:r>
            <a:r>
              <a:rPr lang="en-US" dirty="0" smtClean="0"/>
              <a:t> </a:t>
            </a:r>
            <a:r>
              <a:rPr lang="en-US" dirty="0" err="1" smtClean="0"/>
              <a:t>exemples</a:t>
            </a:r>
            <a:r>
              <a:rPr lang="en-US" dirty="0" smtClean="0"/>
              <a:t> </a:t>
            </a:r>
            <a:r>
              <a:rPr lang="en-US" dirty="0" err="1" smtClean="0"/>
              <a:t>d’assertions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err="1" smtClean="0"/>
              <a:t>Debug.Assert</a:t>
            </a:r>
            <a:r>
              <a:rPr lang="en-US" sz="2400" dirty="0" smtClean="0"/>
              <a:t>(true);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b="1" dirty="0" err="1" smtClean="0"/>
              <a:t>Debug.Assert</a:t>
            </a:r>
            <a:r>
              <a:rPr lang="en-US" sz="2400" b="1" dirty="0" smtClean="0"/>
              <a:t>(value != null);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b="1" dirty="0" err="1" smtClean="0"/>
              <a:t>Debug.Assert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value.Length</a:t>
            </a:r>
            <a:r>
              <a:rPr lang="en-US" sz="2400" b="1" dirty="0" smtClean="0"/>
              <a:t> == </a:t>
            </a:r>
            <a:r>
              <a:rPr lang="en-US" sz="2400" b="1" dirty="0" err="1" smtClean="0"/>
              <a:t>line.Length</a:t>
            </a:r>
            <a:r>
              <a:rPr lang="en-US" sz="2400" b="1" dirty="0" smtClean="0"/>
              <a:t> – (index + 1));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No assertions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 bwMode="blackWhite">
          <a:xfrm>
            <a:off x="457201" y="1752600"/>
            <a:ext cx="762000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(name == "Foo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") {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value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line.Substring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(index);</a:t>
            </a:r>
          </a:p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Debug.Assert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(???); 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value;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308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Assertions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80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r>
              <a:rPr lang="en-US" dirty="0" err="1"/>
              <a:t>Quels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de </a:t>
            </a:r>
            <a:r>
              <a:rPr lang="en-US" dirty="0" err="1"/>
              <a:t>bons</a:t>
            </a:r>
            <a:r>
              <a:rPr lang="en-US" dirty="0"/>
              <a:t> </a:t>
            </a:r>
            <a:r>
              <a:rPr lang="en-US" dirty="0" err="1"/>
              <a:t>exemples</a:t>
            </a:r>
            <a:r>
              <a:rPr lang="en-US" dirty="0"/>
              <a:t> </a:t>
            </a:r>
            <a:r>
              <a:rPr lang="en-US" dirty="0" err="1"/>
              <a:t>d’assertions</a:t>
            </a:r>
            <a:r>
              <a:rPr lang="en-US" dirty="0"/>
              <a:t>?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Assert.IsTrue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(value == “b”);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Assert.IsTrue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(value == null);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Assert.IsTrue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String.IsNullOrEmpty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(value))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Assert.IsTrue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(false);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No assertions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 bwMode="blackWhite">
          <a:xfrm>
            <a:off x="457200" y="1903274"/>
            <a:ext cx="8458199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TestMethod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MissingFoo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File.WriteAllLines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(@"t:\myapp.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",new string[]{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“a=b”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});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string value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Reader.ReadFooValue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Assert.IsTrue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(????);</a:t>
            </a:r>
            <a:br>
              <a:rPr lang="en-US" b="1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Assertions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80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/>
          </a:p>
          <a:p>
            <a:r>
              <a:rPr lang="en-US" dirty="0" err="1"/>
              <a:t>Quels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de </a:t>
            </a:r>
            <a:r>
              <a:rPr lang="en-US" dirty="0" err="1"/>
              <a:t>bons</a:t>
            </a:r>
            <a:r>
              <a:rPr lang="en-US" dirty="0"/>
              <a:t> </a:t>
            </a:r>
            <a:r>
              <a:rPr lang="en-US" dirty="0" err="1"/>
              <a:t>exemples</a:t>
            </a:r>
            <a:r>
              <a:rPr lang="en-US" dirty="0"/>
              <a:t> </a:t>
            </a:r>
            <a:r>
              <a:rPr lang="en-US" dirty="0" err="1"/>
              <a:t>d’assertions</a:t>
            </a:r>
            <a:r>
              <a:rPr lang="en-US" dirty="0"/>
              <a:t>?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Assert.IsTrue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(value == “b”);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Assert.IsTrue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(value == null);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Assert.IsTrue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String.IsNullOrEmpty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(value))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Assert.IsTrue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(false);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No assertions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 bwMode="blackWhite">
          <a:xfrm>
            <a:off x="457200" y="1903274"/>
            <a:ext cx="8458199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TestMethod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MissingFoo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File.WriteAllLines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(@"t:\myapp.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",new string[]{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“a=b”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});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string value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Reader.ReadFooValue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Assert.IsTrue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(????);</a:t>
            </a:r>
            <a:br>
              <a:rPr lang="en-US" b="1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42359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Couverture</a:t>
            </a:r>
            <a:r>
              <a:rPr lang="en-US" dirty="0" smtClean="0">
                <a:solidFill>
                  <a:schemeClr val="bg1"/>
                </a:solidFill>
              </a:rPr>
              <a:t> +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Assertions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Comment </a:t>
            </a:r>
            <a:r>
              <a:rPr lang="en-US" dirty="0" err="1" smtClean="0"/>
              <a:t>avoir</a:t>
            </a:r>
            <a:r>
              <a:rPr lang="en-US" dirty="0" smtClean="0"/>
              <a:t> </a:t>
            </a:r>
            <a:r>
              <a:rPr lang="en-US" dirty="0" err="1" smtClean="0"/>
              <a:t>confiance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code?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Haute </a:t>
            </a:r>
            <a:r>
              <a:rPr lang="en-US" dirty="0" err="1" smtClean="0"/>
              <a:t>couverture</a:t>
            </a:r>
            <a:r>
              <a:rPr lang="en-US" dirty="0" smtClean="0"/>
              <a:t>, </a:t>
            </a:r>
            <a:r>
              <a:rPr lang="en-US" dirty="0" err="1" smtClean="0"/>
              <a:t>peux</a:t>
            </a:r>
            <a:r>
              <a:rPr lang="en-US" dirty="0" smtClean="0"/>
              <a:t> </a:t>
            </a:r>
            <a:r>
              <a:rPr lang="en-US" dirty="0" err="1" smtClean="0"/>
              <a:t>d’assertions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Basse</a:t>
            </a:r>
            <a:r>
              <a:rPr lang="en-US" dirty="0" smtClean="0"/>
              <a:t> </a:t>
            </a:r>
            <a:r>
              <a:rPr lang="en-US" dirty="0" err="1" smtClean="0"/>
              <a:t>couverture</a:t>
            </a:r>
            <a:r>
              <a:rPr lang="en-US" dirty="0" smtClean="0"/>
              <a:t>, beaucoup </a:t>
            </a:r>
            <a:r>
              <a:rPr lang="en-US" dirty="0" err="1" smtClean="0"/>
              <a:t>d’assertions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Haute </a:t>
            </a:r>
            <a:r>
              <a:rPr lang="en-US" dirty="0" err="1" smtClean="0"/>
              <a:t>couverture</a:t>
            </a:r>
            <a:r>
              <a:rPr lang="en-US" dirty="0" smtClean="0"/>
              <a:t>, </a:t>
            </a:r>
            <a:r>
              <a:rPr lang="en-US" dirty="0" err="1" smtClean="0"/>
              <a:t>peux</a:t>
            </a:r>
            <a:r>
              <a:rPr lang="en-US" dirty="0" smtClean="0"/>
              <a:t> </a:t>
            </a:r>
            <a:r>
              <a:rPr lang="en-US" dirty="0" err="1" smtClean="0"/>
              <a:t>d’assertions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Basse</a:t>
            </a:r>
            <a:r>
              <a:rPr lang="en-US" dirty="0" smtClean="0"/>
              <a:t> </a:t>
            </a:r>
            <a:r>
              <a:rPr lang="en-US" dirty="0" err="1" smtClean="0"/>
              <a:t>couverture</a:t>
            </a:r>
            <a:r>
              <a:rPr lang="en-US" dirty="0" smtClean="0"/>
              <a:t>, beaucoup </a:t>
            </a:r>
            <a:r>
              <a:rPr lang="en-US" dirty="0" err="1" smtClean="0"/>
              <a:t>d’assertions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“Je </a:t>
            </a:r>
            <a:r>
              <a:rPr lang="en-US" dirty="0" err="1" smtClean="0"/>
              <a:t>l’ai</a:t>
            </a:r>
            <a:r>
              <a:rPr lang="en-US" dirty="0" smtClean="0"/>
              <a:t> </a:t>
            </a:r>
            <a:r>
              <a:rPr lang="en-US" dirty="0" err="1" smtClean="0"/>
              <a:t>écrit</a:t>
            </a:r>
            <a:r>
              <a:rPr lang="en-US" dirty="0" smtClean="0"/>
              <a:t>”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Objectifs</a:t>
            </a:r>
            <a:r>
              <a:rPr lang="en-US" dirty="0" smtClean="0"/>
              <a:t> de </a:t>
            </a:r>
            <a:r>
              <a:rPr lang="en-US" dirty="0" err="1" smtClean="0"/>
              <a:t>cette</a:t>
            </a:r>
            <a:r>
              <a:rPr lang="en-US" dirty="0" smtClean="0"/>
              <a:t> session</a:t>
            </a:r>
            <a:br>
              <a:rPr lang="en-US" dirty="0" smtClean="0"/>
            </a:br>
            <a:r>
              <a:rPr lang="en-US" sz="3600" dirty="0" smtClean="0">
                <a:solidFill>
                  <a:schemeClr val="bg1"/>
                </a:solidFill>
              </a:rPr>
              <a:t>A la fin de </a:t>
            </a:r>
            <a:r>
              <a:rPr lang="en-US" sz="3600" dirty="0" err="1" smtClean="0">
                <a:solidFill>
                  <a:schemeClr val="bg1"/>
                </a:solidFill>
              </a:rPr>
              <a:t>cette</a:t>
            </a:r>
            <a:r>
              <a:rPr lang="en-US" sz="3600" dirty="0" smtClean="0">
                <a:solidFill>
                  <a:schemeClr val="bg1"/>
                </a:solidFill>
              </a:rPr>
              <a:t> session, je </a:t>
            </a:r>
            <a:r>
              <a:rPr lang="en-US" sz="3600" i="1" dirty="0" err="1" smtClean="0">
                <a:solidFill>
                  <a:schemeClr val="bg1"/>
                </a:solidFill>
              </a:rPr>
              <a:t>saurai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fr-BE" dirty="0" smtClean="0"/>
              <a:t>Ecrire des tests unitaires</a:t>
            </a:r>
            <a:endParaRPr lang="en-GB" dirty="0" smtClean="0"/>
          </a:p>
          <a:p>
            <a:pPr>
              <a:lnSpc>
                <a:spcPct val="120000"/>
              </a:lnSpc>
            </a:pP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err="1" smtClean="0"/>
              <a:t>Utiliser</a:t>
            </a:r>
            <a:r>
              <a:rPr lang="en-GB" dirty="0" smtClean="0"/>
              <a:t>  </a:t>
            </a:r>
            <a:r>
              <a:rPr lang="en-GB" b="1" dirty="0" smtClean="0"/>
              <a:t>Moles et Stubs</a:t>
            </a:r>
            <a:r>
              <a:rPr lang="en-GB" dirty="0" smtClean="0"/>
              <a:t> pour </a:t>
            </a:r>
            <a:r>
              <a:rPr lang="en-GB" dirty="0" err="1" smtClean="0"/>
              <a:t>isoler</a:t>
            </a:r>
            <a:r>
              <a:rPr lang="en-GB" dirty="0" smtClean="0"/>
              <a:t> les tests</a:t>
            </a:r>
            <a:endParaRPr lang="en-GB" dirty="0"/>
          </a:p>
          <a:p>
            <a:pPr>
              <a:lnSpc>
                <a:spcPct val="120000"/>
              </a:lnSpc>
            </a:pPr>
            <a:endParaRPr lang="en-GB" dirty="0"/>
          </a:p>
          <a:p>
            <a:pPr>
              <a:lnSpc>
                <a:spcPct val="120000"/>
              </a:lnSpc>
            </a:pPr>
            <a:r>
              <a:rPr lang="en-GB" dirty="0" err="1" smtClean="0"/>
              <a:t>Ecrire</a:t>
            </a:r>
            <a:r>
              <a:rPr lang="en-GB" dirty="0" smtClean="0"/>
              <a:t> des test </a:t>
            </a:r>
            <a:r>
              <a:rPr lang="en-GB" dirty="0" err="1" smtClean="0"/>
              <a:t>unitaires</a:t>
            </a:r>
            <a:r>
              <a:rPr lang="en-GB" dirty="0" smtClean="0"/>
              <a:t> </a:t>
            </a:r>
            <a:r>
              <a:rPr lang="en-GB" dirty="0" err="1" smtClean="0"/>
              <a:t>paramétrisé</a:t>
            </a:r>
            <a:r>
              <a:rPr lang="en-GB" dirty="0" smtClean="0"/>
              <a:t> </a:t>
            </a:r>
            <a:r>
              <a:rPr lang="en-GB" dirty="0"/>
              <a:t> </a:t>
            </a:r>
            <a:r>
              <a:rPr lang="en-GB" dirty="0" smtClean="0"/>
              <a:t>avec </a:t>
            </a:r>
            <a:r>
              <a:rPr lang="en-GB" b="1" dirty="0" smtClean="0"/>
              <a:t>Pex</a:t>
            </a: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err="1" smtClean="0"/>
              <a:t>Ecrire</a:t>
            </a:r>
            <a:r>
              <a:rPr lang="en-GB" dirty="0" smtClean="0"/>
              <a:t> des tests </a:t>
            </a:r>
            <a:r>
              <a:rPr lang="en-GB" dirty="0" err="1" smtClean="0"/>
              <a:t>basés</a:t>
            </a:r>
            <a:r>
              <a:rPr lang="en-GB" dirty="0" smtClean="0"/>
              <a:t> </a:t>
            </a:r>
            <a:r>
              <a:rPr lang="en-GB" dirty="0" err="1" smtClean="0"/>
              <a:t>sur</a:t>
            </a:r>
            <a:r>
              <a:rPr lang="en-GB" dirty="0" smtClean="0"/>
              <a:t> des </a:t>
            </a:r>
            <a:r>
              <a:rPr lang="en-GB" b="1" dirty="0" smtClean="0"/>
              <a:t>transitions d’états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Couverture</a:t>
            </a:r>
            <a:r>
              <a:rPr lang="en-US" dirty="0" smtClean="0">
                <a:solidFill>
                  <a:schemeClr val="bg1"/>
                </a:solidFill>
              </a:rPr>
              <a:t> +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Assertions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Comment </a:t>
            </a:r>
            <a:r>
              <a:rPr lang="en-US" dirty="0" err="1" smtClean="0"/>
              <a:t>avoir</a:t>
            </a:r>
            <a:r>
              <a:rPr lang="en-US" dirty="0" smtClean="0"/>
              <a:t> </a:t>
            </a:r>
            <a:r>
              <a:rPr lang="en-US" dirty="0" err="1" smtClean="0"/>
              <a:t>confiance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code?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Haute </a:t>
            </a:r>
            <a:r>
              <a:rPr lang="en-US" dirty="0" err="1" smtClean="0"/>
              <a:t>couverture</a:t>
            </a:r>
            <a:r>
              <a:rPr lang="en-US" dirty="0" smtClean="0"/>
              <a:t>, </a:t>
            </a:r>
            <a:r>
              <a:rPr lang="en-US" dirty="0" err="1" smtClean="0"/>
              <a:t>peux</a:t>
            </a:r>
            <a:r>
              <a:rPr lang="en-US" dirty="0" smtClean="0"/>
              <a:t> </a:t>
            </a:r>
            <a:r>
              <a:rPr lang="en-US" dirty="0" err="1" smtClean="0"/>
              <a:t>d’assertions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Basse</a:t>
            </a:r>
            <a:r>
              <a:rPr lang="en-US" dirty="0" smtClean="0"/>
              <a:t> </a:t>
            </a:r>
            <a:r>
              <a:rPr lang="en-US" dirty="0" err="1" smtClean="0"/>
              <a:t>couverture</a:t>
            </a:r>
            <a:r>
              <a:rPr lang="en-US" dirty="0" smtClean="0"/>
              <a:t>, beaucoup </a:t>
            </a:r>
            <a:r>
              <a:rPr lang="en-US" dirty="0" err="1" smtClean="0"/>
              <a:t>d’assertions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b="1" dirty="0" smtClean="0"/>
              <a:t>Haute </a:t>
            </a:r>
            <a:r>
              <a:rPr lang="en-US" b="1" dirty="0" err="1" smtClean="0"/>
              <a:t>couverture</a:t>
            </a:r>
            <a:r>
              <a:rPr lang="en-US" b="1" dirty="0" smtClean="0"/>
              <a:t>, beaucoup </a:t>
            </a:r>
            <a:r>
              <a:rPr lang="en-US" b="1" dirty="0" err="1" smtClean="0"/>
              <a:t>d’assertions</a:t>
            </a:r>
            <a:endParaRPr lang="en-US" b="1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Basse</a:t>
            </a:r>
            <a:r>
              <a:rPr lang="en-US" dirty="0" smtClean="0"/>
              <a:t> </a:t>
            </a:r>
            <a:r>
              <a:rPr lang="en-US" dirty="0" err="1" smtClean="0"/>
              <a:t>couverture</a:t>
            </a:r>
            <a:r>
              <a:rPr lang="en-US" dirty="0" smtClean="0"/>
              <a:t>, </a:t>
            </a:r>
            <a:r>
              <a:rPr lang="en-US" dirty="0" err="1" smtClean="0"/>
              <a:t>peux</a:t>
            </a:r>
            <a:r>
              <a:rPr lang="en-US" dirty="0" smtClean="0"/>
              <a:t> </a:t>
            </a:r>
            <a:r>
              <a:rPr lang="en-US" dirty="0" err="1" smtClean="0"/>
              <a:t>d’assertions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“Je </a:t>
            </a:r>
            <a:r>
              <a:rPr lang="en-US" dirty="0" err="1" smtClean="0"/>
              <a:t>l’ai</a:t>
            </a:r>
            <a:r>
              <a:rPr lang="en-US" dirty="0" smtClean="0"/>
              <a:t> </a:t>
            </a:r>
            <a:r>
              <a:rPr lang="en-US" dirty="0" err="1" smtClean="0"/>
              <a:t>écrit</a:t>
            </a:r>
            <a:r>
              <a:rPr lang="en-US" dirty="0" smtClean="0"/>
              <a:t>”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2324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Couverture</a:t>
            </a:r>
            <a:r>
              <a:rPr lang="en-US" dirty="0" smtClean="0">
                <a:solidFill>
                  <a:schemeClr val="bg1"/>
                </a:solidFill>
              </a:rPr>
              <a:t> +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Assertions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Considérons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exécution</a:t>
            </a:r>
            <a:r>
              <a:rPr lang="en-US" dirty="0" smtClean="0"/>
              <a:t> de  tests  </a:t>
            </a:r>
            <a:r>
              <a:rPr lang="en-US" dirty="0" err="1" smtClean="0"/>
              <a:t>automatisée</a:t>
            </a:r>
            <a:endParaRPr lang="en-US" dirty="0" smtClean="0"/>
          </a:p>
          <a:p>
            <a:r>
              <a:rPr lang="en-US" dirty="0" smtClean="0"/>
              <a:t>Comment </a:t>
            </a:r>
            <a:r>
              <a:rPr lang="en-US" dirty="0" err="1" smtClean="0"/>
              <a:t>iplementer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assertion,</a:t>
            </a:r>
            <a:br>
              <a:rPr lang="en-US" dirty="0" smtClean="0"/>
            </a:br>
            <a:r>
              <a:rPr lang="en-US" dirty="0" smtClean="0"/>
              <a:t>e.g.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Debug.Assert</a:t>
            </a:r>
            <a:r>
              <a:rPr lang="en-US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 /* ignore */ }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Log(c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if(!c)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MessageBox.Show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(“Assert!”);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if(!c) throw new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AssertionException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Kill process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Couverture</a:t>
            </a:r>
            <a:r>
              <a:rPr lang="en-US" dirty="0" smtClean="0">
                <a:solidFill>
                  <a:schemeClr val="bg1"/>
                </a:solidFill>
              </a:rPr>
              <a:t> +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Assertions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Considérons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exécution</a:t>
            </a:r>
            <a:r>
              <a:rPr lang="en-US" dirty="0" smtClean="0"/>
              <a:t> de  tests  </a:t>
            </a:r>
            <a:r>
              <a:rPr lang="en-US" dirty="0" err="1" smtClean="0"/>
              <a:t>automatisée</a:t>
            </a:r>
            <a:endParaRPr lang="en-US" dirty="0" smtClean="0"/>
          </a:p>
          <a:p>
            <a:r>
              <a:rPr lang="en-US" dirty="0" smtClean="0"/>
              <a:t>Comment </a:t>
            </a:r>
            <a:r>
              <a:rPr lang="en-US" dirty="0" err="1" smtClean="0"/>
              <a:t>iplementer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assertion,</a:t>
            </a:r>
            <a:br>
              <a:rPr lang="en-US" dirty="0" smtClean="0"/>
            </a:br>
            <a:r>
              <a:rPr lang="en-US" dirty="0" smtClean="0"/>
              <a:t>e.g.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Debug.Assert</a:t>
            </a:r>
            <a:r>
              <a:rPr lang="en-US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 /* ignore */ }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Log(c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if(!c)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MessageBox.Show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(“Assert!”);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if(!c) throw new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AssertionException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Kill process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30300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Couverture</a:t>
            </a:r>
            <a:r>
              <a:rPr lang="en-US" dirty="0" smtClean="0">
                <a:solidFill>
                  <a:schemeClr val="bg1"/>
                </a:solidFill>
              </a:rPr>
              <a:t> +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Assertions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Considérons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exécution</a:t>
            </a:r>
            <a:r>
              <a:rPr lang="en-US" dirty="0" smtClean="0"/>
              <a:t> de  tests  </a:t>
            </a:r>
            <a:r>
              <a:rPr lang="en-US" dirty="0" err="1" smtClean="0"/>
              <a:t>automatisée</a:t>
            </a:r>
            <a:endParaRPr lang="en-US" dirty="0" smtClean="0"/>
          </a:p>
          <a:p>
            <a:r>
              <a:rPr lang="en-US" dirty="0" smtClean="0"/>
              <a:t>Comment </a:t>
            </a:r>
            <a:r>
              <a:rPr lang="en-US" dirty="0" err="1" smtClean="0"/>
              <a:t>iplementer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assertion,</a:t>
            </a:r>
            <a:br>
              <a:rPr lang="en-US" dirty="0" smtClean="0"/>
            </a:br>
            <a:r>
              <a:rPr lang="en-US" dirty="0" smtClean="0"/>
              <a:t>e.g.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Debug.Assert</a:t>
            </a:r>
            <a:r>
              <a:rPr lang="en-US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 /* ignore */ }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Log(c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if(!c)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MessageBox.Show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(“Assert!”);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if(!c) throw new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AssertionException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Kill process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loud Callout 5"/>
          <p:cNvSpPr/>
          <p:nvPr/>
        </p:nvSpPr>
        <p:spPr>
          <a:xfrm>
            <a:off x="2057400" y="5257800"/>
            <a:ext cx="5791200" cy="1447800"/>
          </a:xfrm>
          <a:prstGeom prst="cloudCallout">
            <a:avLst>
              <a:gd name="adj1" fmla="val -27502"/>
              <a:gd name="adj2" fmla="val -6272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1 assertion = </a:t>
            </a:r>
          </a:p>
          <a:p>
            <a:pPr algn="ctr"/>
            <a:r>
              <a:rPr lang="en-US" sz="4000" dirty="0" smtClean="0"/>
              <a:t>1 branch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09479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Code à Tester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 bwMode="blackWhite">
          <a:xfrm>
            <a:off x="685800" y="2286000"/>
            <a:ext cx="7848600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ReadFooValue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string[] lines =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(@"t:\myapp.ini");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line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lines)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{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index =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line.IndexOf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('=');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string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name =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line.Substring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(index);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(name == "Foo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") {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string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value =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line.Substring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(index);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value;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}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null;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Isolation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Quelles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les </a:t>
            </a:r>
            <a:r>
              <a:rPr lang="en-US" dirty="0" err="1" smtClean="0"/>
              <a:t>dépendances</a:t>
            </a:r>
            <a:r>
              <a:rPr lang="en-US" dirty="0" smtClean="0"/>
              <a:t> </a:t>
            </a:r>
            <a:r>
              <a:rPr lang="en-US" dirty="0" err="1" smtClean="0"/>
              <a:t>externes</a:t>
            </a:r>
            <a:r>
              <a:rPr lang="en-US" dirty="0" smtClean="0"/>
              <a:t>?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Réseau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Disque</a:t>
            </a:r>
            <a:r>
              <a:rPr lang="en-US" dirty="0" smtClean="0"/>
              <a:t> local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Température</a:t>
            </a:r>
            <a:r>
              <a:rPr lang="en-US" dirty="0" smtClean="0"/>
              <a:t> </a:t>
            </a:r>
            <a:r>
              <a:rPr lang="en-US" dirty="0" err="1" smtClean="0"/>
              <a:t>ambiante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 bwMode="blackWhite">
          <a:xfrm>
            <a:off x="609600" y="1752600"/>
            <a:ext cx="792480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ReadFooValue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string[] lines =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(@"t:\myapp.ini");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...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Isolation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Quelles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les </a:t>
            </a:r>
            <a:r>
              <a:rPr lang="en-US" dirty="0" err="1" smtClean="0"/>
              <a:t>dépendances</a:t>
            </a:r>
            <a:r>
              <a:rPr lang="en-US" dirty="0" smtClean="0"/>
              <a:t> </a:t>
            </a:r>
            <a:r>
              <a:rPr lang="en-US" dirty="0" err="1" smtClean="0"/>
              <a:t>externes</a:t>
            </a:r>
            <a:r>
              <a:rPr lang="en-US" dirty="0" smtClean="0"/>
              <a:t>?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err="1" smtClean="0"/>
              <a:t>Réseau</a:t>
            </a:r>
            <a:endParaRPr lang="en-US" b="1" dirty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err="1" smtClean="0"/>
              <a:t>Disque</a:t>
            </a:r>
            <a:r>
              <a:rPr lang="en-US" b="1" dirty="0" smtClean="0"/>
              <a:t> </a:t>
            </a:r>
            <a:r>
              <a:rPr lang="en-US" b="1" dirty="0" err="1" smtClean="0"/>
              <a:t>dur</a:t>
            </a:r>
            <a:endParaRPr lang="en-US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Température</a:t>
            </a:r>
            <a:r>
              <a:rPr lang="en-US" dirty="0" smtClean="0"/>
              <a:t> </a:t>
            </a:r>
            <a:r>
              <a:rPr lang="en-US" dirty="0" err="1" smtClean="0"/>
              <a:t>ambiante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 bwMode="blackWhite">
          <a:xfrm>
            <a:off x="609600" y="1752600"/>
            <a:ext cx="792480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ReadFooValue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string[] lines =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(@"t:\myapp.ini");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...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8762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Isolation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le </a:t>
            </a:r>
            <a:r>
              <a:rPr lang="en-US" dirty="0" err="1" smtClean="0"/>
              <a:t>problème</a:t>
            </a:r>
            <a:r>
              <a:rPr lang="en-US" dirty="0" smtClean="0"/>
              <a:t> du </a:t>
            </a:r>
            <a:r>
              <a:rPr lang="en-US" dirty="0" err="1" smtClean="0"/>
              <a:t>disque</a:t>
            </a:r>
            <a:r>
              <a:rPr lang="en-US" dirty="0" smtClean="0"/>
              <a:t> </a:t>
            </a:r>
            <a:r>
              <a:rPr lang="en-US" dirty="0" err="1" smtClean="0"/>
              <a:t>dur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Le </a:t>
            </a:r>
            <a:r>
              <a:rPr lang="en-US" i="1" dirty="0" smtClean="0"/>
              <a:t>Mapping</a:t>
            </a:r>
            <a:r>
              <a:rPr lang="en-US" dirty="0" smtClean="0"/>
              <a:t> </a:t>
            </a:r>
            <a:r>
              <a:rPr lang="en-US" dirty="0" err="1" smtClean="0"/>
              <a:t>existe</a:t>
            </a:r>
            <a:r>
              <a:rPr lang="en-US" dirty="0" smtClean="0"/>
              <a:t> déjà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Les tests ne </a:t>
            </a:r>
            <a:r>
              <a:rPr lang="en-US" dirty="0" err="1" smtClean="0"/>
              <a:t>peuvent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exécuté</a:t>
            </a:r>
            <a:r>
              <a:rPr lang="en-US" dirty="0" smtClean="0"/>
              <a:t> en </a:t>
            </a:r>
            <a:r>
              <a:rPr lang="en-US" dirty="0" err="1" smtClean="0"/>
              <a:t>parralèle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Le </a:t>
            </a:r>
            <a:r>
              <a:rPr lang="en-US" dirty="0" err="1" smtClean="0"/>
              <a:t>disque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plein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Droit</a:t>
            </a:r>
            <a:r>
              <a:rPr lang="en-US" dirty="0" smtClean="0"/>
              <a:t> </a:t>
            </a:r>
            <a:r>
              <a:rPr lang="en-US" dirty="0" err="1" smtClean="0"/>
              <a:t>d’accès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Pas de </a:t>
            </a:r>
            <a:r>
              <a:rPr lang="en-US" dirty="0" err="1" smtClean="0"/>
              <a:t>problèmes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Isolation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le </a:t>
            </a:r>
            <a:r>
              <a:rPr lang="en-US" dirty="0" err="1" smtClean="0"/>
              <a:t>problème</a:t>
            </a:r>
            <a:r>
              <a:rPr lang="en-US" dirty="0" smtClean="0"/>
              <a:t> du </a:t>
            </a:r>
            <a:r>
              <a:rPr lang="en-US" dirty="0" err="1" smtClean="0"/>
              <a:t>disque</a:t>
            </a:r>
            <a:r>
              <a:rPr lang="en-US" dirty="0" smtClean="0"/>
              <a:t> </a:t>
            </a:r>
            <a:r>
              <a:rPr lang="en-US" dirty="0" err="1" smtClean="0"/>
              <a:t>dur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Le </a:t>
            </a:r>
            <a:r>
              <a:rPr lang="en-US" b="1" i="1" dirty="0" smtClean="0"/>
              <a:t>Mapping</a:t>
            </a:r>
            <a:r>
              <a:rPr lang="en-US" b="1" dirty="0" smtClean="0"/>
              <a:t> </a:t>
            </a:r>
            <a:r>
              <a:rPr lang="en-US" b="1" dirty="0" err="1" smtClean="0"/>
              <a:t>existe</a:t>
            </a:r>
            <a:r>
              <a:rPr lang="en-US" b="1" dirty="0" smtClean="0"/>
              <a:t> déjà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Les tests ne </a:t>
            </a:r>
            <a:r>
              <a:rPr lang="en-US" b="1" dirty="0" err="1" smtClean="0"/>
              <a:t>peuvent</a:t>
            </a:r>
            <a:r>
              <a:rPr lang="en-US" b="1" dirty="0" smtClean="0"/>
              <a:t> </a:t>
            </a:r>
            <a:r>
              <a:rPr lang="en-US" b="1" dirty="0" err="1" smtClean="0"/>
              <a:t>être</a:t>
            </a:r>
            <a:r>
              <a:rPr lang="en-US" b="1" dirty="0" smtClean="0"/>
              <a:t> </a:t>
            </a:r>
            <a:r>
              <a:rPr lang="en-US" b="1" dirty="0" err="1" smtClean="0"/>
              <a:t>exécuté</a:t>
            </a:r>
            <a:r>
              <a:rPr lang="en-US" b="1" dirty="0" smtClean="0"/>
              <a:t> en </a:t>
            </a:r>
            <a:r>
              <a:rPr lang="en-US" b="1" dirty="0" err="1" smtClean="0"/>
              <a:t>parralèle</a:t>
            </a:r>
            <a:endParaRPr lang="en-US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Le </a:t>
            </a:r>
            <a:r>
              <a:rPr lang="en-US" b="1" dirty="0" err="1" smtClean="0"/>
              <a:t>disque</a:t>
            </a:r>
            <a:r>
              <a:rPr lang="en-US" b="1" dirty="0" smtClean="0"/>
              <a:t> </a:t>
            </a:r>
            <a:r>
              <a:rPr lang="en-US" b="1" dirty="0" err="1" smtClean="0"/>
              <a:t>est</a:t>
            </a:r>
            <a:r>
              <a:rPr lang="en-US" b="1" dirty="0" smtClean="0"/>
              <a:t> </a:t>
            </a:r>
            <a:r>
              <a:rPr lang="en-US" b="1" dirty="0" err="1" smtClean="0"/>
              <a:t>plein</a:t>
            </a:r>
            <a:endParaRPr lang="en-US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err="1" smtClean="0"/>
              <a:t>Droit</a:t>
            </a:r>
            <a:r>
              <a:rPr lang="en-US" b="1" dirty="0" smtClean="0"/>
              <a:t> </a:t>
            </a:r>
            <a:r>
              <a:rPr lang="en-US" b="1" dirty="0" err="1" smtClean="0"/>
              <a:t>d’accès</a:t>
            </a:r>
            <a:endParaRPr lang="en-US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Pas de </a:t>
            </a:r>
            <a:r>
              <a:rPr lang="en-US" dirty="0" err="1" smtClean="0"/>
              <a:t>problèmes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04648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Isolation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Comment </a:t>
            </a:r>
            <a:r>
              <a:rPr lang="en-US" dirty="0" err="1" smtClean="0"/>
              <a:t>gérer</a:t>
            </a:r>
            <a:r>
              <a:rPr lang="en-US" dirty="0" smtClean="0"/>
              <a:t> le </a:t>
            </a:r>
            <a:r>
              <a:rPr lang="en-US" dirty="0" err="1" smtClean="0"/>
              <a:t>problème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Toujours</a:t>
            </a:r>
            <a:r>
              <a:rPr lang="en-US" dirty="0" smtClean="0"/>
              <a:t> </a:t>
            </a:r>
            <a:r>
              <a:rPr lang="en-US" dirty="0" err="1" smtClean="0"/>
              <a:t>exécuter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même</a:t>
            </a:r>
            <a:r>
              <a:rPr lang="en-US" dirty="0" smtClean="0"/>
              <a:t> environment</a:t>
            </a:r>
            <a:endParaRPr lang="en-US" i="1" dirty="0"/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Refactoring</a:t>
            </a:r>
            <a:r>
              <a:rPr lang="en-US" dirty="0" smtClean="0"/>
              <a:t>: </a:t>
            </a:r>
            <a:r>
              <a:rPr lang="en-US" dirty="0" err="1" smtClean="0"/>
              <a:t>utiliser</a:t>
            </a:r>
            <a:r>
              <a:rPr lang="en-US" dirty="0" smtClean="0"/>
              <a:t> des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Streams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Refactoring</a:t>
            </a:r>
            <a:r>
              <a:rPr lang="en-US" dirty="0" smtClean="0"/>
              <a:t>: </a:t>
            </a:r>
            <a:r>
              <a:rPr lang="en-US" dirty="0" err="1" smtClean="0"/>
              <a:t>introduire</a:t>
            </a:r>
            <a:r>
              <a:rPr lang="en-US" dirty="0" smtClean="0"/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IFileSystem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Refactoring</a:t>
            </a:r>
            <a:r>
              <a:rPr lang="en-US" dirty="0" smtClean="0"/>
              <a:t>: passer lines </a:t>
            </a:r>
            <a:r>
              <a:rPr lang="en-US" dirty="0" err="1" smtClean="0"/>
              <a:t>comme</a:t>
            </a:r>
            <a:r>
              <a:rPr lang="en-US" dirty="0" smtClean="0"/>
              <a:t> argument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Change </a:t>
            </a:r>
            <a:r>
              <a:rPr lang="en-US" dirty="0" err="1" smtClean="0"/>
              <a:t>l’implémentation</a:t>
            </a:r>
            <a:r>
              <a:rPr lang="en-US" dirty="0" smtClean="0"/>
              <a:t> de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 err="1" smtClean="0"/>
              <a:t>Unitaire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941" y="-1005821"/>
            <a:ext cx="5484059" cy="291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Isolation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Comment </a:t>
            </a:r>
            <a:r>
              <a:rPr lang="en-US" dirty="0" err="1" smtClean="0"/>
              <a:t>gérer</a:t>
            </a:r>
            <a:r>
              <a:rPr lang="en-US" dirty="0" smtClean="0"/>
              <a:t> le </a:t>
            </a:r>
            <a:r>
              <a:rPr lang="en-US" dirty="0" err="1" smtClean="0"/>
              <a:t>problème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Toujours</a:t>
            </a:r>
            <a:r>
              <a:rPr lang="en-US" dirty="0" smtClean="0"/>
              <a:t> </a:t>
            </a:r>
            <a:r>
              <a:rPr lang="en-US" dirty="0" err="1" smtClean="0"/>
              <a:t>exécuter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même</a:t>
            </a:r>
            <a:r>
              <a:rPr lang="en-US" dirty="0" smtClean="0"/>
              <a:t> environment</a:t>
            </a:r>
            <a:endParaRPr lang="en-US" i="1" dirty="0"/>
          </a:p>
          <a:p>
            <a:pPr marL="971550" lvl="1" indent="-514350">
              <a:buFont typeface="+mj-lt"/>
              <a:buAutoNum type="arabicPeriod"/>
            </a:pPr>
            <a:r>
              <a:rPr lang="en-US" b="1" i="1" dirty="0" smtClean="0"/>
              <a:t>Refactoring</a:t>
            </a:r>
            <a:r>
              <a:rPr lang="en-US" b="1" dirty="0" smtClean="0"/>
              <a:t>: </a:t>
            </a:r>
            <a:r>
              <a:rPr lang="en-US" b="1" dirty="0" err="1" smtClean="0"/>
              <a:t>utiliser</a:t>
            </a:r>
            <a:r>
              <a:rPr lang="en-US" b="1" dirty="0" smtClean="0"/>
              <a:t> des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Streams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i="1" dirty="0" smtClean="0"/>
              <a:t>Refactoring</a:t>
            </a:r>
            <a:r>
              <a:rPr lang="en-US" b="1" dirty="0" smtClean="0"/>
              <a:t>: </a:t>
            </a:r>
            <a:r>
              <a:rPr lang="en-US" b="1" dirty="0" err="1" smtClean="0"/>
              <a:t>introduire</a:t>
            </a:r>
            <a:r>
              <a:rPr lang="en-US" b="1" dirty="0" smtClean="0"/>
              <a:t>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IFileSystem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b="1" i="1" dirty="0" smtClean="0"/>
              <a:t>Refactoring</a:t>
            </a:r>
            <a:r>
              <a:rPr lang="en-US" b="1" dirty="0" smtClean="0"/>
              <a:t>: passer lines </a:t>
            </a:r>
            <a:r>
              <a:rPr lang="en-US" b="1" dirty="0" err="1" smtClean="0"/>
              <a:t>comme</a:t>
            </a:r>
            <a:r>
              <a:rPr lang="en-US" b="1" dirty="0" smtClean="0"/>
              <a:t> argument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Change </a:t>
            </a:r>
            <a:r>
              <a:rPr lang="en-US" dirty="0" err="1" smtClean="0"/>
              <a:t>l’implémentation</a:t>
            </a:r>
            <a:r>
              <a:rPr lang="en-US" dirty="0" smtClean="0"/>
              <a:t> de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loud Callout 5"/>
          <p:cNvSpPr/>
          <p:nvPr/>
        </p:nvSpPr>
        <p:spPr>
          <a:xfrm>
            <a:off x="3749566" y="727841"/>
            <a:ext cx="5410200" cy="1897117"/>
          </a:xfrm>
          <a:prstGeom prst="cloudCallout">
            <a:avLst>
              <a:gd name="adj1" fmla="val -15164"/>
              <a:gd name="adj2" fmla="val 8020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Abstraction</a:t>
            </a:r>
            <a:r>
              <a:rPr lang="en-US" sz="2800" dirty="0" smtClean="0"/>
              <a:t> </a:t>
            </a:r>
            <a:r>
              <a:rPr lang="en-US" sz="2800" dirty="0" err="1" smtClean="0"/>
              <a:t>devrait</a:t>
            </a:r>
            <a:r>
              <a:rPr lang="en-US" sz="2800" dirty="0" smtClean="0"/>
              <a:t> </a:t>
            </a:r>
            <a:r>
              <a:rPr lang="en-US" sz="2800" dirty="0" err="1" smtClean="0"/>
              <a:t>être</a:t>
            </a:r>
            <a:r>
              <a:rPr lang="en-US" sz="2800" dirty="0" smtClean="0"/>
              <a:t> la première option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8810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Isolation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Comment </a:t>
            </a:r>
            <a:r>
              <a:rPr lang="en-US" dirty="0" err="1" smtClean="0"/>
              <a:t>gérer</a:t>
            </a:r>
            <a:r>
              <a:rPr lang="en-US" dirty="0" smtClean="0"/>
              <a:t> le </a:t>
            </a:r>
            <a:r>
              <a:rPr lang="en-US" dirty="0" err="1" smtClean="0"/>
              <a:t>problème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Toujours</a:t>
            </a:r>
            <a:r>
              <a:rPr lang="en-US" dirty="0" smtClean="0"/>
              <a:t> </a:t>
            </a:r>
            <a:r>
              <a:rPr lang="en-US" dirty="0" err="1" smtClean="0"/>
              <a:t>exécuter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même</a:t>
            </a:r>
            <a:r>
              <a:rPr lang="en-US" dirty="0" smtClean="0"/>
              <a:t> environment</a:t>
            </a:r>
            <a:endParaRPr lang="en-US" i="1" dirty="0"/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Refactoring</a:t>
            </a:r>
            <a:r>
              <a:rPr lang="en-US" dirty="0" smtClean="0"/>
              <a:t>: </a:t>
            </a:r>
            <a:r>
              <a:rPr lang="en-US" dirty="0" err="1" smtClean="0"/>
              <a:t>utiliser</a:t>
            </a:r>
            <a:r>
              <a:rPr lang="en-US" dirty="0" smtClean="0"/>
              <a:t> des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Streams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Refactoring</a:t>
            </a:r>
            <a:r>
              <a:rPr lang="en-US" dirty="0" smtClean="0"/>
              <a:t>: </a:t>
            </a:r>
            <a:r>
              <a:rPr lang="en-US" dirty="0" err="1" smtClean="0"/>
              <a:t>introduire</a:t>
            </a:r>
            <a:r>
              <a:rPr lang="en-US" dirty="0" smtClean="0"/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IFileSystem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i="1" dirty="0" smtClean="0"/>
              <a:t>Refactoring</a:t>
            </a:r>
            <a:r>
              <a:rPr lang="en-US" dirty="0" smtClean="0"/>
              <a:t>: passer lines </a:t>
            </a:r>
            <a:r>
              <a:rPr lang="en-US" dirty="0" err="1" smtClean="0"/>
              <a:t>comme</a:t>
            </a:r>
            <a:r>
              <a:rPr lang="en-US" dirty="0" smtClean="0"/>
              <a:t> argument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Change </a:t>
            </a:r>
            <a:r>
              <a:rPr lang="en-US" b="1" dirty="0" err="1" smtClean="0"/>
              <a:t>l’implémentation</a:t>
            </a:r>
            <a:r>
              <a:rPr lang="en-US" b="1" dirty="0" smtClean="0"/>
              <a:t> de </a:t>
            </a: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endParaRPr lang="en-US" b="1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loud Callout 6"/>
          <p:cNvSpPr/>
          <p:nvPr/>
        </p:nvSpPr>
        <p:spPr>
          <a:xfrm>
            <a:off x="2667000" y="2286000"/>
            <a:ext cx="4572000" cy="1676400"/>
          </a:xfrm>
          <a:prstGeom prst="cloudCallout">
            <a:avLst>
              <a:gd name="adj1" fmla="val -17173"/>
              <a:gd name="adj2" fmla="val 9008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Dernier </a:t>
            </a:r>
            <a:r>
              <a:rPr lang="en-US" sz="2800" dirty="0" err="1" smtClean="0"/>
              <a:t>ressort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3552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Isolation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Comment changer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Surcharger</a:t>
            </a:r>
            <a:r>
              <a:rPr lang="en-US" dirty="0" smtClean="0"/>
              <a:t> la </a:t>
            </a:r>
            <a:r>
              <a:rPr lang="en-US" dirty="0" err="1" smtClean="0"/>
              <a:t>procédure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Recompiler</a:t>
            </a:r>
            <a:r>
              <a:rPr lang="en-US" dirty="0" smtClean="0"/>
              <a:t> le CLR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Instrumentation du code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Demander </a:t>
            </a:r>
            <a:r>
              <a:rPr lang="en-US" dirty="0" err="1" smtClean="0"/>
              <a:t>poliment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Isolation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Comment changer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Surcharger</a:t>
            </a:r>
            <a:r>
              <a:rPr lang="en-US" dirty="0" smtClean="0"/>
              <a:t> la </a:t>
            </a:r>
            <a:r>
              <a:rPr lang="en-US" dirty="0" err="1" smtClean="0"/>
              <a:t>procédure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Recompiler</a:t>
            </a:r>
            <a:r>
              <a:rPr lang="en-US" dirty="0" smtClean="0"/>
              <a:t> le CLR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Instrumentation du code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Demander </a:t>
            </a:r>
            <a:r>
              <a:rPr lang="en-US" dirty="0" err="1" smtClean="0"/>
              <a:t>poliment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33828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Test </a:t>
            </a:r>
            <a:r>
              <a:rPr lang="en-US" dirty="0" err="1" smtClean="0">
                <a:solidFill>
                  <a:schemeClr val="bg1"/>
                </a:solidFill>
              </a:rPr>
              <a:t>Unitaire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Propriétés</a:t>
            </a:r>
            <a:r>
              <a:rPr lang="en-US" dirty="0" smtClean="0"/>
              <a:t> de test </a:t>
            </a:r>
            <a:r>
              <a:rPr lang="en-US" dirty="0" err="1" smtClean="0"/>
              <a:t>unitaires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Connection au </a:t>
            </a:r>
            <a:r>
              <a:rPr lang="en-US" dirty="0" err="1" smtClean="0"/>
              <a:t>réseau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Exécute</a:t>
            </a:r>
            <a:r>
              <a:rPr lang="en-US" dirty="0" smtClean="0"/>
              <a:t> </a:t>
            </a:r>
            <a:r>
              <a:rPr lang="en-US" dirty="0" err="1" smtClean="0"/>
              <a:t>longtemps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En </a:t>
            </a:r>
            <a:r>
              <a:rPr lang="en-US" dirty="0" err="1" smtClean="0"/>
              <a:t>mémoire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Lit le </a:t>
            </a:r>
            <a:r>
              <a:rPr lang="en-US" dirty="0" err="1" smtClean="0"/>
              <a:t>disque</a:t>
            </a:r>
            <a:r>
              <a:rPr lang="en-US" dirty="0" smtClean="0"/>
              <a:t> </a:t>
            </a:r>
            <a:r>
              <a:rPr lang="en-US" dirty="0" err="1" smtClean="0"/>
              <a:t>dur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Exécute</a:t>
            </a:r>
            <a:r>
              <a:rPr lang="en-US" dirty="0" smtClean="0"/>
              <a:t> </a:t>
            </a:r>
            <a:r>
              <a:rPr lang="en-US" dirty="0" err="1" smtClean="0"/>
              <a:t>rapidement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Reproducible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Exécute</a:t>
            </a:r>
            <a:r>
              <a:rPr lang="en-US" dirty="0" smtClean="0"/>
              <a:t> 10 </a:t>
            </a:r>
            <a:r>
              <a:rPr lang="en-US" dirty="0" err="1" smtClean="0"/>
              <a:t>mèthodes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Exécute</a:t>
            </a:r>
            <a:r>
              <a:rPr lang="en-US" dirty="0" smtClean="0"/>
              <a:t> 100 </a:t>
            </a:r>
            <a:r>
              <a:rPr lang="en-US" dirty="0" err="1" smtClean="0"/>
              <a:t>mèthodes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Exécute</a:t>
            </a:r>
            <a:r>
              <a:rPr lang="en-US" dirty="0" smtClean="0"/>
              <a:t> 10000 </a:t>
            </a:r>
            <a:r>
              <a:rPr lang="en-US" dirty="0" err="1" smtClean="0"/>
              <a:t>mèthodes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Requiert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base de </a:t>
            </a:r>
            <a:r>
              <a:rPr lang="en-US" dirty="0" err="1" smtClean="0"/>
              <a:t>données</a:t>
            </a:r>
            <a:r>
              <a:rPr lang="en-US" dirty="0" smtClean="0"/>
              <a:t> SQL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Test </a:t>
            </a:r>
            <a:r>
              <a:rPr lang="en-US" dirty="0" err="1" smtClean="0">
                <a:solidFill>
                  <a:schemeClr val="bg1"/>
                </a:solidFill>
              </a:rPr>
              <a:t>Unitaire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Propriétés</a:t>
            </a:r>
            <a:r>
              <a:rPr lang="en-US" dirty="0" smtClean="0"/>
              <a:t> de test </a:t>
            </a:r>
            <a:r>
              <a:rPr lang="en-US" dirty="0" err="1" smtClean="0"/>
              <a:t>unitaires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Connection au </a:t>
            </a:r>
            <a:r>
              <a:rPr lang="en-US" dirty="0" err="1" smtClean="0"/>
              <a:t>réseau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Exécute</a:t>
            </a:r>
            <a:r>
              <a:rPr lang="en-US" dirty="0" smtClean="0"/>
              <a:t> </a:t>
            </a:r>
            <a:r>
              <a:rPr lang="en-US" dirty="0" err="1" smtClean="0"/>
              <a:t>longtemps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En </a:t>
            </a:r>
            <a:r>
              <a:rPr lang="en-US" b="1" dirty="0" err="1" smtClean="0"/>
              <a:t>mémoire</a:t>
            </a:r>
            <a:endParaRPr lang="en-US" b="1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Lit le </a:t>
            </a:r>
            <a:r>
              <a:rPr lang="en-US" dirty="0" err="1" smtClean="0"/>
              <a:t>disque</a:t>
            </a:r>
            <a:r>
              <a:rPr lang="en-US" dirty="0" smtClean="0"/>
              <a:t> </a:t>
            </a:r>
            <a:r>
              <a:rPr lang="en-US" dirty="0" err="1" smtClean="0"/>
              <a:t>dur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err="1" smtClean="0"/>
              <a:t>Exécute</a:t>
            </a:r>
            <a:r>
              <a:rPr lang="en-US" b="1" dirty="0" smtClean="0"/>
              <a:t> </a:t>
            </a:r>
            <a:r>
              <a:rPr lang="en-US" b="1" dirty="0" err="1" smtClean="0"/>
              <a:t>rapidement</a:t>
            </a:r>
            <a:endParaRPr lang="en-US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Reproducible</a:t>
            </a:r>
            <a:endParaRPr lang="en-US" b="1" dirty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err="1" smtClean="0"/>
              <a:t>Exécute</a:t>
            </a:r>
            <a:r>
              <a:rPr lang="en-US" b="1" dirty="0" smtClean="0"/>
              <a:t> 10 </a:t>
            </a:r>
            <a:r>
              <a:rPr lang="en-US" b="1" dirty="0" err="1" smtClean="0"/>
              <a:t>mèthodes</a:t>
            </a:r>
            <a:endParaRPr lang="en-US" b="1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Exécute</a:t>
            </a:r>
            <a:r>
              <a:rPr lang="en-US" dirty="0" smtClean="0"/>
              <a:t> 100 </a:t>
            </a:r>
            <a:r>
              <a:rPr lang="en-US" dirty="0" err="1" smtClean="0"/>
              <a:t>mèthodes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Exécute</a:t>
            </a:r>
            <a:r>
              <a:rPr lang="en-US" dirty="0" smtClean="0"/>
              <a:t> 10000 </a:t>
            </a:r>
            <a:r>
              <a:rPr lang="en-US" dirty="0" err="1" smtClean="0"/>
              <a:t>mèthodes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Requiert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base de </a:t>
            </a:r>
            <a:r>
              <a:rPr lang="en-US" dirty="0" err="1" smtClean="0"/>
              <a:t>données</a:t>
            </a:r>
            <a:r>
              <a:rPr lang="en-US" dirty="0" smtClean="0"/>
              <a:t> SQL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32120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70104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Quiz: La </a:t>
            </a:r>
            <a:r>
              <a:rPr lang="en-US" dirty="0" err="1" smtClean="0"/>
              <a:t>Définition</a:t>
            </a:r>
            <a:r>
              <a:rPr lang="en-US" dirty="0" smtClean="0"/>
              <a:t> d’un </a:t>
            </a:r>
            <a:r>
              <a:rPr lang="en-US" dirty="0" smtClean="0">
                <a:solidFill>
                  <a:schemeClr val="bg1"/>
                </a:solidFill>
              </a:rPr>
              <a:t>Test </a:t>
            </a:r>
            <a:r>
              <a:rPr lang="en-US" dirty="0" err="1" smtClean="0">
                <a:solidFill>
                  <a:schemeClr val="bg1"/>
                </a:solidFill>
              </a:rPr>
              <a:t>Unitaire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Qu’est-ce</a:t>
            </a:r>
            <a:r>
              <a:rPr lang="en-US" dirty="0" smtClean="0"/>
              <a:t> </a:t>
            </a:r>
            <a:r>
              <a:rPr lang="en-US" dirty="0" err="1" smtClean="0"/>
              <a:t>qu’un</a:t>
            </a:r>
            <a:r>
              <a:rPr lang="en-US" dirty="0" smtClean="0"/>
              <a:t> Test </a:t>
            </a:r>
            <a:r>
              <a:rPr lang="en-US" dirty="0" err="1" smtClean="0"/>
              <a:t>Unitaire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Un test </a:t>
            </a:r>
            <a:r>
              <a:rPr lang="en-US" dirty="0" err="1" smtClean="0"/>
              <a:t>unitaire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un </a:t>
            </a:r>
            <a:r>
              <a:rPr lang="en-US" dirty="0" err="1" smtClean="0"/>
              <a:t>programme</a:t>
            </a:r>
            <a:r>
              <a:rPr lang="en-US" dirty="0" smtClean="0"/>
              <a:t> qui </a:t>
            </a:r>
            <a:r>
              <a:rPr lang="en-US" dirty="0" err="1" smtClean="0"/>
              <a:t>exécute</a:t>
            </a:r>
            <a:r>
              <a:rPr lang="en-US" dirty="0" smtClean="0"/>
              <a:t> (</a:t>
            </a:r>
            <a:r>
              <a:rPr lang="en-US" dirty="0" err="1" smtClean="0"/>
              <a:t>lentement</a:t>
            </a:r>
            <a:r>
              <a:rPr lang="en-US" dirty="0" smtClean="0"/>
              <a:t>/</a:t>
            </a:r>
            <a:r>
              <a:rPr lang="en-US" dirty="0" err="1" smtClean="0"/>
              <a:t>rapidement</a:t>
            </a:r>
            <a:r>
              <a:rPr lang="en-US" dirty="0" smtClean="0"/>
              <a:t>) le code à tester, (avec/sans) </a:t>
            </a:r>
            <a:r>
              <a:rPr lang="en-US" dirty="0" err="1" smtClean="0"/>
              <a:t>dépendences</a:t>
            </a:r>
            <a:r>
              <a:rPr lang="en-US" dirty="0" smtClean="0"/>
              <a:t> à </a:t>
            </a:r>
            <a:r>
              <a:rPr lang="en-US" dirty="0" err="1" smtClean="0"/>
              <a:t>l’environement</a:t>
            </a:r>
            <a:r>
              <a:rPr lang="en-US" dirty="0"/>
              <a:t>, (avec/sans) </a:t>
            </a:r>
            <a:r>
              <a:rPr lang="en-US" dirty="0" smtClean="0"/>
              <a:t>assertions.</a:t>
            </a:r>
          </a:p>
          <a:p>
            <a:pPr lvl="1"/>
            <a:endParaRPr lang="en-US" dirty="0"/>
          </a:p>
          <a:p>
            <a:r>
              <a:rPr lang="en-US" dirty="0" err="1"/>
              <a:t>Qu’est-ce</a:t>
            </a:r>
            <a:r>
              <a:rPr lang="en-US" dirty="0"/>
              <a:t> </a:t>
            </a:r>
            <a:r>
              <a:rPr lang="en-US" dirty="0" err="1" smtClean="0"/>
              <a:t>qu’une</a:t>
            </a:r>
            <a:r>
              <a:rPr lang="en-US" dirty="0" smtClean="0"/>
              <a:t> </a:t>
            </a:r>
            <a:r>
              <a:rPr lang="en-US" dirty="0" err="1" smtClean="0"/>
              <a:t>batterie</a:t>
            </a:r>
            <a:r>
              <a:rPr lang="en-US" dirty="0" smtClean="0"/>
              <a:t> de tests </a:t>
            </a:r>
            <a:r>
              <a:rPr lang="en-US" dirty="0" err="1" smtClean="0"/>
              <a:t>unitaires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lvl="1"/>
            <a:r>
              <a:rPr lang="en-US" dirty="0" smtClean="0"/>
              <a:t>Un ensemble de test </a:t>
            </a:r>
            <a:r>
              <a:rPr lang="en-US" dirty="0" err="1" smtClean="0"/>
              <a:t>unitaires</a:t>
            </a:r>
            <a:r>
              <a:rPr lang="en-US" dirty="0" smtClean="0"/>
              <a:t> qui </a:t>
            </a:r>
            <a:r>
              <a:rPr lang="en-US" dirty="0" err="1" smtClean="0"/>
              <a:t>atteint</a:t>
            </a:r>
            <a:r>
              <a:rPr lang="en-US" dirty="0" smtClean="0"/>
              <a:t> un  (haut/bas) </a:t>
            </a:r>
            <a:r>
              <a:rPr lang="en-US" dirty="0" err="1" smtClean="0"/>
              <a:t>taux</a:t>
            </a:r>
            <a:r>
              <a:rPr lang="en-US" dirty="0" smtClean="0"/>
              <a:t> de </a:t>
            </a:r>
            <a:r>
              <a:rPr lang="en-US" dirty="0" err="1" smtClean="0"/>
              <a:t>couverture</a:t>
            </a:r>
            <a:r>
              <a:rPr lang="en-US" dirty="0" smtClean="0"/>
              <a:t> de code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Quiz: La </a:t>
            </a:r>
            <a:r>
              <a:rPr lang="en-US" dirty="0" err="1"/>
              <a:t>Définition</a:t>
            </a:r>
            <a:r>
              <a:rPr lang="en-US" dirty="0"/>
              <a:t> d’un </a:t>
            </a:r>
            <a:r>
              <a:rPr lang="en-US" dirty="0">
                <a:solidFill>
                  <a:schemeClr val="bg1"/>
                </a:solidFill>
              </a:rPr>
              <a:t>Test </a:t>
            </a:r>
            <a:r>
              <a:rPr lang="en-US" dirty="0" err="1">
                <a:solidFill>
                  <a:schemeClr val="bg1"/>
                </a:solidFill>
              </a:rPr>
              <a:t>Unitaire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Qu’est-ce</a:t>
            </a:r>
            <a:r>
              <a:rPr lang="en-US" dirty="0" smtClean="0"/>
              <a:t> </a:t>
            </a:r>
            <a:r>
              <a:rPr lang="en-US" dirty="0" err="1" smtClean="0"/>
              <a:t>qu’un</a:t>
            </a:r>
            <a:r>
              <a:rPr lang="en-US" dirty="0" smtClean="0"/>
              <a:t> Test </a:t>
            </a:r>
            <a:r>
              <a:rPr lang="en-US" dirty="0" err="1" smtClean="0"/>
              <a:t>Unitaire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Un test </a:t>
            </a:r>
            <a:r>
              <a:rPr lang="en-US" dirty="0" err="1" smtClean="0"/>
              <a:t>unitaire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un </a:t>
            </a:r>
            <a:r>
              <a:rPr lang="en-US" dirty="0" err="1" smtClean="0"/>
              <a:t>programme</a:t>
            </a:r>
            <a:r>
              <a:rPr lang="en-US" dirty="0" smtClean="0"/>
              <a:t> qui </a:t>
            </a:r>
            <a:r>
              <a:rPr lang="en-US" dirty="0" err="1" smtClean="0"/>
              <a:t>exécute</a:t>
            </a:r>
            <a:r>
              <a:rPr lang="en-US" dirty="0" smtClean="0"/>
              <a:t>          </a:t>
            </a:r>
            <a:r>
              <a:rPr lang="en-US" b="1" dirty="0" err="1" smtClean="0"/>
              <a:t>rapidement</a:t>
            </a:r>
            <a:r>
              <a:rPr lang="en-US" dirty="0" smtClean="0"/>
              <a:t>  le code à tester,       </a:t>
            </a:r>
            <a:br>
              <a:rPr lang="en-US" dirty="0" smtClean="0"/>
            </a:br>
            <a:r>
              <a:rPr lang="en-US" b="1" dirty="0" smtClean="0"/>
              <a:t>sans</a:t>
            </a:r>
            <a:r>
              <a:rPr lang="en-US" dirty="0" smtClean="0"/>
              <a:t> </a:t>
            </a:r>
            <a:r>
              <a:rPr lang="en-US" dirty="0" err="1" smtClean="0"/>
              <a:t>dépendences</a:t>
            </a:r>
            <a:r>
              <a:rPr lang="en-US" dirty="0" smtClean="0"/>
              <a:t> à </a:t>
            </a:r>
            <a:r>
              <a:rPr lang="en-US" dirty="0" err="1" smtClean="0"/>
              <a:t>l’environement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avec  </a:t>
            </a:r>
            <a:r>
              <a:rPr lang="en-US" dirty="0" smtClean="0"/>
              <a:t> assertions.</a:t>
            </a:r>
          </a:p>
          <a:p>
            <a:pPr lvl="1"/>
            <a:endParaRPr lang="en-US" dirty="0"/>
          </a:p>
          <a:p>
            <a:r>
              <a:rPr lang="en-US" dirty="0" err="1"/>
              <a:t>Qu’est-ce</a:t>
            </a:r>
            <a:r>
              <a:rPr lang="en-US" dirty="0"/>
              <a:t> </a:t>
            </a:r>
            <a:r>
              <a:rPr lang="en-US" dirty="0" err="1" smtClean="0"/>
              <a:t>qu’une</a:t>
            </a:r>
            <a:r>
              <a:rPr lang="en-US" dirty="0" smtClean="0"/>
              <a:t> </a:t>
            </a:r>
            <a:r>
              <a:rPr lang="en-US" dirty="0" err="1" smtClean="0"/>
              <a:t>batterie</a:t>
            </a:r>
            <a:r>
              <a:rPr lang="en-US" dirty="0" smtClean="0"/>
              <a:t> de tests </a:t>
            </a:r>
            <a:r>
              <a:rPr lang="en-US" dirty="0" err="1" smtClean="0"/>
              <a:t>unitaires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lvl="1"/>
            <a:r>
              <a:rPr lang="en-US" dirty="0" smtClean="0"/>
              <a:t>Un ensemble de test </a:t>
            </a:r>
            <a:r>
              <a:rPr lang="en-US" dirty="0" err="1" smtClean="0"/>
              <a:t>unitaires</a:t>
            </a:r>
            <a:r>
              <a:rPr lang="en-US" dirty="0" smtClean="0"/>
              <a:t> qui </a:t>
            </a:r>
            <a:r>
              <a:rPr lang="en-US" dirty="0" err="1" smtClean="0"/>
              <a:t>atteint</a:t>
            </a:r>
            <a:r>
              <a:rPr lang="en-US" dirty="0" smtClean="0"/>
              <a:t> un  </a:t>
            </a:r>
            <a:br>
              <a:rPr lang="en-US" dirty="0" smtClean="0"/>
            </a:br>
            <a:r>
              <a:rPr lang="en-US" b="1" dirty="0" smtClean="0"/>
              <a:t>haut</a:t>
            </a:r>
            <a:r>
              <a:rPr lang="en-US" dirty="0" smtClean="0"/>
              <a:t> </a:t>
            </a:r>
            <a:r>
              <a:rPr lang="en-US" dirty="0" err="1" smtClean="0"/>
              <a:t>taux</a:t>
            </a:r>
            <a:r>
              <a:rPr lang="en-US" dirty="0" smtClean="0"/>
              <a:t> de </a:t>
            </a:r>
            <a:r>
              <a:rPr lang="en-US" dirty="0" err="1" smtClean="0"/>
              <a:t>couverture</a:t>
            </a:r>
            <a:r>
              <a:rPr lang="en-US" dirty="0" smtClean="0"/>
              <a:t> de code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7963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vec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Moles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941" y="-1005821"/>
            <a:ext cx="5484059" cy="291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 code à tester ne </a:t>
            </a:r>
            <a:r>
              <a:rPr lang="en-US" sz="2800" dirty="0" err="1" smtClean="0"/>
              <a:t>devrait</a:t>
            </a:r>
            <a:r>
              <a:rPr lang="en-US" sz="2800" dirty="0" smtClean="0"/>
              <a:t> pas </a:t>
            </a:r>
            <a:r>
              <a:rPr lang="en-US" sz="2800" dirty="0" err="1" smtClean="0"/>
              <a:t>dépendre</a:t>
            </a:r>
            <a:r>
              <a:rPr lang="en-US" sz="2800" dirty="0" smtClean="0"/>
              <a:t> de </a:t>
            </a:r>
            <a:r>
              <a:rPr lang="en-US" sz="2800" dirty="0" err="1" smtClean="0"/>
              <a:t>l’environement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changer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Surcharger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méthode</a:t>
            </a:r>
            <a:r>
              <a:rPr lang="en-US" dirty="0" smtClean="0"/>
              <a:t> </a:t>
            </a:r>
            <a:r>
              <a:rPr lang="en-US" dirty="0" err="1" smtClean="0"/>
              <a:t>statique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Changer le CLR (et le </a:t>
            </a:r>
            <a:r>
              <a:rPr lang="en-US" dirty="0" err="1" smtClean="0"/>
              <a:t>recompiler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Ecrire</a:t>
            </a:r>
            <a:r>
              <a:rPr lang="en-US" dirty="0" smtClean="0"/>
              <a:t> </a:t>
            </a:r>
            <a:r>
              <a:rPr lang="en-US" dirty="0" err="1" smtClean="0"/>
              <a:t>l’application</a:t>
            </a:r>
            <a:r>
              <a:rPr lang="en-US" dirty="0" smtClean="0"/>
              <a:t> en </a:t>
            </a:r>
            <a:r>
              <a:rPr lang="en-US" dirty="0" err="1" smtClean="0"/>
              <a:t>javascript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Instrumentation de code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 </a:t>
            </a:r>
            <a:r>
              <a:rPr lang="en-US" dirty="0" err="1" smtClean="0">
                <a:solidFill>
                  <a:schemeClr val="bg1"/>
                </a:solidFill>
              </a:rPr>
              <a:t>casse</a:t>
            </a:r>
            <a:r>
              <a:rPr lang="en-US" dirty="0" smtClean="0">
                <a:solidFill>
                  <a:schemeClr val="bg1"/>
                </a:solidFill>
              </a:rPr>
              <a:t> tête </a:t>
            </a:r>
            <a:r>
              <a:rPr lang="en-US" dirty="0" smtClean="0"/>
              <a:t>du </a:t>
            </a:r>
            <a:r>
              <a:rPr lang="en-US" dirty="0" err="1" smtClean="0"/>
              <a:t>testeur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967335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lines =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(@"t:\myapp.ini");</a:t>
            </a:r>
            <a:endParaRPr lang="en-US" sz="2400" dirty="0" smtClean="0">
              <a:latin typeface="Consolas" pitchFamily="49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A test </a:t>
            </a:r>
            <a:r>
              <a:rPr lang="en-US" dirty="0" err="1" smtClean="0"/>
              <a:t>unitaire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un </a:t>
            </a:r>
            <a:r>
              <a:rPr lang="en-US" dirty="0" err="1" smtClean="0"/>
              <a:t>programme</a:t>
            </a:r>
            <a:r>
              <a:rPr lang="en-US" dirty="0" smtClean="0"/>
              <a:t>  </a:t>
            </a:r>
            <a:r>
              <a:rPr lang="en-US" dirty="0" err="1" smtClean="0"/>
              <a:t>contenant</a:t>
            </a:r>
            <a:r>
              <a:rPr lang="en-US" dirty="0" smtClean="0"/>
              <a:t> des assertions qui </a:t>
            </a:r>
            <a:r>
              <a:rPr lang="en-US" dirty="0" err="1" smtClean="0"/>
              <a:t>teste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unité</a:t>
            </a:r>
            <a:r>
              <a:rPr lang="en-US" dirty="0" smtClean="0"/>
              <a:t> de code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 err="1" smtClean="0"/>
              <a:t>Unitaire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 bwMode="blackWhite">
          <a:xfrm>
            <a:off x="1260363" y="3547408"/>
            <a:ext cx="6816837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</a:rPr>
              <a:t>void </a:t>
            </a:r>
            <a:r>
              <a:rPr lang="en-US" sz="2400" dirty="0" err="1" smtClean="0">
                <a:latin typeface="Consolas" pitchFamily="49" charset="0"/>
              </a:rPr>
              <a:t>PushNonEmpty</a:t>
            </a:r>
            <a:r>
              <a:rPr lang="en-US" sz="2400" dirty="0" smtClean="0">
                <a:latin typeface="Consolas" pitchFamily="49" charset="0"/>
              </a:rPr>
              <a:t>() {</a:t>
            </a:r>
          </a:p>
          <a:p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</a:rPr>
              <a:t> stack = new Stack();</a:t>
            </a:r>
          </a:p>
          <a:p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</a:rPr>
              <a:t>stack.Push</a:t>
            </a:r>
            <a:r>
              <a:rPr lang="en-US" sz="2400" dirty="0" smtClean="0">
                <a:latin typeface="Consolas" pitchFamily="49" charset="0"/>
              </a:rPr>
              <a:t>(3);</a:t>
            </a:r>
          </a:p>
          <a:p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</a:rPr>
              <a:t>Assert.IsFalse</a:t>
            </a:r>
            <a:r>
              <a:rPr lang="en-US" sz="2400" dirty="0" smtClean="0">
                <a:latin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</a:rPr>
              <a:t>stack.Empty</a:t>
            </a:r>
            <a:r>
              <a:rPr lang="en-US" sz="2400" dirty="0" smtClean="0">
                <a:latin typeface="Consolas" pitchFamily="49" charset="0"/>
              </a:rPr>
              <a:t>);</a:t>
            </a:r>
          </a:p>
          <a:p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51391"/>
            <a:ext cx="8229600" cy="493040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 code à tester ne </a:t>
            </a:r>
            <a:r>
              <a:rPr lang="en-US" sz="2800" dirty="0" err="1" smtClean="0"/>
              <a:t>devrait</a:t>
            </a:r>
            <a:r>
              <a:rPr lang="en-US" sz="2800" dirty="0" smtClean="0"/>
              <a:t> pas </a:t>
            </a:r>
            <a:r>
              <a:rPr lang="en-US" sz="2800" dirty="0" err="1" smtClean="0"/>
              <a:t>dépendre</a:t>
            </a:r>
            <a:r>
              <a:rPr lang="en-US" sz="2800" dirty="0" smtClean="0"/>
              <a:t> de </a:t>
            </a:r>
            <a:r>
              <a:rPr lang="en-US" sz="2800" dirty="0" err="1" smtClean="0"/>
              <a:t>l’environement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changer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dirty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Surcharger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méthode</a:t>
            </a:r>
            <a:r>
              <a:rPr lang="en-US" dirty="0" smtClean="0"/>
              <a:t> </a:t>
            </a:r>
            <a:r>
              <a:rPr lang="en-US" dirty="0" err="1" smtClean="0"/>
              <a:t>statique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Changer le CLR (et le </a:t>
            </a:r>
            <a:r>
              <a:rPr lang="en-US" dirty="0" err="1" smtClean="0"/>
              <a:t>recompiler</a:t>
            </a:r>
            <a:r>
              <a:rPr lang="en-US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Ecrire</a:t>
            </a:r>
            <a:r>
              <a:rPr lang="en-US" dirty="0" smtClean="0"/>
              <a:t> </a:t>
            </a:r>
            <a:r>
              <a:rPr lang="en-US" dirty="0" err="1" smtClean="0"/>
              <a:t>l’application</a:t>
            </a:r>
            <a:r>
              <a:rPr lang="en-US" dirty="0" smtClean="0"/>
              <a:t> en </a:t>
            </a:r>
            <a:r>
              <a:rPr lang="en-US" dirty="0" err="1" smtClean="0"/>
              <a:t>javascript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Instrumentation de code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 </a:t>
            </a:r>
            <a:r>
              <a:rPr lang="en-US" dirty="0" err="1">
                <a:solidFill>
                  <a:schemeClr val="bg1"/>
                </a:solidFill>
              </a:rPr>
              <a:t>casse</a:t>
            </a:r>
            <a:r>
              <a:rPr lang="en-US" dirty="0">
                <a:solidFill>
                  <a:schemeClr val="bg1"/>
                </a:solidFill>
              </a:rPr>
              <a:t> tête </a:t>
            </a:r>
            <a:r>
              <a:rPr lang="en-US" dirty="0"/>
              <a:t>du </a:t>
            </a:r>
            <a:r>
              <a:rPr lang="en-US" dirty="0" err="1"/>
              <a:t>testeur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891135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lines =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(@"t:\myapp.ini");</a:t>
            </a:r>
            <a:endParaRPr lang="en-US" sz="2400" dirty="0" smtClean="0">
              <a:latin typeface="Consolas" pitchFamily="49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52722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Et </a:t>
            </a:r>
            <a:r>
              <a:rPr lang="en-US" sz="2800" dirty="0" err="1" smtClean="0"/>
              <a:t>si</a:t>
            </a:r>
            <a:r>
              <a:rPr lang="en-US" sz="2800" dirty="0" smtClean="0"/>
              <a:t> on </a:t>
            </a:r>
            <a:r>
              <a:rPr lang="en-US" sz="2800" dirty="0" err="1" smtClean="0"/>
              <a:t>savait</a:t>
            </a:r>
            <a:r>
              <a:rPr lang="en-US" sz="2800" dirty="0" smtClean="0"/>
              <a:t> changer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sz="2800" dirty="0" smtClean="0"/>
              <a:t> </a:t>
            </a:r>
            <a:r>
              <a:rPr lang="en-US" sz="2800" dirty="0" err="1" smtClean="0"/>
              <a:t>facilement</a:t>
            </a:r>
            <a:r>
              <a:rPr lang="en-US" sz="2800" dirty="0" smtClean="0"/>
              <a:t> </a:t>
            </a:r>
            <a:r>
              <a:rPr lang="en-US" sz="2800" dirty="0" err="1" smtClean="0"/>
              <a:t>dans</a:t>
            </a:r>
            <a:r>
              <a:rPr lang="en-US" sz="2800" dirty="0" smtClean="0"/>
              <a:t> un </a:t>
            </a:r>
            <a:r>
              <a:rPr lang="en-US" sz="2800" dirty="0" err="1" smtClean="0"/>
              <a:t>contexte</a:t>
            </a:r>
            <a:r>
              <a:rPr lang="en-US" sz="2800" dirty="0" smtClean="0"/>
              <a:t> de test?</a:t>
            </a:r>
          </a:p>
          <a:p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Faisons</a:t>
            </a:r>
            <a:r>
              <a:rPr lang="en-US" dirty="0" smtClean="0"/>
              <a:t> un </a:t>
            </a:r>
            <a:r>
              <a:rPr lang="en-US" dirty="0" err="1" smtClean="0">
                <a:solidFill>
                  <a:schemeClr val="bg1"/>
                </a:solidFill>
              </a:rPr>
              <a:t>voeux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57200" y="4678740"/>
            <a:ext cx="83058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nsolas" pitchFamily="49" charset="0"/>
              </a:rPr>
              <a:t>File.ReadAllLines</a:t>
            </a:r>
            <a:r>
              <a:rPr lang="en-US" sz="2400" dirty="0" smtClean="0">
                <a:latin typeface="Consolas" pitchFamily="49" charset="0"/>
              </a:rPr>
              <a:t> = 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delegate(string </a:t>
            </a:r>
            <a:r>
              <a:rPr lang="en-US" sz="2400" dirty="0" err="1" smtClean="0">
                <a:latin typeface="Consolas" pitchFamily="49" charset="0"/>
              </a:rPr>
              <a:t>fileName</a:t>
            </a:r>
            <a:r>
              <a:rPr lang="en-US" sz="2400" dirty="0" smtClean="0">
                <a:latin typeface="Consolas" pitchFamily="49" charset="0"/>
              </a:rPr>
              <a:t>) {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  return new string[]{“a=b”};</a:t>
            </a:r>
          </a:p>
          <a:p>
            <a:r>
              <a:rPr lang="en-US" sz="2400" dirty="0" smtClean="0">
                <a:latin typeface="Consolas" pitchFamily="49" charset="0"/>
              </a:rPr>
              <a:t> 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1981200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lines =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(@"t:\myapp.ini");</a:t>
            </a:r>
            <a:endParaRPr lang="en-US" sz="2400" dirty="0" smtClean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051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dirty="0" smtClean="0"/>
          </a:p>
          <a:p>
            <a:endParaRPr lang="en-US" sz="2800" dirty="0" smtClean="0"/>
          </a:p>
          <a:p>
            <a:r>
              <a:rPr lang="en-US" sz="2800" dirty="0" smtClean="0"/>
              <a:t>Avec </a:t>
            </a:r>
            <a:r>
              <a:rPr lang="en-US" sz="2800" b="1" dirty="0" smtClean="0"/>
              <a:t>Moles</a:t>
            </a:r>
            <a:r>
              <a:rPr lang="en-US" sz="2800" dirty="0" smtClean="0"/>
              <a:t>, on </a:t>
            </a:r>
            <a:r>
              <a:rPr lang="en-US" sz="2800" dirty="0" err="1" smtClean="0"/>
              <a:t>peux</a:t>
            </a:r>
            <a:r>
              <a:rPr lang="en-US" sz="2800" dirty="0" smtClean="0"/>
              <a:t> le faire:</a:t>
            </a:r>
            <a:br>
              <a:rPr lang="en-US" sz="2800" dirty="0" smtClean="0"/>
            </a:br>
            <a:r>
              <a:rPr lang="en-US" sz="2800" dirty="0" err="1" smtClean="0"/>
              <a:t>rediriger</a:t>
            </a:r>
            <a:r>
              <a:rPr lang="en-US" sz="2800" dirty="0" smtClean="0"/>
              <a:t> </a:t>
            </a:r>
            <a:r>
              <a:rPr lang="en-US" sz="2800" dirty="0" err="1" smtClean="0"/>
              <a:t>toutes</a:t>
            </a:r>
            <a:r>
              <a:rPr lang="en-US" sz="2800" dirty="0" smtClean="0"/>
              <a:t> les futures </a:t>
            </a:r>
            <a:r>
              <a:rPr lang="en-US" sz="2800" dirty="0" err="1" smtClean="0"/>
              <a:t>exécutions</a:t>
            </a:r>
            <a:r>
              <a:rPr lang="en-US" sz="2800" dirty="0" smtClean="0"/>
              <a:t> de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ReadAllLines</a:t>
            </a:r>
            <a:r>
              <a:rPr lang="en-US" sz="2800" dirty="0" smtClean="0"/>
              <a:t> </a:t>
            </a:r>
            <a:r>
              <a:rPr lang="en-US" sz="2800" dirty="0" err="1" smtClean="0"/>
              <a:t>vers</a:t>
            </a:r>
            <a:r>
              <a:rPr lang="en-US" sz="2800" dirty="0" smtClean="0"/>
              <a:t> un </a:t>
            </a:r>
            <a:r>
              <a:rPr lang="en-US" sz="2800" dirty="0" err="1" smtClean="0"/>
              <a:t>délégué</a:t>
            </a:r>
            <a:r>
              <a:rPr lang="en-US" sz="2800" dirty="0" smtClean="0"/>
              <a:t> qui </a:t>
            </a:r>
            <a:r>
              <a:rPr lang="en-US" sz="2800" dirty="0" err="1" smtClean="0"/>
              <a:t>renvoie</a:t>
            </a:r>
            <a:r>
              <a:rPr lang="en-US" sz="2800" dirty="0" smtClean="0"/>
              <a:t> 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{“a=b”}</a:t>
            </a:r>
            <a:r>
              <a:rPr lang="en-US" sz="2800" dirty="0" smtClean="0"/>
              <a:t>:</a:t>
            </a:r>
          </a:p>
          <a:p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</a:rPr>
              <a:t>Moler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des </a:t>
            </a:r>
            <a:r>
              <a:rPr lang="en-US" dirty="0" err="1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méthodes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lines =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(@"t:\myapp.ini");</a:t>
            </a:r>
            <a:endParaRPr lang="en-US" sz="2400" dirty="0" smtClean="0">
              <a:latin typeface="Consolas" pitchFamily="49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57200" y="5029200"/>
            <a:ext cx="83058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nsolas" pitchFamily="49" charset="0"/>
              </a:rPr>
              <a:t>M</a:t>
            </a:r>
            <a:r>
              <a:rPr lang="en-US" sz="2400" dirty="0" err="1" smtClean="0">
                <a:latin typeface="Consolas" pitchFamily="49" charset="0"/>
              </a:rPr>
              <a:t>File.ReadAllLines</a:t>
            </a:r>
            <a:r>
              <a:rPr lang="en-US" sz="2400" b="1" dirty="0" err="1" smtClean="0">
                <a:latin typeface="Consolas" pitchFamily="49" charset="0"/>
              </a:rPr>
              <a:t>String</a:t>
            </a:r>
            <a:r>
              <a:rPr lang="en-US" sz="2400" dirty="0" smtClean="0">
                <a:latin typeface="Consolas" pitchFamily="49" charset="0"/>
              </a:rPr>
              <a:t> = 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delegate(string </a:t>
            </a:r>
            <a:r>
              <a:rPr lang="en-US" sz="2400" dirty="0" err="1" smtClean="0">
                <a:latin typeface="Consolas" pitchFamily="49" charset="0"/>
              </a:rPr>
              <a:t>fileName</a:t>
            </a:r>
            <a:r>
              <a:rPr lang="en-US" sz="2400" dirty="0" smtClean="0">
                <a:latin typeface="Consolas" pitchFamily="49" charset="0"/>
              </a:rPr>
              <a:t>) {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  return new string[]{“a=b”};</a:t>
            </a:r>
          </a:p>
          <a:p>
            <a:r>
              <a:rPr lang="en-US" sz="2400" dirty="0" smtClean="0">
                <a:latin typeface="Consolas" pitchFamily="49" charset="0"/>
              </a:rPr>
              <a:t>  }</a:t>
            </a: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dirty="0" smtClean="0"/>
          </a:p>
          <a:p>
            <a:endParaRPr lang="en-US" sz="2800" dirty="0" smtClean="0"/>
          </a:p>
          <a:p>
            <a:r>
              <a:rPr lang="en-US" sz="2800" dirty="0" smtClean="0"/>
              <a:t>Avec </a:t>
            </a:r>
            <a:r>
              <a:rPr lang="en-US" sz="2800" b="1" dirty="0" smtClean="0"/>
              <a:t>Moles</a:t>
            </a:r>
            <a:r>
              <a:rPr lang="en-US" sz="2800" dirty="0" smtClean="0"/>
              <a:t>, on </a:t>
            </a:r>
            <a:r>
              <a:rPr lang="en-US" sz="2800" dirty="0" err="1" smtClean="0"/>
              <a:t>peux</a:t>
            </a:r>
            <a:r>
              <a:rPr lang="en-US" sz="2800" dirty="0" smtClean="0"/>
              <a:t> le faire:</a:t>
            </a:r>
            <a:br>
              <a:rPr lang="en-US" sz="2800" dirty="0" smtClean="0"/>
            </a:br>
            <a:r>
              <a:rPr lang="en-US" sz="2800" dirty="0" err="1" smtClean="0"/>
              <a:t>rediriger</a:t>
            </a:r>
            <a:r>
              <a:rPr lang="en-US" sz="2800" dirty="0" smtClean="0"/>
              <a:t> </a:t>
            </a:r>
            <a:r>
              <a:rPr lang="en-US" sz="2800" dirty="0" err="1" smtClean="0"/>
              <a:t>toutes</a:t>
            </a:r>
            <a:r>
              <a:rPr lang="en-US" sz="2800" dirty="0" smtClean="0"/>
              <a:t> les futures </a:t>
            </a:r>
            <a:r>
              <a:rPr lang="en-US" sz="2800" dirty="0" err="1" smtClean="0"/>
              <a:t>exécutions</a:t>
            </a:r>
            <a:r>
              <a:rPr lang="en-US" sz="2800" dirty="0" smtClean="0"/>
              <a:t> de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ReadAllLines</a:t>
            </a:r>
            <a:r>
              <a:rPr lang="en-US" sz="2800" dirty="0" smtClean="0"/>
              <a:t> </a:t>
            </a:r>
            <a:r>
              <a:rPr lang="en-US" sz="2800" dirty="0" err="1" smtClean="0"/>
              <a:t>vers</a:t>
            </a:r>
            <a:r>
              <a:rPr lang="en-US" sz="2800" dirty="0" smtClean="0"/>
              <a:t> un </a:t>
            </a:r>
            <a:r>
              <a:rPr lang="en-US" sz="2800" dirty="0" err="1" smtClean="0"/>
              <a:t>délégué</a:t>
            </a:r>
            <a:r>
              <a:rPr lang="en-US" sz="2800" dirty="0" smtClean="0"/>
              <a:t> qui </a:t>
            </a:r>
            <a:r>
              <a:rPr lang="en-US" sz="2800" dirty="0" err="1" smtClean="0"/>
              <a:t>renvoie</a:t>
            </a:r>
            <a:r>
              <a:rPr lang="en-US" sz="2800" dirty="0" smtClean="0"/>
              <a:t> 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{“a=b”}</a:t>
            </a:r>
            <a:r>
              <a:rPr lang="en-US" sz="2800" dirty="0" smtClean="0"/>
              <a:t>:</a:t>
            </a:r>
          </a:p>
          <a:p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</a:rPr>
              <a:t>Moler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des </a:t>
            </a:r>
            <a:r>
              <a:rPr lang="en-US" dirty="0" err="1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méthodes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lines =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(@"t:\myapp.ini");</a:t>
            </a:r>
            <a:endParaRPr lang="en-US" sz="2400" dirty="0" smtClean="0">
              <a:latin typeface="Consolas" pitchFamily="49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57200" y="5029200"/>
            <a:ext cx="83058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onsolas" pitchFamily="49" charset="0"/>
              </a:rPr>
              <a:t>M</a:t>
            </a:r>
            <a:r>
              <a:rPr lang="en-US" sz="2400" dirty="0" err="1" smtClean="0">
                <a:latin typeface="Consolas" pitchFamily="49" charset="0"/>
              </a:rPr>
              <a:t>File.ReadAllLines</a:t>
            </a:r>
            <a:r>
              <a:rPr lang="en-US" sz="2400" b="1" dirty="0" err="1" smtClean="0">
                <a:latin typeface="Consolas" pitchFamily="49" charset="0"/>
              </a:rPr>
              <a:t>String</a:t>
            </a:r>
            <a:r>
              <a:rPr lang="en-US" sz="2400" dirty="0" smtClean="0">
                <a:latin typeface="Consolas" pitchFamily="49" charset="0"/>
              </a:rPr>
              <a:t> = 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delegate(string </a:t>
            </a:r>
            <a:r>
              <a:rPr lang="en-US" sz="2400" dirty="0" err="1" smtClean="0">
                <a:latin typeface="Consolas" pitchFamily="49" charset="0"/>
              </a:rPr>
              <a:t>fileName</a:t>
            </a:r>
            <a:r>
              <a:rPr lang="en-US" sz="2400" dirty="0" smtClean="0">
                <a:latin typeface="Consolas" pitchFamily="49" charset="0"/>
              </a:rPr>
              <a:t>) {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  return new string[]{“a=b”};</a:t>
            </a:r>
          </a:p>
          <a:p>
            <a:r>
              <a:rPr lang="en-US" sz="2400" dirty="0" smtClean="0">
                <a:latin typeface="Consolas" pitchFamily="49" charset="0"/>
              </a:rPr>
              <a:t>  }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2440237"/>
            <a:ext cx="6781800" cy="609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string[]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ReadAllLines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(string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fileName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sz="24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5509230"/>
            <a:ext cx="7620000" cy="609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Func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[]&gt;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ReadAllLines</a:t>
            </a:r>
            <a:r>
              <a:rPr lang="en-US" sz="24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{ set; }</a:t>
            </a:r>
            <a:endParaRPr lang="en-US" sz="24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161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Func</a:t>
            </a:r>
            <a:r>
              <a:rPr lang="en-US" dirty="0" smtClean="0">
                <a:solidFill>
                  <a:schemeClr val="bg1"/>
                </a:solidFill>
              </a:rPr>
              <a:t>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n-US" dirty="0" err="1" smtClean="0"/>
              <a:t>Associez</a:t>
            </a:r>
            <a:r>
              <a:rPr lang="en-US" dirty="0" smtClean="0"/>
              <a:t> les </a:t>
            </a:r>
            <a:r>
              <a:rPr lang="en-US" dirty="0" err="1" smtClean="0"/>
              <a:t>délégués</a:t>
            </a:r>
            <a:r>
              <a:rPr lang="en-US" dirty="0" smtClean="0"/>
              <a:t> et </a:t>
            </a:r>
            <a:r>
              <a:rPr lang="en-US" dirty="0" err="1" smtClean="0"/>
              <a:t>méthodes</a:t>
            </a:r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807" y="2743200"/>
            <a:ext cx="5580993" cy="3733800"/>
          </a:xfrm>
          <a:prstGeom prst="rect">
            <a:avLst/>
          </a:prstGeom>
        </p:spPr>
        <p:txBody>
          <a:bodyPr vert="horz" lIns="54864" tIns="91440" numCol="1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Func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&lt;string&gt;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Action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Action&lt;string&gt;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Func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bool,string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Func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&lt;string,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Action&lt;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Action&lt;List&lt;T&gt;,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en-US" sz="28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44007" y="2743200"/>
            <a:ext cx="5580993" cy="2312804"/>
          </a:xfrm>
          <a:prstGeom prst="rect">
            <a:avLst/>
          </a:prstGeom>
        </p:spPr>
        <p:txBody>
          <a:bodyPr vert="horz" lIns="54864" tIns="91440" numCol="1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25830" lvl="1" indent="-514350">
              <a:buFont typeface="+mj-lt"/>
              <a:buAutoNum type="alphaLcParenR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File.Exists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(string)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Console.WriteLine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(string)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void Flush()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String.Empty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{get;}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List&lt;T&gt;.Capacity {set;}</a:t>
            </a:r>
          </a:p>
          <a:p>
            <a:endParaRPr lang="en-US" sz="28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Func</a:t>
            </a:r>
            <a:r>
              <a:rPr lang="en-US" dirty="0" smtClean="0">
                <a:solidFill>
                  <a:schemeClr val="bg1"/>
                </a:solidFill>
              </a:rPr>
              <a:t>&lt;T&gt;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n-US" dirty="0" err="1"/>
              <a:t>Associez</a:t>
            </a:r>
            <a:r>
              <a:rPr lang="en-US" dirty="0"/>
              <a:t> les </a:t>
            </a:r>
            <a:r>
              <a:rPr lang="en-US" dirty="0" err="1"/>
              <a:t>délégués</a:t>
            </a:r>
            <a:r>
              <a:rPr lang="en-US" dirty="0"/>
              <a:t> et </a:t>
            </a:r>
            <a:r>
              <a:rPr lang="en-US" dirty="0" err="1" smtClean="0"/>
              <a:t>méthodes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807" y="2743200"/>
            <a:ext cx="5580993" cy="3733800"/>
          </a:xfrm>
          <a:prstGeom prst="rect">
            <a:avLst/>
          </a:prstGeom>
        </p:spPr>
        <p:txBody>
          <a:bodyPr vert="horz" lIns="54864" tIns="91440" numCol="1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Func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&lt;string&gt;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Action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Action&lt;string&gt;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Func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bool,string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Func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&lt;string,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Action&lt;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925830" lvl="1" indent="-514350">
              <a:buFont typeface="+mj-lt"/>
              <a:buAutoNum type="arabicPeriod"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endParaRPr lang="en-US" sz="28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44007" y="2743200"/>
            <a:ext cx="5580993" cy="2312804"/>
          </a:xfrm>
          <a:prstGeom prst="rect">
            <a:avLst/>
          </a:prstGeom>
        </p:spPr>
        <p:txBody>
          <a:bodyPr vert="horz" lIns="54864" tIns="91440" numCol="1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25830" lvl="1" indent="-514350">
              <a:buFont typeface="+mj-lt"/>
              <a:buAutoNum type="alphaLcParenR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File.Exists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(string)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Console.WriteLine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(string)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void Flush()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String.Empty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{get;}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List&lt;T&gt;.Capacity {set;}</a:t>
            </a:r>
          </a:p>
          <a:p>
            <a:endParaRPr lang="en-US" sz="2800" dirty="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124200" y="3124200"/>
            <a:ext cx="12954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286000" y="3581400"/>
            <a:ext cx="2133600" cy="3182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352800" y="3505200"/>
            <a:ext cx="1066800" cy="394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14800" y="3124200"/>
            <a:ext cx="3048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971800" y="4800600"/>
            <a:ext cx="14478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815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C# 3.0 </a:t>
            </a:r>
            <a:r>
              <a:rPr lang="en-US" dirty="0" smtClean="0">
                <a:solidFill>
                  <a:schemeClr val="bg1"/>
                </a:solidFill>
              </a:rPr>
              <a:t>Lambdas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57200" y="2743200"/>
            <a:ext cx="83058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nsolas" pitchFamily="49" charset="0"/>
              </a:rPr>
              <a:t>MFile.ReadAllLinesString</a:t>
            </a:r>
            <a:r>
              <a:rPr lang="en-US" sz="2800" dirty="0" smtClean="0">
                <a:latin typeface="Consolas" pitchFamily="49" charset="0"/>
              </a:rPr>
              <a:t> =</a:t>
            </a:r>
          </a:p>
          <a:p>
            <a:r>
              <a:rPr lang="en-US" sz="2800" dirty="0">
                <a:latin typeface="Consolas" pitchFamily="49" charset="0"/>
              </a:rPr>
              <a:t> </a:t>
            </a:r>
            <a:r>
              <a:rPr lang="en-US" sz="2800" dirty="0" smtClean="0">
                <a:latin typeface="Consolas" pitchFamily="49" charset="0"/>
              </a:rPr>
              <a:t> delegate(string </a:t>
            </a:r>
            <a:r>
              <a:rPr lang="en-US" sz="2800" dirty="0" err="1" smtClean="0">
                <a:latin typeface="Consolas" pitchFamily="49" charset="0"/>
              </a:rPr>
              <a:t>fileName</a:t>
            </a:r>
            <a:r>
              <a:rPr lang="en-US" sz="2800" dirty="0" smtClean="0">
                <a:latin typeface="Consolas" pitchFamily="49" charset="0"/>
              </a:rPr>
              <a:t>) {</a:t>
            </a:r>
          </a:p>
          <a:p>
            <a:r>
              <a:rPr lang="en-US" sz="2800" dirty="0">
                <a:latin typeface="Consolas" pitchFamily="49" charset="0"/>
              </a:rPr>
              <a:t> </a:t>
            </a:r>
            <a:r>
              <a:rPr lang="en-US" sz="2800" dirty="0" smtClean="0">
                <a:latin typeface="Consolas" pitchFamily="49" charset="0"/>
              </a:rPr>
              <a:t>   return new string[]{“a=b”};</a:t>
            </a:r>
          </a:p>
          <a:p>
            <a:r>
              <a:rPr lang="en-US" sz="2800" dirty="0" smtClean="0">
                <a:latin typeface="Consolas" pitchFamily="49" charset="0"/>
              </a:rPr>
              <a:t>  }</a:t>
            </a: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C# 3.0 </a:t>
            </a:r>
            <a:r>
              <a:rPr lang="en-US" dirty="0">
                <a:solidFill>
                  <a:schemeClr val="bg1"/>
                </a:solidFill>
              </a:rPr>
              <a:t>Lambdas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57200" y="2743200"/>
            <a:ext cx="83058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nsolas" pitchFamily="49" charset="0"/>
              </a:rPr>
              <a:t>MFile.ReadAllLinesString</a:t>
            </a:r>
            <a:r>
              <a:rPr lang="en-US" sz="2800" dirty="0" smtClean="0">
                <a:latin typeface="Consolas" pitchFamily="49" charset="0"/>
              </a:rPr>
              <a:t> = </a:t>
            </a:r>
          </a:p>
          <a:p>
            <a:r>
              <a:rPr lang="en-US" sz="2800" dirty="0">
                <a:latin typeface="Consolas" pitchFamily="49" charset="0"/>
              </a:rPr>
              <a:t> </a:t>
            </a:r>
            <a:r>
              <a:rPr lang="en-US" sz="2800" dirty="0" smtClean="0">
                <a:latin typeface="Consolas" pitchFamily="49" charset="0"/>
              </a:rPr>
              <a:t>         </a:t>
            </a:r>
            <a:r>
              <a:rPr lang="en-US" sz="2800" b="1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fileName</a:t>
            </a:r>
            <a:r>
              <a:rPr lang="en-US" sz="2800" b="1" dirty="0" smtClean="0">
                <a:latin typeface="Consolas" pitchFamily="49" charset="0"/>
              </a:rPr>
              <a:t>) =&gt;</a:t>
            </a:r>
            <a:r>
              <a:rPr lang="en-US" sz="2800" dirty="0" smtClean="0">
                <a:latin typeface="Consolas" pitchFamily="49" charset="0"/>
              </a:rPr>
              <a:t> {</a:t>
            </a:r>
          </a:p>
          <a:p>
            <a:r>
              <a:rPr lang="en-US" sz="2800" dirty="0" smtClean="0">
                <a:latin typeface="Consolas" pitchFamily="49" charset="0"/>
              </a:rPr>
              <a:t>    return new string[]{“a=b”};</a:t>
            </a:r>
          </a:p>
          <a:p>
            <a:r>
              <a:rPr lang="en-US" sz="2800" dirty="0" smtClean="0">
                <a:latin typeface="Consolas" pitchFamily="49" charset="0"/>
              </a:rPr>
              <a:t>  }</a:t>
            </a: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C# 3.0 </a:t>
            </a:r>
            <a:r>
              <a:rPr lang="en-US" dirty="0">
                <a:solidFill>
                  <a:schemeClr val="bg1"/>
                </a:solidFill>
              </a:rPr>
              <a:t>Lambdas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57200" y="2743200"/>
            <a:ext cx="83058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nsolas" pitchFamily="49" charset="0"/>
              </a:rPr>
              <a:t>MFile.ReadAllLinesString</a:t>
            </a:r>
            <a:r>
              <a:rPr lang="en-US" sz="2800" dirty="0" smtClean="0">
                <a:latin typeface="Consolas" pitchFamily="49" charset="0"/>
              </a:rPr>
              <a:t> = </a:t>
            </a:r>
          </a:p>
          <a:p>
            <a:r>
              <a:rPr lang="en-US" sz="2800" dirty="0">
                <a:latin typeface="Consolas" pitchFamily="49" charset="0"/>
              </a:rPr>
              <a:t> 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>
                <a:latin typeface="Consolas" pitchFamily="49" charset="0"/>
              </a:rPr>
              <a:t>  </a:t>
            </a:r>
            <a:r>
              <a:rPr lang="en-US" sz="2800" dirty="0" smtClean="0">
                <a:latin typeface="Consolas" pitchFamily="49" charset="0"/>
              </a:rPr>
              <a:t>      </a:t>
            </a:r>
            <a:r>
              <a:rPr lang="en-US" sz="2800" b="1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fileName</a:t>
            </a:r>
            <a:r>
              <a:rPr lang="en-US" sz="2800" b="1" dirty="0" smtClean="0">
                <a:latin typeface="Consolas" pitchFamily="49" charset="0"/>
              </a:rPr>
              <a:t>) =&gt;</a:t>
            </a:r>
            <a:endParaRPr lang="en-US" sz="2800" dirty="0" smtClean="0">
              <a:latin typeface="Consolas" pitchFamily="49" charset="0"/>
            </a:endParaRPr>
          </a:p>
          <a:p>
            <a:r>
              <a:rPr lang="en-US" sz="2800" dirty="0" smtClean="0">
                <a:latin typeface="Consolas" pitchFamily="49" charset="0"/>
              </a:rPr>
              <a:t>           new string[]{“a=b”};</a:t>
            </a:r>
          </a:p>
          <a:p>
            <a:r>
              <a:rPr lang="en-US" sz="2800" dirty="0" smtClean="0">
                <a:latin typeface="Consolas" pitchFamily="49" charset="0"/>
              </a:rPr>
              <a:t>  </a:t>
            </a: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C# 3.0 </a:t>
            </a:r>
            <a:r>
              <a:rPr lang="en-US" dirty="0">
                <a:solidFill>
                  <a:schemeClr val="bg1"/>
                </a:solidFill>
              </a:rPr>
              <a:t>Lambdas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57200" y="2743200"/>
            <a:ext cx="83058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nsolas" pitchFamily="49" charset="0"/>
              </a:rPr>
              <a:t>MFile.ReadAllLinesString</a:t>
            </a:r>
            <a:r>
              <a:rPr lang="en-US" sz="2800" dirty="0" smtClean="0">
                <a:latin typeface="Consolas" pitchFamily="49" charset="0"/>
              </a:rPr>
              <a:t> = </a:t>
            </a:r>
          </a:p>
          <a:p>
            <a:r>
              <a:rPr lang="en-US" sz="2800" dirty="0" smtClean="0">
                <a:latin typeface="Consolas" pitchFamily="49" charset="0"/>
              </a:rPr>
              <a:t>           </a:t>
            </a:r>
            <a:r>
              <a:rPr lang="en-US" sz="2800" b="1" dirty="0" err="1" smtClean="0">
                <a:latin typeface="Consolas" pitchFamily="49" charset="0"/>
              </a:rPr>
              <a:t>fileName</a:t>
            </a:r>
            <a:r>
              <a:rPr lang="en-US" sz="2800" b="1" dirty="0" smtClean="0">
                <a:latin typeface="Consolas" pitchFamily="49" charset="0"/>
              </a:rPr>
              <a:t>  =&gt;</a:t>
            </a:r>
            <a:endParaRPr lang="en-US" sz="2800" dirty="0" smtClean="0">
              <a:latin typeface="Consolas" pitchFamily="49" charset="0"/>
            </a:endParaRPr>
          </a:p>
          <a:p>
            <a:r>
              <a:rPr lang="en-US" sz="2800" dirty="0" smtClean="0">
                <a:latin typeface="Consolas" pitchFamily="49" charset="0"/>
              </a:rPr>
              <a:t>           new string[]{“a=b”};</a:t>
            </a:r>
          </a:p>
          <a:p>
            <a:r>
              <a:rPr lang="en-US" sz="2800" dirty="0" smtClean="0">
                <a:latin typeface="Consolas" pitchFamily="49" charset="0"/>
              </a:rPr>
              <a:t>  </a:t>
            </a: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Quiz</a:t>
            </a:r>
            <a:endParaRPr lang="en-US" sz="8000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smtClean="0"/>
              <a:t>Les </a:t>
            </a:r>
            <a:r>
              <a:rPr lang="en-US" dirty="0" err="1" smtClean="0"/>
              <a:t>thèmes</a:t>
            </a:r>
            <a:r>
              <a:rPr lang="en-US" dirty="0" smtClean="0"/>
              <a:t> des questions du quiz…</a:t>
            </a:r>
          </a:p>
          <a:p>
            <a:pPr lvl="1"/>
            <a:r>
              <a:rPr lang="en-US" dirty="0" err="1" smtClean="0"/>
              <a:t>Couverture</a:t>
            </a:r>
            <a:r>
              <a:rPr lang="en-US" dirty="0" smtClean="0"/>
              <a:t> de code</a:t>
            </a:r>
          </a:p>
          <a:p>
            <a:pPr lvl="1"/>
            <a:r>
              <a:rPr lang="en-US" dirty="0" smtClean="0"/>
              <a:t>Assertions</a:t>
            </a:r>
          </a:p>
          <a:p>
            <a:pPr lvl="1"/>
            <a:r>
              <a:rPr lang="en-US" dirty="0" smtClean="0"/>
              <a:t>Isolation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définition</a:t>
            </a:r>
            <a:r>
              <a:rPr lang="en-US" dirty="0" smtClean="0"/>
              <a:t> de tests </a:t>
            </a:r>
            <a:r>
              <a:rPr lang="en-US" dirty="0" err="1" smtClean="0"/>
              <a:t>unitaires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14227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Quiz: </a:t>
            </a:r>
            <a:r>
              <a:rPr lang="en-US" dirty="0" smtClean="0">
                <a:solidFill>
                  <a:schemeClr val="bg1"/>
                </a:solidFill>
              </a:rPr>
              <a:t>Lambdas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n-US" dirty="0" err="1"/>
              <a:t>Associez</a:t>
            </a:r>
            <a:r>
              <a:rPr lang="en-US" dirty="0"/>
              <a:t> les </a:t>
            </a:r>
            <a:r>
              <a:rPr lang="en-US" dirty="0" smtClean="0"/>
              <a:t>lambdas </a:t>
            </a:r>
            <a:r>
              <a:rPr lang="en-US" dirty="0"/>
              <a:t>et </a:t>
            </a:r>
            <a:r>
              <a:rPr lang="en-US" dirty="0" err="1" smtClean="0"/>
              <a:t>méthodes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91207" y="2743200"/>
            <a:ext cx="5580993" cy="2312804"/>
          </a:xfrm>
          <a:prstGeom prst="rect">
            <a:avLst/>
          </a:prstGeom>
        </p:spPr>
        <p:txBody>
          <a:bodyPr vert="horz" lIns="54864" tIns="91440" numCol="1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=&gt; “”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=&gt; {}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=&gt; {}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(s) =&gt; “”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(s) =&gt; false</a:t>
            </a:r>
          </a:p>
          <a:p>
            <a:endParaRPr lang="en-US" sz="28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0" y="2743200"/>
            <a:ext cx="5580993" cy="2312804"/>
          </a:xfrm>
          <a:prstGeom prst="rect">
            <a:avLst/>
          </a:prstGeom>
        </p:spPr>
        <p:txBody>
          <a:bodyPr vert="horz" lIns="54864" tIns="91440" numCol="1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25830" lvl="1" indent="-514350">
              <a:buFont typeface="+mj-lt"/>
              <a:buAutoNum type="alphaLcParenR"/>
            </a:pPr>
            <a:r>
              <a:rPr lang="en-US" sz="2400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ool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File.Exists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(string)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Console.WriteLine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(string)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void Flush();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String.Empty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{get;}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endParaRPr lang="en-US" sz="28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Quiz: </a:t>
            </a:r>
            <a:r>
              <a:rPr lang="en-US" dirty="0" smtClean="0">
                <a:solidFill>
                  <a:schemeClr val="bg1"/>
                </a:solidFill>
              </a:rPr>
              <a:t>Lambdas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en-US" dirty="0" err="1"/>
              <a:t>Associez</a:t>
            </a:r>
            <a:r>
              <a:rPr lang="en-US" dirty="0"/>
              <a:t> les lambdas et </a:t>
            </a:r>
            <a:r>
              <a:rPr lang="en-US" dirty="0" err="1"/>
              <a:t>méthodes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91207" y="2743200"/>
            <a:ext cx="5580993" cy="2312804"/>
          </a:xfrm>
          <a:prstGeom prst="rect">
            <a:avLst/>
          </a:prstGeom>
        </p:spPr>
        <p:txBody>
          <a:bodyPr vert="horz" lIns="54864" tIns="91440" numCol="1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=&gt; “”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 =&gt; {}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=&gt; {}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(s) =&gt; “”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(s) =&gt; false</a:t>
            </a:r>
          </a:p>
          <a:p>
            <a:endParaRPr lang="en-US" sz="28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0" y="2743200"/>
            <a:ext cx="5580993" cy="2312804"/>
          </a:xfrm>
          <a:prstGeom prst="rect">
            <a:avLst/>
          </a:prstGeom>
        </p:spPr>
        <p:txBody>
          <a:bodyPr vert="horz" lIns="54864" tIns="91440" numCol="1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25830" lvl="1" indent="-514350">
              <a:buFont typeface="+mj-lt"/>
              <a:buAutoNum type="alphaLcParenR"/>
            </a:pPr>
            <a:r>
              <a:rPr lang="en-US" sz="2400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ool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File.Exists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(string)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Console.WriteLine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(string)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void Flush();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String.Empty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{get;}</a:t>
            </a:r>
          </a:p>
          <a:p>
            <a:pPr marL="925830" lvl="1" indent="-514350">
              <a:buFont typeface="+mj-lt"/>
              <a:buAutoNum type="alphaLcParenR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endParaRPr lang="en-US" sz="2800" dirty="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95600" y="3048000"/>
            <a:ext cx="1295400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895600" y="3048000"/>
            <a:ext cx="12954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895600" y="3505200"/>
            <a:ext cx="1295400" cy="394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895600" y="3505200"/>
            <a:ext cx="1295400" cy="394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543300" y="3048000"/>
            <a:ext cx="6477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794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Pour </a:t>
            </a:r>
            <a:r>
              <a:rPr lang="en-US" sz="2800" dirty="0" err="1" smtClean="0"/>
              <a:t>chaque</a:t>
            </a:r>
            <a:r>
              <a:rPr lang="en-US" sz="2800" dirty="0" smtClean="0"/>
              <a:t> </a:t>
            </a:r>
            <a:r>
              <a:rPr lang="en-US" sz="2800" dirty="0" err="1" smtClean="0"/>
              <a:t>classe</a:t>
            </a:r>
            <a:r>
              <a:rPr lang="en-US" sz="2800" dirty="0"/>
              <a:t> </a:t>
            </a:r>
            <a:r>
              <a:rPr lang="en-US" sz="2800" dirty="0" err="1" smtClean="0"/>
              <a:t>une</a:t>
            </a:r>
            <a:r>
              <a:rPr lang="en-US" sz="2800" dirty="0" smtClean="0"/>
              <a:t> </a:t>
            </a:r>
            <a:r>
              <a:rPr lang="en-US" sz="2800" dirty="0" err="1" smtClean="0"/>
              <a:t>classe</a:t>
            </a:r>
            <a:r>
              <a:rPr lang="en-US" sz="2800" dirty="0" smtClean="0"/>
              <a:t> mole</a:t>
            </a:r>
          </a:p>
          <a:p>
            <a:pPr lvl="1"/>
            <a:r>
              <a:rPr lang="en-US" sz="2400" dirty="0" err="1" smtClean="0"/>
              <a:t>Une</a:t>
            </a:r>
            <a:r>
              <a:rPr lang="en-US" sz="2400" dirty="0" smtClean="0"/>
              <a:t> </a:t>
            </a:r>
            <a:r>
              <a:rPr lang="en-US" sz="2400" dirty="0" err="1" smtClean="0"/>
              <a:t>propriété</a:t>
            </a:r>
            <a:r>
              <a:rPr lang="en-US" sz="2400" dirty="0" smtClean="0"/>
              <a:t> par </a:t>
            </a:r>
            <a:r>
              <a:rPr lang="en-US" sz="2400" dirty="0" err="1" smtClean="0"/>
              <a:t>méthode</a:t>
            </a:r>
            <a:endParaRPr lang="en-US" sz="2400" dirty="0" smtClean="0"/>
          </a:p>
          <a:p>
            <a:pPr lvl="1"/>
            <a:r>
              <a:rPr lang="en-US" sz="2400" dirty="0" smtClean="0"/>
              <a:t>Conventions de </a:t>
            </a:r>
            <a:r>
              <a:rPr lang="en-US" sz="2400" dirty="0" err="1" smtClean="0"/>
              <a:t>noms</a:t>
            </a:r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Structure d’un 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Mole</a:t>
            </a:r>
            <a:endParaRPr lang="en-US" sz="3600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990600" y="3371671"/>
            <a:ext cx="77724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Consolas" pitchFamily="49" charset="0"/>
              </a:rPr>
              <a:t>c</a:t>
            </a:r>
            <a:r>
              <a:rPr lang="en-US" sz="2400" dirty="0" smtClean="0">
                <a:latin typeface="Consolas" pitchFamily="49" charset="0"/>
              </a:rPr>
              <a:t>lass File {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static string[] </a:t>
            </a:r>
            <a:r>
              <a:rPr lang="en-US" sz="2400" dirty="0" err="1" smtClean="0">
                <a:latin typeface="Consolas" pitchFamily="49" charset="0"/>
              </a:rPr>
              <a:t>FileReadAllLines</a:t>
            </a:r>
            <a:r>
              <a:rPr lang="en-US" sz="2400" dirty="0" smtClean="0">
                <a:latin typeface="Consolas" pitchFamily="49" charset="0"/>
              </a:rPr>
              <a:t>(string f);</a:t>
            </a:r>
          </a:p>
          <a:p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0600" y="4690408"/>
            <a:ext cx="77724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</a:rPr>
              <a:t>class </a:t>
            </a:r>
            <a:r>
              <a:rPr lang="en-US" sz="2400" b="1" dirty="0" err="1" smtClean="0">
                <a:latin typeface="Consolas" pitchFamily="49" charset="0"/>
              </a:rPr>
              <a:t>M</a:t>
            </a:r>
            <a:r>
              <a:rPr lang="en-US" sz="2400" dirty="0" err="1" smtClean="0">
                <a:latin typeface="Consolas" pitchFamily="49" charset="0"/>
              </a:rPr>
              <a:t>File</a:t>
            </a:r>
            <a:r>
              <a:rPr lang="en-US" sz="2400" dirty="0" smtClean="0">
                <a:latin typeface="Consolas" pitchFamily="49" charset="0"/>
              </a:rPr>
              <a:t> {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</a:rPr>
              <a:t>Func</a:t>
            </a:r>
            <a:r>
              <a:rPr lang="en-US" sz="2400" dirty="0" smtClean="0">
                <a:latin typeface="Consolas" pitchFamily="49" charset="0"/>
              </a:rPr>
              <a:t>&lt;string, string[]&gt; 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  </a:t>
            </a:r>
            <a:r>
              <a:rPr lang="en-US" sz="2400" dirty="0" err="1" smtClean="0">
                <a:latin typeface="Consolas" pitchFamily="49" charset="0"/>
              </a:rPr>
              <a:t>FileReadAllLines</a:t>
            </a:r>
            <a:r>
              <a:rPr lang="en-US" sz="2400" b="1" dirty="0" err="1" smtClean="0">
                <a:latin typeface="Consolas" pitchFamily="49" charset="0"/>
              </a:rPr>
              <a:t>String</a:t>
            </a:r>
            <a:r>
              <a:rPr lang="en-US" sz="2400" dirty="0" smtClean="0">
                <a:latin typeface="Consolas" pitchFamily="49" charset="0"/>
              </a:rPr>
              <a:t> { set; }</a:t>
            </a:r>
          </a:p>
          <a:p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Moles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en-US" sz="2800" dirty="0" smtClean="0"/>
              <a:t>Convention de </a:t>
            </a:r>
            <a:r>
              <a:rPr lang="en-US" sz="2800" dirty="0" err="1" smtClean="0"/>
              <a:t>noms</a:t>
            </a:r>
            <a:r>
              <a:rPr lang="en-US" sz="2800" dirty="0" smtClean="0"/>
              <a:t>:</a:t>
            </a:r>
            <a:endParaRPr lang="en-US" sz="2800" dirty="0"/>
          </a:p>
          <a:p>
            <a:pPr lvl="1"/>
            <a:r>
              <a:rPr lang="en-US" sz="2400" dirty="0" smtClean="0"/>
              <a:t>‘</a:t>
            </a:r>
            <a:r>
              <a:rPr lang="en-US" sz="2400" dirty="0"/>
              <a:t>M</a:t>
            </a:r>
            <a:r>
              <a:rPr lang="en-US" sz="2400" dirty="0" smtClean="0"/>
              <a:t>’ + nom de </a:t>
            </a:r>
            <a:r>
              <a:rPr lang="en-US" sz="2400" dirty="0" err="1" smtClean="0"/>
              <a:t>classe</a:t>
            </a:r>
            <a:endParaRPr lang="en-US" sz="2400" dirty="0"/>
          </a:p>
          <a:p>
            <a:pPr lvl="1"/>
            <a:r>
              <a:rPr lang="en-US" sz="2400" dirty="0" smtClean="0"/>
              <a:t>Nom de </a:t>
            </a:r>
            <a:r>
              <a:rPr lang="en-US" sz="2400" dirty="0" err="1" smtClean="0"/>
              <a:t>méthode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err="1" smtClean="0"/>
              <a:t>noms</a:t>
            </a:r>
            <a:r>
              <a:rPr lang="en-US" sz="2400" dirty="0" smtClean="0"/>
              <a:t> des classes des </a:t>
            </a:r>
            <a:r>
              <a:rPr lang="en-US" sz="2400" dirty="0" err="1" smtClean="0"/>
              <a:t>paramètres</a:t>
            </a:r>
            <a:endParaRPr lang="en-US" sz="2400" dirty="0" smtClean="0"/>
          </a:p>
          <a:p>
            <a:pPr lvl="1"/>
            <a:r>
              <a:rPr lang="en-US" sz="2400" dirty="0" err="1" smtClean="0"/>
              <a:t>Accesseur</a:t>
            </a:r>
            <a:r>
              <a:rPr lang="en-US" sz="2400" dirty="0" smtClean="0"/>
              <a:t> de </a:t>
            </a:r>
            <a:r>
              <a:rPr lang="en-US" sz="2400" dirty="0" err="1" smtClean="0"/>
              <a:t>propriétés</a:t>
            </a:r>
            <a:r>
              <a:rPr lang="en-US" sz="2400" dirty="0" smtClean="0"/>
              <a:t>: Get</a:t>
            </a:r>
            <a:endParaRPr lang="en-US" sz="2800" dirty="0"/>
          </a:p>
          <a:p>
            <a:r>
              <a:rPr lang="en-US" sz="2800" dirty="0" err="1" smtClean="0"/>
              <a:t>Quel</a:t>
            </a:r>
            <a:r>
              <a:rPr lang="en-US" sz="2800" dirty="0" smtClean="0"/>
              <a:t> </a:t>
            </a:r>
            <a:r>
              <a:rPr lang="en-US" sz="2800" dirty="0" err="1" smtClean="0"/>
              <a:t>est</a:t>
            </a:r>
            <a:r>
              <a:rPr lang="en-US" sz="2800" dirty="0" smtClean="0"/>
              <a:t> le mole de </a:t>
            </a:r>
            <a:br>
              <a:rPr lang="en-US" sz="2800" dirty="0" smtClean="0"/>
            </a:b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File.Exists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(string)?</a:t>
            </a:r>
          </a:p>
          <a:p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SFile.ExistsString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MFile.Exists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MFile.ExistsStringBool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MFile.ExistsString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endParaRPr lang="en-US" sz="2800" dirty="0" smtClean="0"/>
          </a:p>
          <a:p>
            <a:pPr lvl="1"/>
            <a:endParaRPr lang="en-US" sz="2400" dirty="0" smtClean="0"/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smtClean="0">
                <a:solidFill>
                  <a:schemeClr val="bg1"/>
                </a:solidFill>
              </a:rPr>
              <a:t>Moles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en-US" sz="2800" dirty="0" smtClean="0"/>
              <a:t>Convention de </a:t>
            </a:r>
            <a:r>
              <a:rPr lang="en-US" sz="2800" dirty="0" err="1" smtClean="0"/>
              <a:t>noms</a:t>
            </a:r>
            <a:r>
              <a:rPr lang="en-US" sz="2800" dirty="0" smtClean="0"/>
              <a:t>:</a:t>
            </a:r>
            <a:endParaRPr lang="en-US" sz="2800" dirty="0"/>
          </a:p>
          <a:p>
            <a:pPr lvl="1"/>
            <a:r>
              <a:rPr lang="en-US" sz="2400" dirty="0" smtClean="0"/>
              <a:t>‘</a:t>
            </a:r>
            <a:r>
              <a:rPr lang="en-US" sz="2400" dirty="0"/>
              <a:t>M</a:t>
            </a:r>
            <a:r>
              <a:rPr lang="en-US" sz="2400" dirty="0" smtClean="0"/>
              <a:t>’ + nom de </a:t>
            </a:r>
            <a:r>
              <a:rPr lang="en-US" sz="2400" dirty="0" err="1" smtClean="0"/>
              <a:t>classe</a:t>
            </a:r>
            <a:endParaRPr lang="en-US" sz="2400" dirty="0"/>
          </a:p>
          <a:p>
            <a:pPr lvl="1"/>
            <a:r>
              <a:rPr lang="en-US" sz="2400" dirty="0" smtClean="0"/>
              <a:t>Nom de </a:t>
            </a:r>
            <a:r>
              <a:rPr lang="en-US" sz="2400" dirty="0" err="1" smtClean="0"/>
              <a:t>méthode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err="1" smtClean="0"/>
              <a:t>noms</a:t>
            </a:r>
            <a:r>
              <a:rPr lang="en-US" sz="2400" dirty="0" smtClean="0"/>
              <a:t> des classes des </a:t>
            </a:r>
            <a:r>
              <a:rPr lang="en-US" sz="2400" dirty="0" err="1" smtClean="0"/>
              <a:t>paramètres</a:t>
            </a:r>
            <a:endParaRPr lang="en-US" sz="2400" dirty="0" smtClean="0"/>
          </a:p>
          <a:p>
            <a:pPr lvl="1"/>
            <a:r>
              <a:rPr lang="en-US" sz="2400" dirty="0" err="1" smtClean="0"/>
              <a:t>Accesseur</a:t>
            </a:r>
            <a:r>
              <a:rPr lang="en-US" sz="2400" dirty="0" smtClean="0"/>
              <a:t> de </a:t>
            </a:r>
            <a:r>
              <a:rPr lang="en-US" sz="2400" dirty="0" err="1" smtClean="0"/>
              <a:t>propriétés</a:t>
            </a:r>
            <a:r>
              <a:rPr lang="en-US" sz="2400" dirty="0" smtClean="0"/>
              <a:t>: Get</a:t>
            </a:r>
            <a:endParaRPr lang="en-US" sz="2800" dirty="0"/>
          </a:p>
          <a:p>
            <a:r>
              <a:rPr lang="en-US" sz="2800" dirty="0" err="1" smtClean="0"/>
              <a:t>Quel</a:t>
            </a:r>
            <a:r>
              <a:rPr lang="en-US" sz="2800" dirty="0" smtClean="0"/>
              <a:t> </a:t>
            </a:r>
            <a:r>
              <a:rPr lang="en-US" sz="2800" dirty="0" err="1" smtClean="0"/>
              <a:t>est</a:t>
            </a:r>
            <a:r>
              <a:rPr lang="en-US" sz="2800" dirty="0" smtClean="0"/>
              <a:t> le mole de </a:t>
            </a:r>
            <a:br>
              <a:rPr lang="en-US" sz="2800" dirty="0" smtClean="0"/>
            </a:b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File.Exists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(string)?</a:t>
            </a:r>
          </a:p>
          <a:p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SFile.ExistsString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MFile.Exists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MFile.ExistsStringBool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 err="1" smtClean="0">
                <a:latin typeface="Consolas" pitchFamily="49" charset="0"/>
                <a:cs typeface="Consolas" pitchFamily="49" charset="0"/>
              </a:rPr>
              <a:t>MFile.ExistsString</a:t>
            </a: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endParaRPr lang="en-US" sz="2800" dirty="0" smtClean="0"/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48187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r>
              <a:rPr lang="en-US" dirty="0" smtClean="0"/>
              <a:t>Injection de </a:t>
            </a:r>
            <a:r>
              <a:rPr lang="en-US" b="1" dirty="0" err="1" smtClean="0"/>
              <a:t>détours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corps des </a:t>
            </a:r>
            <a:r>
              <a:rPr lang="en-US" dirty="0" err="1" smtClean="0"/>
              <a:t>méthodes</a:t>
            </a:r>
            <a:r>
              <a:rPr lang="en-US" dirty="0" smtClean="0"/>
              <a:t> avec un </a:t>
            </a:r>
            <a:r>
              <a:rPr lang="en-US" i="1" dirty="0" smtClean="0"/>
              <a:t>profiler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Détours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/>
            </a:r>
            <a:b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</a:b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Court circuit de </a:t>
            </a:r>
            <a:r>
              <a:rPr lang="en-US" dirty="0" err="1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méthodes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92213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r>
              <a:rPr lang="en-US" dirty="0" smtClean="0"/>
              <a:t>Injection de </a:t>
            </a:r>
            <a:r>
              <a:rPr lang="en-US" b="1" dirty="0" err="1" smtClean="0"/>
              <a:t>détours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corps des </a:t>
            </a:r>
            <a:r>
              <a:rPr lang="en-US" dirty="0" err="1" smtClean="0"/>
              <a:t>méthodes</a:t>
            </a:r>
            <a:r>
              <a:rPr lang="en-US" dirty="0" smtClean="0"/>
              <a:t> avec un </a:t>
            </a:r>
            <a:r>
              <a:rPr lang="en-US" i="1" dirty="0" smtClean="0"/>
              <a:t>profiler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Détours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/>
            </a:r>
            <a:b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</a:b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Court circuit de </a:t>
            </a:r>
            <a:r>
              <a:rPr lang="en-US" dirty="0" err="1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méthodes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209304" y="3126432"/>
            <a:ext cx="7214260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</a:rPr>
              <a:t>struct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</a:rPr>
              <a:t>DateTime</a:t>
            </a:r>
            <a:r>
              <a:rPr lang="en-US" sz="2400" b="1" dirty="0" smtClean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{</a:t>
            </a:r>
          </a:p>
          <a:p>
            <a:r>
              <a:rPr lang="en-US" sz="2400" dirty="0" smtClean="0">
                <a:latin typeface="Consolas" pitchFamily="49" charset="0"/>
              </a:rPr>
              <a:t>   static </a:t>
            </a:r>
            <a:r>
              <a:rPr lang="en-US" sz="2400" dirty="0" err="1" smtClean="0">
                <a:latin typeface="Consolas" pitchFamily="49" charset="0"/>
              </a:rPr>
              <a:t>DateTime</a:t>
            </a:r>
            <a:r>
              <a:rPr lang="en-US" sz="2400" dirty="0" smtClean="0">
                <a:latin typeface="Consolas" pitchFamily="49" charset="0"/>
              </a:rPr>
              <a:t> Now {</a:t>
            </a:r>
          </a:p>
          <a:p>
            <a:endParaRPr lang="en-US" sz="2400" dirty="0" smtClean="0">
              <a:latin typeface="Consolas" pitchFamily="49" charset="0"/>
            </a:endParaRPr>
          </a:p>
          <a:p>
            <a:endParaRPr lang="en-US" sz="2400" dirty="0" smtClean="0">
              <a:latin typeface="Consolas" pitchFamily="49" charset="0"/>
            </a:endParaRPr>
          </a:p>
          <a:p>
            <a:endParaRPr lang="en-US" sz="2400" dirty="0">
              <a:latin typeface="Consolas" pitchFamily="49" charset="0"/>
            </a:endParaRPr>
          </a:p>
          <a:p>
            <a:r>
              <a:rPr lang="en-US" sz="2400" dirty="0" smtClean="0">
                <a:latin typeface="Consolas" pitchFamily="49" charset="0"/>
              </a:rPr>
              <a:t>	return </a:t>
            </a:r>
            <a:r>
              <a:rPr lang="en-US" sz="2400" dirty="0" err="1" smtClean="0">
                <a:latin typeface="Consolas" pitchFamily="49" charset="0"/>
              </a:rPr>
              <a:t>InternalNow</a:t>
            </a:r>
            <a:r>
              <a:rPr lang="en-US" sz="2400" dirty="0" smtClean="0">
                <a:latin typeface="Consolas" pitchFamily="49" charset="0"/>
              </a:rPr>
              <a:t>();</a:t>
            </a:r>
          </a:p>
          <a:p>
            <a:r>
              <a:rPr lang="en-US" sz="2400" dirty="0" smtClean="0">
                <a:latin typeface="Consolas" pitchFamily="49" charset="0"/>
              </a:rPr>
              <a:t>   }</a:t>
            </a:r>
          </a:p>
          <a:p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2939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r>
              <a:rPr lang="en-US" dirty="0" smtClean="0"/>
              <a:t>Injection de </a:t>
            </a:r>
            <a:r>
              <a:rPr lang="en-US" b="1" dirty="0" err="1" smtClean="0"/>
              <a:t>détours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corps des </a:t>
            </a:r>
            <a:r>
              <a:rPr lang="en-US" dirty="0" err="1" smtClean="0"/>
              <a:t>méthodes</a:t>
            </a:r>
            <a:r>
              <a:rPr lang="en-US" dirty="0" smtClean="0"/>
              <a:t> avec un </a:t>
            </a:r>
            <a:r>
              <a:rPr lang="en-US" i="1" dirty="0" smtClean="0"/>
              <a:t>profiler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Détours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/>
            </a:r>
            <a:b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</a:b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Court circuit de </a:t>
            </a:r>
            <a:r>
              <a:rPr lang="en-US" dirty="0" err="1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méthodes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209304" y="3126432"/>
            <a:ext cx="7214260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</a:rPr>
              <a:t>struct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</a:rPr>
              <a:t>DateTime</a:t>
            </a:r>
            <a:r>
              <a:rPr lang="en-US" sz="2400" b="1" dirty="0" smtClean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{</a:t>
            </a:r>
          </a:p>
          <a:p>
            <a:r>
              <a:rPr lang="en-US" sz="2400" dirty="0" smtClean="0">
                <a:latin typeface="Consolas" pitchFamily="49" charset="0"/>
              </a:rPr>
              <a:t>   static </a:t>
            </a:r>
            <a:r>
              <a:rPr lang="en-US" sz="2400" dirty="0" err="1" smtClean="0">
                <a:latin typeface="Consolas" pitchFamily="49" charset="0"/>
              </a:rPr>
              <a:t>DateTime</a:t>
            </a:r>
            <a:r>
              <a:rPr lang="en-US" sz="2400" dirty="0" smtClean="0">
                <a:latin typeface="Consolas" pitchFamily="49" charset="0"/>
              </a:rPr>
              <a:t> Now {</a:t>
            </a:r>
          </a:p>
          <a:p>
            <a:endParaRPr lang="en-US" sz="2400" dirty="0" smtClean="0">
              <a:latin typeface="Consolas" pitchFamily="49" charset="0"/>
            </a:endParaRPr>
          </a:p>
          <a:p>
            <a:endParaRPr lang="en-US" sz="2400" dirty="0" smtClean="0">
              <a:latin typeface="Consolas" pitchFamily="49" charset="0"/>
            </a:endParaRPr>
          </a:p>
          <a:p>
            <a:endParaRPr lang="en-US" sz="2400" dirty="0">
              <a:latin typeface="Consolas" pitchFamily="49" charset="0"/>
            </a:endParaRPr>
          </a:p>
          <a:p>
            <a:r>
              <a:rPr lang="en-US" sz="2400" dirty="0" smtClean="0">
                <a:latin typeface="Consolas" pitchFamily="49" charset="0"/>
              </a:rPr>
              <a:t>	return </a:t>
            </a:r>
            <a:r>
              <a:rPr lang="en-US" sz="2400" dirty="0" err="1" smtClean="0">
                <a:latin typeface="Consolas" pitchFamily="49" charset="0"/>
              </a:rPr>
              <a:t>InternalNow</a:t>
            </a:r>
            <a:r>
              <a:rPr lang="en-US" sz="2400" dirty="0" smtClean="0">
                <a:latin typeface="Consolas" pitchFamily="49" charset="0"/>
              </a:rPr>
              <a:t>();</a:t>
            </a:r>
          </a:p>
          <a:p>
            <a:r>
              <a:rPr lang="en-US" sz="2400" dirty="0" smtClean="0">
                <a:latin typeface="Consolas" pitchFamily="49" charset="0"/>
              </a:rPr>
              <a:t>   }</a:t>
            </a:r>
          </a:p>
          <a:p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4038600"/>
            <a:ext cx="721426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nsolas" pitchFamily="49" charset="0"/>
              </a:rPr>
              <a:t>     </a:t>
            </a:r>
            <a:r>
              <a:rPr lang="en-US" sz="2400" b="1" dirty="0" err="1" smtClean="0">
                <a:latin typeface="Consolas" pitchFamily="49" charset="0"/>
              </a:rPr>
              <a:t>Func</a:t>
            </a:r>
            <a:r>
              <a:rPr lang="en-US" sz="2400" b="1" dirty="0" smtClean="0">
                <a:latin typeface="Consolas" pitchFamily="49" charset="0"/>
              </a:rPr>
              <a:t>&lt;</a:t>
            </a:r>
            <a:r>
              <a:rPr lang="en-US" sz="2400" b="1" dirty="0" err="1" smtClean="0">
                <a:latin typeface="Consolas" pitchFamily="49" charset="0"/>
              </a:rPr>
              <a:t>DateTime</a:t>
            </a:r>
            <a:r>
              <a:rPr lang="en-US" sz="2400" b="1" dirty="0">
                <a:latin typeface="Consolas" pitchFamily="49" charset="0"/>
              </a:rPr>
              <a:t>&gt; f = </a:t>
            </a:r>
            <a:r>
              <a:rPr lang="en-US" sz="2400" b="1" dirty="0" err="1">
                <a:latin typeface="Consolas" pitchFamily="49" charset="0"/>
              </a:rPr>
              <a:t>GetDetour</a:t>
            </a:r>
            <a:r>
              <a:rPr lang="en-US" sz="2400" b="1" dirty="0">
                <a:latin typeface="Consolas" pitchFamily="49" charset="0"/>
              </a:rPr>
              <a:t>(...);</a:t>
            </a:r>
          </a:p>
          <a:p>
            <a:r>
              <a:rPr lang="en-US" sz="2400" b="1" dirty="0" smtClean="0">
                <a:latin typeface="Consolas" pitchFamily="49" charset="0"/>
              </a:rPr>
              <a:t>     if(f </a:t>
            </a:r>
            <a:r>
              <a:rPr lang="en-US" sz="2400" b="1" dirty="0">
                <a:latin typeface="Consolas" pitchFamily="49" charset="0"/>
              </a:rPr>
              <a:t>!= null) </a:t>
            </a:r>
            <a:r>
              <a:rPr lang="en-US" sz="2400" b="1" dirty="0" smtClean="0">
                <a:latin typeface="Consolas" pitchFamily="49" charset="0"/>
              </a:rPr>
              <a:t>return </a:t>
            </a:r>
            <a:r>
              <a:rPr lang="en-US" sz="2400" b="1" dirty="0">
                <a:latin typeface="Consolas" pitchFamily="49" charset="0"/>
              </a:rPr>
              <a:t>f</a:t>
            </a:r>
            <a:r>
              <a:rPr lang="en-US" sz="2400" b="1" dirty="0" smtClean="0">
                <a:latin typeface="Consolas" pitchFamily="49" charset="0"/>
              </a:rPr>
              <a:t>();</a:t>
            </a:r>
            <a:endParaRPr lang="en-US" sz="2400" b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535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06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854209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2800" dirty="0" smtClean="0"/>
              <a:t>“</a:t>
            </a:r>
            <a:r>
              <a:rPr lang="en-US" sz="2800" dirty="0" err="1" smtClean="0"/>
              <a:t>Remplacer</a:t>
            </a:r>
            <a:r>
              <a:rPr lang="en-US" sz="2800" dirty="0" smtClean="0"/>
              <a:t> </a:t>
            </a:r>
            <a:r>
              <a:rPr lang="en-US" sz="2800" dirty="0" err="1" smtClean="0"/>
              <a:t>quelconque</a:t>
            </a:r>
            <a:r>
              <a:rPr lang="en-US" sz="2800" dirty="0" smtClean="0"/>
              <a:t> </a:t>
            </a:r>
            <a:r>
              <a:rPr lang="en-US" sz="2800" dirty="0" err="1" smtClean="0"/>
              <a:t>méthode</a:t>
            </a:r>
            <a:r>
              <a:rPr lang="en-US" sz="2800" dirty="0" smtClean="0"/>
              <a:t> .NET avec un </a:t>
            </a:r>
            <a:r>
              <a:rPr lang="en-US" sz="2800" dirty="0" err="1" smtClean="0"/>
              <a:t>délégué</a:t>
            </a:r>
            <a:r>
              <a:rPr lang="en-US" sz="2800" dirty="0" smtClean="0"/>
              <a:t>”</a:t>
            </a:r>
          </a:p>
          <a:p>
            <a:pPr marL="118872" indent="0">
              <a:buNone/>
            </a:pPr>
            <a:endParaRPr lang="en-US" sz="2800" dirty="0"/>
          </a:p>
          <a:p>
            <a:pPr marL="118872" indent="0">
              <a:buNone/>
            </a:pPr>
            <a:endParaRPr lang="en-US" sz="2800" dirty="0" smtClean="0"/>
          </a:p>
          <a:p>
            <a:pPr marL="118872" indent="0">
              <a:buNone/>
            </a:pPr>
            <a:endParaRPr lang="en-US" sz="2800" dirty="0" smtClean="0"/>
          </a:p>
          <a:p>
            <a:pPr marL="118872" indent="0">
              <a:buNone/>
            </a:pPr>
            <a:r>
              <a:rPr lang="en-US" sz="2800" dirty="0" err="1" smtClean="0"/>
              <a:t>L’instrumentation</a:t>
            </a:r>
            <a:r>
              <a:rPr lang="en-US" sz="2800" dirty="0" smtClean="0"/>
              <a:t> </a:t>
            </a:r>
            <a:r>
              <a:rPr lang="en-US" sz="2800" dirty="0" err="1" smtClean="0"/>
              <a:t>requiert</a:t>
            </a:r>
            <a:r>
              <a:rPr lang="en-US" sz="2800" dirty="0" smtClean="0"/>
              <a:t> </a:t>
            </a:r>
            <a:r>
              <a:rPr lang="en-US" sz="2800" dirty="0" err="1" smtClean="0"/>
              <a:t>une</a:t>
            </a:r>
            <a:r>
              <a:rPr lang="en-US" sz="2800" dirty="0" smtClean="0"/>
              <a:t> configuration </a:t>
            </a:r>
            <a:r>
              <a:rPr lang="en-US" sz="2800" dirty="0" err="1" smtClean="0"/>
              <a:t>spéciale</a:t>
            </a:r>
            <a:r>
              <a:rPr lang="en-US" sz="2800" dirty="0" smtClean="0"/>
              <a:t>:</a:t>
            </a:r>
          </a:p>
          <a:p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2800" dirty="0" err="1">
                <a:latin typeface="Consolas" pitchFamily="49" charset="0"/>
                <a:cs typeface="Consolas" pitchFamily="49" charset="0"/>
              </a:rPr>
              <a:t>HostType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(“Moles”)] </a:t>
            </a:r>
            <a:r>
              <a:rPr lang="en-US" sz="2800" dirty="0" smtClean="0"/>
              <a:t>avec </a:t>
            </a:r>
            <a:r>
              <a:rPr lang="en-US" sz="2800" dirty="0" err="1" smtClean="0"/>
              <a:t>MSTest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814935"/>
            <a:ext cx="8305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</a:rPr>
              <a:t>MFile.ReadAllLinesString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smtClean="0">
                <a:latin typeface="Consolas" pitchFamily="49" charset="0"/>
              </a:rPr>
              <a:t>= </a:t>
            </a:r>
            <a:r>
              <a:rPr lang="en-US" sz="2400">
                <a:latin typeface="Consolas" pitchFamily="49" charset="0"/>
              </a:rPr>
              <a:t>(</a:t>
            </a:r>
            <a:r>
              <a:rPr lang="en-US" sz="2400" smtClean="0">
                <a:latin typeface="Consolas" pitchFamily="49" charset="0"/>
              </a:rPr>
              <a:t>f) </a:t>
            </a:r>
            <a:r>
              <a:rPr lang="en-US" sz="2400" dirty="0" smtClean="0">
                <a:latin typeface="Consolas" pitchFamily="49" charset="0"/>
              </a:rPr>
              <a:t>=&gt; new string[0];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Moles</a:t>
            </a:r>
            <a:br>
              <a:rPr lang="en-US" dirty="0" smtClean="0"/>
            </a:br>
            <a:r>
              <a:rPr lang="en-US" sz="3600" dirty="0">
                <a:solidFill>
                  <a:schemeClr val="bg1"/>
                </a:solidFill>
              </a:rPr>
              <a:t>e</a:t>
            </a:r>
            <a:r>
              <a:rPr lang="en-US" sz="3600" dirty="0" smtClean="0">
                <a:solidFill>
                  <a:schemeClr val="bg1"/>
                </a:solidFill>
              </a:rPr>
              <a:t>n action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Code à Tester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 bwMode="blackWhite">
          <a:xfrm>
            <a:off x="685800" y="2286000"/>
            <a:ext cx="7848600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ReadFooValue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string[] lines =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(@"t:\myapp.ini");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line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lines)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{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index =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line.IndexOf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('=');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string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name =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line.Substring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(index);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(name == "Foo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") {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string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value =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line.Substring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(index);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value;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}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null;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Jusqu’ici</a:t>
            </a:r>
            <a:r>
              <a:rPr lang="en-US" dirty="0" smtClean="0"/>
              <a:t> on a </a:t>
            </a:r>
            <a:r>
              <a:rPr lang="en-US" dirty="0" err="1" smtClean="0">
                <a:solidFill>
                  <a:schemeClr val="bg1"/>
                </a:solidFill>
              </a:rPr>
              <a:t>appris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b="1" dirty="0" err="1" smtClean="0"/>
              <a:t>définition</a:t>
            </a:r>
            <a:r>
              <a:rPr lang="en-US" dirty="0" smtClean="0"/>
              <a:t> de tests </a:t>
            </a:r>
            <a:r>
              <a:rPr lang="en-US" dirty="0" err="1" smtClean="0"/>
              <a:t>unitaires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L’isolation</a:t>
            </a:r>
            <a:r>
              <a:rPr lang="en-US" dirty="0" smtClean="0"/>
              <a:t> de tests </a:t>
            </a:r>
            <a:r>
              <a:rPr lang="en-US" dirty="0" err="1" smtClean="0"/>
              <a:t>unitaires</a:t>
            </a:r>
            <a:r>
              <a:rPr lang="en-US" dirty="0" smtClean="0"/>
              <a:t> avec </a:t>
            </a:r>
            <a:r>
              <a:rPr lang="en-US" b="1" dirty="0" smtClean="0"/>
              <a:t>Moles</a:t>
            </a:r>
          </a:p>
          <a:p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Identifier les </a:t>
            </a:r>
            <a:r>
              <a:rPr lang="en-US" dirty="0" err="1" smtClean="0"/>
              <a:t>dépendences</a:t>
            </a:r>
            <a:r>
              <a:rPr lang="en-US" dirty="0" smtClean="0"/>
              <a:t> </a:t>
            </a:r>
            <a:r>
              <a:rPr lang="en-US" dirty="0" err="1" smtClean="0"/>
              <a:t>externes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Replacer </a:t>
            </a:r>
            <a:r>
              <a:rPr lang="en-US" dirty="0" err="1" smtClean="0"/>
              <a:t>chaque</a:t>
            </a:r>
            <a:r>
              <a:rPr lang="en-US" dirty="0" smtClean="0"/>
              <a:t> API </a:t>
            </a:r>
            <a:r>
              <a:rPr lang="en-US" dirty="0" err="1" smtClean="0"/>
              <a:t>externe</a:t>
            </a:r>
            <a:r>
              <a:rPr lang="en-US" dirty="0" smtClean="0"/>
              <a:t> avec un </a:t>
            </a:r>
            <a:r>
              <a:rPr lang="en-US" dirty="0" err="1" smtClean="0"/>
              <a:t>délégué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5991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ause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817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 </a:t>
            </a:r>
            <a:r>
              <a:rPr lang="en-US" dirty="0" smtClean="0">
                <a:solidFill>
                  <a:schemeClr val="tx1"/>
                </a:solidFill>
              </a:rPr>
              <a:t>avec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Stubs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941" y="-1005821"/>
            <a:ext cx="5484059" cy="291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88945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Code à Tester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 bwMode="blackWhite">
          <a:xfrm>
            <a:off x="685800" y="2286000"/>
            <a:ext cx="7848600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ReadFooValue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string[] lines =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File.ReadAllLines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(@"t:\myapp.ini");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foreach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line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 lines)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{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index =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line.IndexOf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('=');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string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name =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line.Substring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(index);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(name == "Foo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") {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string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value =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line.Substring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(index);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value;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}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null;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95835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D</a:t>
            </a:r>
            <a:r>
              <a:rPr lang="en-US" i="1" dirty="0" smtClean="0"/>
              <a:t>ependency </a:t>
            </a:r>
            <a:r>
              <a:rPr lang="en-US" i="1" dirty="0" smtClean="0">
                <a:solidFill>
                  <a:schemeClr val="bg1"/>
                </a:solidFill>
              </a:rPr>
              <a:t>I</a:t>
            </a:r>
            <a:r>
              <a:rPr lang="en-US" i="1" dirty="0" smtClean="0"/>
              <a:t>njection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 bwMode="blackWhite">
          <a:xfrm>
            <a:off x="685800" y="4077831"/>
            <a:ext cx="784860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string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ReadFooValue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IFileSystem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fs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string[] lines =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fs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.ReadAllLines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(@"t:\myapp.ini");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...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 bwMode="blackWhite">
          <a:xfrm>
            <a:off x="685800" y="2286000"/>
            <a:ext cx="78486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interface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IFileSystem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string[]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ReadAllLines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fileName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47684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Structure d’un </a:t>
            </a:r>
            <a:r>
              <a:rPr lang="en-US" dirty="0" smtClean="0">
                <a:solidFill>
                  <a:schemeClr val="bg1"/>
                </a:solidFill>
              </a:rPr>
              <a:t>Stub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 bwMode="blackWhite">
          <a:xfrm>
            <a:off x="304800" y="1752600"/>
            <a:ext cx="86106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interface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IFileSystem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string[]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ReadAllLines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fileName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 bwMode="blackWhite">
          <a:xfrm>
            <a:off x="304800" y="3635276"/>
            <a:ext cx="8610600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SIFileSystem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IFileSystem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IStub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public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Func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[]&gt;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ReadAllLinesString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string[]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IFileSystem.ReadAllLines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 name){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this.ReadAllLinesString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(name);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} 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65518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Stub 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en action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 bwMode="blackWhite">
          <a:xfrm>
            <a:off x="304800" y="1752600"/>
            <a:ext cx="8610600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SIFileSystem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IFileSystem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IStub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public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Func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[]&gt;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ReadAllLinesString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string[]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IFileSystem.ReadAllLines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(string name){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return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this.ReadAllLinesString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(name);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} 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 bwMode="blackWhite">
          <a:xfrm>
            <a:off x="304800" y="4267200"/>
            <a:ext cx="8610600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lines = { “foo=a”, “b=c”};</a:t>
            </a:r>
          </a:p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= new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SIFileSystem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ReadAllLinesString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= f =&gt; lines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};</a:t>
            </a:r>
          </a:p>
          <a:p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ReadFooValue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009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Jusqu’ici</a:t>
            </a:r>
            <a:r>
              <a:rPr lang="en-US" dirty="0" smtClean="0"/>
              <a:t> on a </a:t>
            </a:r>
            <a:r>
              <a:rPr lang="en-US" dirty="0" err="1" smtClean="0">
                <a:solidFill>
                  <a:schemeClr val="bg1"/>
                </a:solidFill>
              </a:rPr>
              <a:t>appris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b="1" dirty="0" err="1" smtClean="0"/>
              <a:t>définition</a:t>
            </a:r>
            <a:r>
              <a:rPr lang="en-US" dirty="0" smtClean="0"/>
              <a:t> de tests </a:t>
            </a:r>
            <a:r>
              <a:rPr lang="en-US" dirty="0" err="1" smtClean="0"/>
              <a:t>unitaires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L’isolation</a:t>
            </a:r>
            <a:r>
              <a:rPr lang="en-US" dirty="0" smtClean="0"/>
              <a:t> de tests </a:t>
            </a:r>
            <a:r>
              <a:rPr lang="en-US" dirty="0" err="1" smtClean="0"/>
              <a:t>unitaires</a:t>
            </a:r>
            <a:r>
              <a:rPr lang="en-US" dirty="0" smtClean="0"/>
              <a:t> avec </a:t>
            </a:r>
            <a:r>
              <a:rPr lang="en-US" b="1" dirty="0" smtClean="0"/>
              <a:t>Moles</a:t>
            </a:r>
          </a:p>
          <a:p>
            <a:endParaRPr lang="en-US" dirty="0" smtClean="0"/>
          </a:p>
          <a:p>
            <a:r>
              <a:rPr lang="en-US" dirty="0" err="1"/>
              <a:t>L’isolation</a:t>
            </a:r>
            <a:r>
              <a:rPr lang="en-US" dirty="0"/>
              <a:t> de tests </a:t>
            </a:r>
            <a:r>
              <a:rPr lang="en-US" dirty="0" err="1"/>
              <a:t>unitaires</a:t>
            </a:r>
            <a:r>
              <a:rPr lang="en-US" dirty="0"/>
              <a:t> avec </a:t>
            </a:r>
            <a:r>
              <a:rPr lang="en-US" b="1" dirty="0" smtClean="0"/>
              <a:t>Stubs</a:t>
            </a:r>
            <a:endParaRPr lang="en-US" b="1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3737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Stubs </a:t>
            </a:r>
            <a:r>
              <a:rPr lang="en-US" dirty="0" err="1" smtClean="0">
                <a:solidFill>
                  <a:schemeClr val="bg1"/>
                </a:solidFill>
              </a:rPr>
              <a:t>vs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Moles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/>
              <a:t>Moles</a:t>
            </a:r>
            <a:r>
              <a:rPr lang="en-US" dirty="0" smtClean="0"/>
              <a:t> pour le code des </a:t>
            </a:r>
            <a:r>
              <a:rPr lang="en-US" dirty="0" err="1" smtClean="0"/>
              <a:t>autres</a:t>
            </a:r>
            <a:endParaRPr lang="en-US" dirty="0"/>
          </a:p>
          <a:p>
            <a:pPr lvl="1"/>
            <a:r>
              <a:rPr lang="en-US" dirty="0" smtClean="0"/>
              <a:t>“pas le </a:t>
            </a:r>
            <a:r>
              <a:rPr lang="en-US" dirty="0" err="1" smtClean="0"/>
              <a:t>choix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b="1" dirty="0" smtClean="0"/>
              <a:t>Stubs</a:t>
            </a:r>
            <a:r>
              <a:rPr lang="en-US" dirty="0" smtClean="0"/>
              <a:t> pour </a:t>
            </a:r>
            <a:r>
              <a:rPr lang="en-US" dirty="0" err="1" smtClean="0"/>
              <a:t>votre</a:t>
            </a:r>
            <a:r>
              <a:rPr lang="en-US" dirty="0" smtClean="0"/>
              <a:t> code</a:t>
            </a:r>
          </a:p>
          <a:p>
            <a:pPr lvl="1"/>
            <a:r>
              <a:rPr lang="en-US" dirty="0" smtClean="0"/>
              <a:t>Refactoring + interfaces + Stubs</a:t>
            </a:r>
          </a:p>
        </p:txBody>
      </p:sp>
    </p:spTree>
    <p:extLst>
      <p:ext uri="{BB962C8B-B14F-4D97-AF65-F5344CB8AC3E}">
        <p14:creationId xmlns:p14="http://schemas.microsoft.com/office/powerpoint/2010/main" val="3956995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</a:t>
            </a:r>
            <a:r>
              <a:rPr lang="en-US" dirty="0" err="1" smtClean="0"/>
              <a:t>Unitaire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chemeClr val="tx1"/>
                </a:solidFill>
              </a:rPr>
              <a:t>Paramétrisé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941" y="-1005821"/>
            <a:ext cx="5484059" cy="291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Couverture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err="1" smtClean="0"/>
              <a:t>Combien</a:t>
            </a:r>
            <a:r>
              <a:rPr lang="en-US" dirty="0" smtClean="0"/>
              <a:t> de </a:t>
            </a:r>
            <a:r>
              <a:rPr lang="en-US" dirty="0" err="1" smtClean="0"/>
              <a:t>couverture</a:t>
            </a:r>
            <a:r>
              <a:rPr lang="en-US" dirty="0" smtClean="0"/>
              <a:t> de blocs a-t-on </a:t>
            </a:r>
            <a:r>
              <a:rPr lang="en-US" dirty="0" err="1" smtClean="0"/>
              <a:t>besoin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50%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80%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100%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La </a:t>
            </a:r>
            <a:r>
              <a:rPr lang="en-US" dirty="0" err="1" smtClean="0"/>
              <a:t>couverture</a:t>
            </a:r>
            <a:r>
              <a:rPr lang="en-US" dirty="0" smtClean="0"/>
              <a:t> de blocs </a:t>
            </a:r>
            <a:r>
              <a:rPr lang="en-US" dirty="0" err="1" smtClean="0"/>
              <a:t>n’est</a:t>
            </a:r>
            <a:r>
              <a:rPr lang="en-US" dirty="0" smtClean="0"/>
              <a:t> pas </a:t>
            </a:r>
            <a:r>
              <a:rPr lang="en-US" dirty="0" err="1" smtClean="0"/>
              <a:t>suffisante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recette</a:t>
            </a:r>
            <a:r>
              <a:rPr lang="en-US" dirty="0" smtClean="0"/>
              <a:t> d’un Test </a:t>
            </a:r>
            <a:r>
              <a:rPr lang="en-US" dirty="0" err="1" smtClean="0"/>
              <a:t>Unitaire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 bwMode="blackWhite">
          <a:xfrm>
            <a:off x="907306" y="4495800"/>
            <a:ext cx="7315199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</a:rPr>
              <a:t>  </a:t>
            </a:r>
            <a:r>
              <a:rPr lang="en-US" sz="2400" dirty="0" err="1" smtClean="0">
                <a:latin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</a:rPr>
              <a:t> stack = new Stack();</a:t>
            </a:r>
          </a:p>
          <a:p>
            <a:r>
              <a:rPr lang="en-US" sz="2400" dirty="0" smtClean="0">
                <a:latin typeface="Consolas" pitchFamily="49" charset="0"/>
              </a:rPr>
              <a:t>  </a:t>
            </a:r>
            <a:r>
              <a:rPr lang="en-US" sz="2400" dirty="0" err="1" smtClean="0">
                <a:latin typeface="Consolas" pitchFamily="49" charset="0"/>
              </a:rPr>
              <a:t>stack.Push</a:t>
            </a:r>
            <a:r>
              <a:rPr lang="en-US" sz="2400" dirty="0" smtClean="0">
                <a:latin typeface="Consolas" pitchFamily="49" charset="0"/>
              </a:rPr>
              <a:t>(item); </a:t>
            </a:r>
          </a:p>
        </p:txBody>
      </p:sp>
      <p:sp>
        <p:nvSpPr>
          <p:cNvPr id="5" name="TextBox 4"/>
          <p:cNvSpPr txBox="1"/>
          <p:nvPr/>
        </p:nvSpPr>
        <p:spPr bwMode="blackWhite">
          <a:xfrm>
            <a:off x="907305" y="5410200"/>
            <a:ext cx="73152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</a:rPr>
              <a:t>  </a:t>
            </a:r>
            <a:r>
              <a:rPr lang="en-US" sz="2400" dirty="0" err="1" smtClean="0">
                <a:latin typeface="Consolas" pitchFamily="49" charset="0"/>
              </a:rPr>
              <a:t>Assert.IsTrue</a:t>
            </a:r>
            <a:r>
              <a:rPr lang="en-US" sz="2400" dirty="0" smtClean="0">
                <a:latin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</a:rPr>
              <a:t>stack.IsEmpty</a:t>
            </a:r>
            <a:r>
              <a:rPr lang="en-US" sz="2400" dirty="0" smtClean="0">
                <a:latin typeface="Consolas" pitchFamily="49" charset="0"/>
              </a:rPr>
              <a:t>);</a:t>
            </a:r>
          </a:p>
          <a:p>
            <a:r>
              <a:rPr lang="en-US" sz="2400" dirty="0" smtClean="0">
                <a:latin typeface="Consolas" pitchFamily="49" charset="0"/>
              </a:rPr>
              <a:t>}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044209"/>
          </a:xfrm>
        </p:spPr>
        <p:txBody>
          <a:bodyPr>
            <a:noAutofit/>
          </a:bodyPr>
          <a:lstStyle/>
          <a:p>
            <a:r>
              <a:rPr lang="en-US" sz="2800" dirty="0" smtClean="0"/>
              <a:t>3 </a:t>
            </a:r>
            <a:r>
              <a:rPr lang="en-US" sz="2800" dirty="0" err="1" smtClean="0"/>
              <a:t>ingrédients</a:t>
            </a:r>
            <a:r>
              <a:rPr lang="en-US" sz="2800" dirty="0" smtClean="0"/>
              <a:t> </a:t>
            </a:r>
            <a:r>
              <a:rPr lang="en-US" sz="2800" dirty="0" err="1" smtClean="0"/>
              <a:t>étentiels</a:t>
            </a:r>
            <a:r>
              <a:rPr lang="en-US" sz="2800" dirty="0" smtClean="0"/>
              <a:t>: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Données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err="1" smtClean="0"/>
              <a:t>Séquence</a:t>
            </a:r>
            <a:r>
              <a:rPr lang="en-US" dirty="0" smtClean="0"/>
              <a:t> de </a:t>
            </a:r>
            <a:r>
              <a:rPr lang="en-US" dirty="0" err="1" smtClean="0"/>
              <a:t>méthodes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Assertions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 bwMode="blackWhite">
          <a:xfrm>
            <a:off x="914401" y="3581400"/>
            <a:ext cx="7315199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</a:rPr>
              <a:t>void </a:t>
            </a:r>
            <a:r>
              <a:rPr lang="en-US" sz="2400" dirty="0" err="1" smtClean="0">
                <a:latin typeface="Consolas" pitchFamily="49" charset="0"/>
              </a:rPr>
              <a:t>PushIsNotEmpty</a:t>
            </a:r>
            <a:r>
              <a:rPr lang="en-US" sz="2400" dirty="0" smtClean="0">
                <a:latin typeface="Consolas" pitchFamily="49" charset="0"/>
              </a:rPr>
              <a:t>() {</a:t>
            </a:r>
          </a:p>
          <a:p>
            <a:r>
              <a:rPr lang="en-US" sz="2400" dirty="0" smtClean="0">
                <a:latin typeface="Consolas" pitchFamily="49" charset="0"/>
              </a:rPr>
              <a:t>  </a:t>
            </a:r>
            <a:r>
              <a:rPr lang="en-US" sz="2400" dirty="0" err="1" smtClean="0">
                <a:latin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</a:rPr>
              <a:t> item = 3;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stack.Push</a:t>
            </a:r>
            <a:r>
              <a:rPr lang="en-US" dirty="0" smtClean="0">
                <a:solidFill>
                  <a:schemeClr val="bg1"/>
                </a:solidFill>
              </a:rPr>
              <a:t> (???)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1148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donnée</a:t>
            </a:r>
            <a:r>
              <a:rPr lang="en-US" dirty="0" smtClean="0"/>
              <a:t> </a:t>
            </a:r>
            <a:r>
              <a:rPr lang="en-US" dirty="0" err="1" smtClean="0"/>
              <a:t>utiliser</a:t>
            </a:r>
            <a:r>
              <a:rPr lang="en-US" dirty="0" smtClean="0"/>
              <a:t>?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0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1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int.MaxValue</a:t>
            </a:r>
            <a:r>
              <a:rPr lang="en-US" dirty="0" smtClean="0"/>
              <a:t>, </a:t>
            </a:r>
            <a:r>
              <a:rPr lang="en-US" dirty="0" err="1" smtClean="0"/>
              <a:t>int.MinValue</a:t>
            </a:r>
            <a:endParaRPr lang="en-US" dirty="0"/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-1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1000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Peu</a:t>
            </a:r>
            <a:r>
              <a:rPr lang="en-US" dirty="0" smtClean="0"/>
              <a:t> </a:t>
            </a:r>
            <a:r>
              <a:rPr lang="en-US" dirty="0" err="1" smtClean="0"/>
              <a:t>importe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Il faux </a:t>
            </a:r>
            <a:r>
              <a:rPr lang="en-US" dirty="0" err="1" smtClean="0"/>
              <a:t>d’abord</a:t>
            </a:r>
            <a:r>
              <a:rPr lang="en-US" dirty="0" smtClean="0"/>
              <a:t> lire le code</a:t>
            </a:r>
          </a:p>
          <a:p>
            <a:pPr marL="925830" lvl="1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 bwMode="blackWhite">
          <a:xfrm>
            <a:off x="685800" y="1762780"/>
            <a:ext cx="770329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</a:rPr>
              <a:t>stack.Push</a:t>
            </a:r>
            <a:r>
              <a:rPr lang="en-US" sz="2800" dirty="0" smtClean="0">
                <a:latin typeface="Consolas" pitchFamily="49" charset="0"/>
              </a:rPr>
              <a:t>(???);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stack.Push</a:t>
            </a:r>
            <a:r>
              <a:rPr lang="en-US" dirty="0" smtClean="0">
                <a:solidFill>
                  <a:schemeClr val="bg1"/>
                </a:solidFill>
              </a:rPr>
              <a:t> (???)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1148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donnée</a:t>
            </a:r>
            <a:r>
              <a:rPr lang="en-US" dirty="0" smtClean="0"/>
              <a:t> </a:t>
            </a:r>
            <a:r>
              <a:rPr lang="en-US" dirty="0" err="1" smtClean="0"/>
              <a:t>utiliser</a:t>
            </a:r>
            <a:r>
              <a:rPr lang="en-US" dirty="0" smtClean="0"/>
              <a:t>?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0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1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int.MaxValue</a:t>
            </a:r>
            <a:r>
              <a:rPr lang="en-US" dirty="0" smtClean="0"/>
              <a:t>, </a:t>
            </a:r>
            <a:r>
              <a:rPr lang="en-US" dirty="0" err="1" smtClean="0"/>
              <a:t>int.MinValue</a:t>
            </a:r>
            <a:endParaRPr lang="en-US" dirty="0"/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-1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1000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Peu</a:t>
            </a:r>
            <a:r>
              <a:rPr lang="en-US" dirty="0" smtClean="0"/>
              <a:t> </a:t>
            </a:r>
            <a:r>
              <a:rPr lang="en-US" dirty="0" err="1" smtClean="0"/>
              <a:t>importe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b="1" dirty="0" smtClean="0"/>
              <a:t>Il faux </a:t>
            </a:r>
            <a:r>
              <a:rPr lang="en-US" b="1" dirty="0" err="1" smtClean="0"/>
              <a:t>d’abord</a:t>
            </a:r>
            <a:r>
              <a:rPr lang="en-US" b="1" dirty="0" smtClean="0"/>
              <a:t> lire le code</a:t>
            </a:r>
          </a:p>
          <a:p>
            <a:pPr marL="925830" lvl="1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 bwMode="blackWhite">
          <a:xfrm>
            <a:off x="685800" y="1762780"/>
            <a:ext cx="770329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</a:rPr>
              <a:t>stack.Push</a:t>
            </a:r>
            <a:r>
              <a:rPr lang="en-US" sz="2800" dirty="0" smtClean="0">
                <a:latin typeface="Consolas" pitchFamily="49" charset="0"/>
              </a:rPr>
              <a:t>(???);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44492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1044209"/>
          </a:xfrm>
        </p:spPr>
        <p:txBody>
          <a:bodyPr>
            <a:no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Test </a:t>
            </a:r>
            <a:r>
              <a:rPr lang="en-US" dirty="0" err="1" smtClean="0"/>
              <a:t>Unitaire</a:t>
            </a:r>
            <a:r>
              <a:rPr lang="en-US" dirty="0" smtClean="0"/>
              <a:t> </a:t>
            </a:r>
            <a:r>
              <a:rPr lang="en-US" b="1" dirty="0" err="1"/>
              <a:t>Paramétrisé</a:t>
            </a:r>
            <a:r>
              <a:rPr lang="en-US" dirty="0" smtClean="0"/>
              <a:t> = </a:t>
            </a:r>
          </a:p>
          <a:p>
            <a:pPr lvl="1">
              <a:buNone/>
            </a:pPr>
            <a:r>
              <a:rPr lang="en-US" sz="3200" dirty="0" smtClean="0"/>
              <a:t>	Test </a:t>
            </a:r>
            <a:r>
              <a:rPr lang="en-US" sz="3200" dirty="0" err="1" smtClean="0"/>
              <a:t>Unitaire</a:t>
            </a:r>
            <a:r>
              <a:rPr lang="en-US" sz="3200" dirty="0" smtClean="0"/>
              <a:t> avec </a:t>
            </a:r>
            <a:r>
              <a:rPr lang="en-US" sz="3200" b="1" dirty="0" err="1" smtClean="0"/>
              <a:t>Parametres</a:t>
            </a:r>
            <a:endParaRPr lang="en-US" sz="3200" b="1" dirty="0" smtClean="0"/>
          </a:p>
          <a:p>
            <a:r>
              <a:rPr lang="en-US" dirty="0" smtClean="0"/>
              <a:t>Separation de concepts</a:t>
            </a:r>
          </a:p>
          <a:p>
            <a:pPr lvl="1"/>
            <a:r>
              <a:rPr lang="en-US" dirty="0" err="1" smtClean="0"/>
              <a:t>Spécification</a:t>
            </a:r>
            <a:endParaRPr lang="en-US" dirty="0" smtClean="0"/>
          </a:p>
          <a:p>
            <a:pPr lvl="1"/>
            <a:r>
              <a:rPr lang="en-US" dirty="0" err="1" smtClean="0"/>
              <a:t>Données</a:t>
            </a:r>
            <a:r>
              <a:rPr lang="en-US" dirty="0" smtClean="0"/>
              <a:t> pour </a:t>
            </a:r>
            <a:r>
              <a:rPr lang="en-US" dirty="0" err="1" smtClean="0"/>
              <a:t>avoir</a:t>
            </a:r>
            <a:r>
              <a:rPr lang="en-US" dirty="0" smtClean="0"/>
              <a:t> de la </a:t>
            </a:r>
            <a:r>
              <a:rPr lang="en-US" dirty="0" err="1" smtClean="0"/>
              <a:t>couverture</a:t>
            </a:r>
            <a:r>
              <a:rPr lang="en-US" dirty="0" smtClean="0"/>
              <a:t> de code</a:t>
            </a:r>
          </a:p>
          <a:p>
            <a:pPr lvl="1">
              <a:buNone/>
            </a:pPr>
            <a:endParaRPr lang="en-US" sz="36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 err="1" smtClean="0"/>
              <a:t>Unitaire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Paramétrisé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 bwMode="blackWhite">
          <a:xfrm>
            <a:off x="609600" y="1752600"/>
            <a:ext cx="7684717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</a:rPr>
              <a:t>void </a:t>
            </a:r>
            <a:r>
              <a:rPr lang="en-US" sz="2400" dirty="0" err="1" smtClean="0">
                <a:latin typeface="Consolas" pitchFamily="49" charset="0"/>
              </a:rPr>
              <a:t>PushIsNotEmpty</a:t>
            </a:r>
            <a:r>
              <a:rPr lang="en-US" sz="2400" b="1" dirty="0" smtClean="0">
                <a:latin typeface="Consolas" pitchFamily="49" charset="0"/>
              </a:rPr>
              <a:t>(Stack </a:t>
            </a:r>
            <a:r>
              <a:rPr lang="en-US" sz="2400" b="1" dirty="0" err="1" smtClean="0">
                <a:latin typeface="Consolas" pitchFamily="49" charset="0"/>
              </a:rPr>
              <a:t>stack</a:t>
            </a:r>
            <a:r>
              <a:rPr lang="en-US" sz="2400" b="1" dirty="0" smtClean="0">
                <a:latin typeface="Consolas" pitchFamily="49" charset="0"/>
              </a:rPr>
              <a:t>, </a:t>
            </a:r>
            <a:r>
              <a:rPr lang="en-US" sz="2400" b="1" dirty="0" err="1" smtClean="0">
                <a:latin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</a:rPr>
              <a:t> item)</a:t>
            </a:r>
            <a:r>
              <a:rPr lang="en-US" sz="2400" dirty="0" smtClean="0">
                <a:latin typeface="Consolas" pitchFamily="49" charset="0"/>
              </a:rPr>
              <a:t> {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</a:rPr>
              <a:t>stack.Push</a:t>
            </a:r>
            <a:r>
              <a:rPr lang="en-US" sz="2400" dirty="0" smtClean="0">
                <a:latin typeface="Consolas" pitchFamily="49" charset="0"/>
              </a:rPr>
              <a:t>(item);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</a:rPr>
              <a:t>Assert.IsFalse</a:t>
            </a:r>
            <a:r>
              <a:rPr lang="en-US" sz="2400" dirty="0" smtClean="0">
                <a:latin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</a:rPr>
              <a:t>stack.IsEmpty</a:t>
            </a:r>
            <a:r>
              <a:rPr lang="en-US" sz="2400" dirty="0" smtClean="0">
                <a:latin typeface="Consolas" pitchFamily="49" charset="0"/>
              </a:rPr>
              <a:t>);</a:t>
            </a:r>
          </a:p>
          <a:p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1044209"/>
          </a:xfrm>
        </p:spPr>
        <p:txBody>
          <a:bodyPr>
            <a:no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Test </a:t>
            </a:r>
            <a:r>
              <a:rPr lang="en-US" dirty="0" err="1" smtClean="0"/>
              <a:t>Unitaire</a:t>
            </a:r>
            <a:r>
              <a:rPr lang="en-US" dirty="0" smtClean="0"/>
              <a:t> </a:t>
            </a:r>
            <a:r>
              <a:rPr lang="en-US" b="1" dirty="0" err="1"/>
              <a:t>Paramétrisé</a:t>
            </a:r>
            <a:r>
              <a:rPr lang="en-US" dirty="0" smtClean="0"/>
              <a:t> = </a:t>
            </a:r>
          </a:p>
          <a:p>
            <a:pPr lvl="1">
              <a:buNone/>
            </a:pPr>
            <a:r>
              <a:rPr lang="en-US" sz="3200" dirty="0" smtClean="0"/>
              <a:t>	Test </a:t>
            </a:r>
            <a:r>
              <a:rPr lang="en-US" sz="3200" dirty="0" err="1" smtClean="0"/>
              <a:t>Unitaire</a:t>
            </a:r>
            <a:r>
              <a:rPr lang="en-US" sz="3200" dirty="0" smtClean="0"/>
              <a:t> avec </a:t>
            </a:r>
            <a:r>
              <a:rPr lang="en-US" sz="3200" b="1" dirty="0" err="1" smtClean="0"/>
              <a:t>Parametres</a:t>
            </a:r>
            <a:endParaRPr lang="en-US" sz="3200" b="1" dirty="0" smtClean="0"/>
          </a:p>
          <a:p>
            <a:r>
              <a:rPr lang="en-US" dirty="0" smtClean="0"/>
              <a:t>Separation de concepts</a:t>
            </a:r>
          </a:p>
          <a:p>
            <a:pPr lvl="1"/>
            <a:r>
              <a:rPr lang="en-US" dirty="0" err="1" smtClean="0"/>
              <a:t>Spécification</a:t>
            </a:r>
            <a:endParaRPr lang="en-US" dirty="0" smtClean="0"/>
          </a:p>
          <a:p>
            <a:pPr lvl="1"/>
            <a:r>
              <a:rPr lang="en-US" dirty="0" err="1" smtClean="0"/>
              <a:t>Données</a:t>
            </a:r>
            <a:r>
              <a:rPr lang="en-US" dirty="0" smtClean="0"/>
              <a:t> pour </a:t>
            </a:r>
            <a:r>
              <a:rPr lang="en-US" dirty="0" err="1" smtClean="0"/>
              <a:t>avoir</a:t>
            </a:r>
            <a:r>
              <a:rPr lang="en-US" dirty="0" smtClean="0"/>
              <a:t> de la </a:t>
            </a:r>
            <a:r>
              <a:rPr lang="en-US" dirty="0" err="1" smtClean="0"/>
              <a:t>couverture</a:t>
            </a:r>
            <a:r>
              <a:rPr lang="en-US" dirty="0" smtClean="0"/>
              <a:t> de code</a:t>
            </a:r>
          </a:p>
          <a:p>
            <a:pPr lvl="1">
              <a:buNone/>
            </a:pPr>
            <a:endParaRPr lang="en-US" sz="36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 err="1" smtClean="0"/>
              <a:t>Unitaire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Paramétrisé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 bwMode="blackWhite">
          <a:xfrm>
            <a:off x="609600" y="1752600"/>
            <a:ext cx="7684717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</a:rPr>
              <a:t>void </a:t>
            </a:r>
            <a:r>
              <a:rPr lang="en-US" sz="2400" dirty="0" err="1" smtClean="0">
                <a:latin typeface="Consolas" pitchFamily="49" charset="0"/>
              </a:rPr>
              <a:t>PushIsNotEmpty</a:t>
            </a:r>
            <a:r>
              <a:rPr lang="en-US" sz="2400" b="1" dirty="0" smtClean="0">
                <a:latin typeface="Consolas" pitchFamily="49" charset="0"/>
              </a:rPr>
              <a:t>(Stack </a:t>
            </a:r>
            <a:r>
              <a:rPr lang="en-US" sz="2400" b="1" dirty="0" err="1" smtClean="0">
                <a:latin typeface="Consolas" pitchFamily="49" charset="0"/>
              </a:rPr>
              <a:t>stack</a:t>
            </a:r>
            <a:r>
              <a:rPr lang="en-US" sz="2400" b="1" dirty="0" smtClean="0">
                <a:latin typeface="Consolas" pitchFamily="49" charset="0"/>
              </a:rPr>
              <a:t>, </a:t>
            </a:r>
            <a:r>
              <a:rPr lang="en-US" sz="2400" b="1" dirty="0" err="1" smtClean="0">
                <a:latin typeface="Consolas" pitchFamily="49" charset="0"/>
              </a:rPr>
              <a:t>int</a:t>
            </a:r>
            <a:r>
              <a:rPr lang="en-US" sz="2400" b="1" dirty="0" smtClean="0">
                <a:latin typeface="Consolas" pitchFamily="49" charset="0"/>
              </a:rPr>
              <a:t> item)</a:t>
            </a:r>
            <a:r>
              <a:rPr lang="en-US" sz="2400" dirty="0" smtClean="0">
                <a:latin typeface="Consolas" pitchFamily="49" charset="0"/>
              </a:rPr>
              <a:t> {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</a:rPr>
              <a:t>stack.Push</a:t>
            </a:r>
            <a:r>
              <a:rPr lang="en-US" sz="2400" dirty="0" smtClean="0">
                <a:latin typeface="Consolas" pitchFamily="49" charset="0"/>
              </a:rPr>
              <a:t>(item);</a:t>
            </a:r>
          </a:p>
          <a:p>
            <a:r>
              <a:rPr lang="en-US" sz="2400" dirty="0">
                <a:latin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</a:rPr>
              <a:t>Assert.IsFalse</a:t>
            </a:r>
            <a:r>
              <a:rPr lang="en-US" sz="2400" dirty="0" smtClean="0">
                <a:latin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</a:rPr>
              <a:t>stack.IsEmpty</a:t>
            </a:r>
            <a:r>
              <a:rPr lang="en-US" sz="2400" dirty="0" smtClean="0">
                <a:latin typeface="Consolas" pitchFamily="49" charset="0"/>
              </a:rPr>
              <a:t>);</a:t>
            </a:r>
          </a:p>
          <a:p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Group 6"/>
          <p:cNvGrpSpPr/>
          <p:nvPr/>
        </p:nvGrpSpPr>
        <p:grpSpPr>
          <a:xfrm>
            <a:off x="3962400" y="1752600"/>
            <a:ext cx="4267200" cy="2590800"/>
            <a:chOff x="3429000" y="1752600"/>
            <a:chExt cx="4267200" cy="2590800"/>
          </a:xfrm>
        </p:grpSpPr>
        <p:sp>
          <p:nvSpPr>
            <p:cNvPr id="8" name="Cloud Callout 7"/>
            <p:cNvSpPr/>
            <p:nvPr/>
          </p:nvSpPr>
          <p:spPr>
            <a:xfrm>
              <a:off x="3733800" y="2514600"/>
              <a:ext cx="3962400" cy="1828800"/>
            </a:xfrm>
            <a:prstGeom prst="cloudCallout">
              <a:avLst>
                <a:gd name="adj1" fmla="val -29109"/>
                <a:gd name="adj2" fmla="val -65086"/>
              </a:avLst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p</a:t>
              </a:r>
              <a:r>
                <a:rPr lang="en-US" sz="2400" dirty="0" smtClean="0"/>
                <a:t>our tout </a:t>
              </a:r>
              <a:r>
                <a:rPr lang="en-US" sz="2400" dirty="0" smtClean="0">
                  <a:latin typeface="Consolas" pitchFamily="49" charset="0"/>
                  <a:cs typeface="Consolas" pitchFamily="49" charset="0"/>
                </a:rPr>
                <a:t>stack</a:t>
              </a:r>
              <a:r>
                <a:rPr lang="en-US" sz="2400" dirty="0" smtClean="0"/>
                <a:t>,</a:t>
              </a:r>
            </a:p>
            <a:p>
              <a:pPr algn="ctr"/>
              <a:r>
                <a:rPr lang="en-US" sz="2400" dirty="0" smtClean="0"/>
                <a:t>pour tout </a:t>
              </a:r>
              <a:r>
                <a:rPr lang="en-US" sz="2400" dirty="0" smtClean="0">
                  <a:latin typeface="Consolas" pitchFamily="49" charset="0"/>
                  <a:cs typeface="Consolas" pitchFamily="49" charset="0"/>
                </a:rPr>
                <a:t>item</a:t>
              </a:r>
              <a:r>
                <a:rPr lang="en-US" sz="2400" dirty="0" smtClean="0"/>
                <a:t>,</a:t>
              </a:r>
              <a:endParaRPr lang="en-US" sz="2400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429000" y="1752600"/>
              <a:ext cx="3810000" cy="457200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2133600"/>
            <a:ext cx="7620000" cy="3581400"/>
            <a:chOff x="0" y="2133600"/>
            <a:chExt cx="7620000" cy="3581400"/>
          </a:xfrm>
        </p:grpSpPr>
        <p:sp>
          <p:nvSpPr>
            <p:cNvPr id="12" name="Cloud Callout 11"/>
            <p:cNvSpPr/>
            <p:nvPr/>
          </p:nvSpPr>
          <p:spPr>
            <a:xfrm>
              <a:off x="0" y="3886200"/>
              <a:ext cx="5029200" cy="1828800"/>
            </a:xfrm>
            <a:prstGeom prst="cloudCallout">
              <a:avLst>
                <a:gd name="adj1" fmla="val 12897"/>
                <a:gd name="adj2" fmla="val -71983"/>
              </a:avLst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… </a:t>
              </a:r>
              <a:r>
                <a:rPr lang="en-US" sz="2400" dirty="0" err="1" smtClean="0"/>
                <a:t>ajouter</a:t>
              </a:r>
              <a:r>
                <a:rPr lang="en-US" sz="2400" dirty="0" smtClean="0"/>
                <a:t> un element et le stack </a:t>
              </a:r>
              <a:r>
                <a:rPr lang="en-US" sz="2400" dirty="0" err="1" smtClean="0"/>
                <a:t>n’est</a:t>
              </a:r>
              <a:r>
                <a:rPr lang="en-US" sz="2400" dirty="0" smtClean="0"/>
                <a:t> pas vide</a:t>
              </a:r>
              <a:endParaRPr lang="en-US" sz="24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914400" y="2133600"/>
              <a:ext cx="6705600" cy="914400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6742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73024"/>
            <a:ext cx="8013192" cy="1636776"/>
          </a:xfrm>
        </p:spPr>
        <p:txBody>
          <a:bodyPr>
            <a:normAutofit/>
          </a:bodyPr>
          <a:lstStyle/>
          <a:p>
            <a:r>
              <a:rPr lang="en-US" sz="4800" dirty="0" err="1" smtClean="0"/>
              <a:t>Génération</a:t>
            </a:r>
            <a:r>
              <a:rPr lang="en-US" sz="4800" dirty="0" smtClean="0"/>
              <a:t> de </a:t>
            </a:r>
            <a:r>
              <a:rPr lang="en-US" sz="4800" dirty="0" err="1" smtClean="0"/>
              <a:t>données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3200" dirty="0" smtClean="0">
                <a:solidFill>
                  <a:schemeClr val="tx1"/>
                </a:solidFill>
              </a:rPr>
              <a:t>avec </a:t>
            </a:r>
            <a:r>
              <a:rPr lang="en-US" sz="3200" dirty="0" err="1" smtClean="0">
                <a:solidFill>
                  <a:schemeClr val="tx1"/>
                </a:solidFill>
              </a:rPr>
              <a:t>l’exécution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dynamique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symbolique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941" y="-1005821"/>
            <a:ext cx="5484059" cy="291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667000" y="6245225"/>
            <a:ext cx="3810000" cy="476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522911BF-3EF4-4959-9B97-4E0DD8870B36}" type="slidenum">
              <a:rPr lang="en-US"/>
              <a:pPr/>
              <a:t>76</a:t>
            </a:fld>
            <a:endParaRPr lang="en-US"/>
          </a:p>
        </p:txBody>
      </p:sp>
      <p:sp>
        <p:nvSpPr>
          <p:cNvPr id="9421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31515" y="1515028"/>
            <a:ext cx="8331485" cy="534297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/>
              <a:t>Goal: </a:t>
            </a:r>
            <a:r>
              <a:rPr lang="en-US" dirty="0" err="1" smtClean="0"/>
              <a:t>Soit</a:t>
            </a:r>
            <a:r>
              <a:rPr lang="en-US" dirty="0" smtClean="0"/>
              <a:t> un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 err="1" smtClean="0"/>
              <a:t>paramétrisé</a:t>
            </a:r>
            <a:r>
              <a:rPr lang="en-US" dirty="0" smtClean="0"/>
              <a:t>, </a:t>
            </a:r>
            <a:r>
              <a:rPr lang="en-US" i="1" dirty="0" err="1" smtClean="0"/>
              <a:t>générer</a:t>
            </a:r>
            <a:r>
              <a:rPr lang="en-US" i="1" dirty="0" smtClean="0"/>
              <a:t> </a:t>
            </a:r>
            <a:r>
              <a:rPr lang="en-US" i="1" dirty="0" err="1" smtClean="0"/>
              <a:t>automaticement</a:t>
            </a:r>
            <a:r>
              <a:rPr lang="en-US" i="1" dirty="0" smtClean="0"/>
              <a:t> un ensemble de </a:t>
            </a:r>
            <a:r>
              <a:rPr lang="en-US" i="1" dirty="0" err="1" smtClean="0"/>
              <a:t>données</a:t>
            </a:r>
            <a:r>
              <a:rPr lang="en-US" i="1" dirty="0" smtClean="0"/>
              <a:t> </a:t>
            </a:r>
            <a:r>
              <a:rPr lang="en-US" dirty="0" smtClean="0"/>
              <a:t>qui, à </a:t>
            </a:r>
            <a:r>
              <a:rPr lang="en-US" dirty="0" err="1" smtClean="0"/>
              <a:t>l’exécution</a:t>
            </a:r>
            <a:r>
              <a:rPr lang="en-US" dirty="0" smtClean="0"/>
              <a:t>, </a:t>
            </a:r>
            <a:r>
              <a:rPr lang="en-US" i="1" dirty="0" err="1" smtClean="0"/>
              <a:t>vont</a:t>
            </a:r>
            <a:r>
              <a:rPr lang="en-US" i="1" dirty="0" smtClean="0"/>
              <a:t> </a:t>
            </a:r>
            <a:r>
              <a:rPr lang="en-US" i="1" dirty="0" err="1" smtClean="0"/>
              <a:t>atteindre</a:t>
            </a:r>
            <a:r>
              <a:rPr lang="en-US" i="1" dirty="0" smtClean="0"/>
              <a:t> un maximum de </a:t>
            </a:r>
            <a:r>
              <a:rPr lang="en-US" i="1" dirty="0" err="1" smtClean="0"/>
              <a:t>chemins</a:t>
            </a:r>
            <a:r>
              <a:rPr lang="en-US" i="1" dirty="0" smtClean="0"/>
              <a:t> </a:t>
            </a:r>
            <a:r>
              <a:rPr lang="en-US" i="1" dirty="0" err="1" smtClean="0"/>
              <a:t>d’exécution</a:t>
            </a:r>
            <a:endParaRPr lang="en-US" i="1" dirty="0" smtClean="0"/>
          </a:p>
          <a:p>
            <a:pPr>
              <a:spcBef>
                <a:spcPts val="2000"/>
              </a:spcBef>
              <a:buNone/>
            </a:pPr>
            <a:r>
              <a:rPr lang="en-US" spc="-150" dirty="0" err="1" smtClean="0"/>
              <a:t>Quelle</a:t>
            </a:r>
            <a:r>
              <a:rPr lang="en-US" spc="-150" dirty="0" smtClean="0"/>
              <a:t> technique </a:t>
            </a:r>
            <a:r>
              <a:rPr lang="en-US" spc="-150" dirty="0" err="1" smtClean="0"/>
              <a:t>pourrait</a:t>
            </a:r>
            <a:r>
              <a:rPr lang="en-US" spc="-150" dirty="0" smtClean="0"/>
              <a:t>-on </a:t>
            </a:r>
            <a:r>
              <a:rPr lang="en-US" spc="-150" dirty="0" err="1" smtClean="0"/>
              <a:t>utiliser</a:t>
            </a:r>
            <a:r>
              <a:rPr lang="en-US" spc="-150" dirty="0" smtClean="0"/>
              <a:t>?</a:t>
            </a:r>
            <a:endParaRPr lang="en-US" spc="-15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 </a:t>
            </a:r>
            <a:r>
              <a:rPr lang="en-US" dirty="0" smtClean="0">
                <a:solidFill>
                  <a:schemeClr val="bg1"/>
                </a:solidFill>
              </a:rPr>
              <a:t>challenge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de la </a:t>
            </a:r>
            <a:r>
              <a:rPr lang="en-US" dirty="0" err="1" smtClean="0"/>
              <a:t>génération</a:t>
            </a:r>
            <a:r>
              <a:rPr lang="en-US" dirty="0" smtClean="0"/>
              <a:t> de </a:t>
            </a:r>
            <a:r>
              <a:rPr lang="en-US" dirty="0" err="1" smtClean="0"/>
              <a:t>données</a:t>
            </a:r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114800" y="2365363"/>
            <a:ext cx="2066616" cy="3143938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>
              <a:buNone/>
            </a:pPr>
            <a:r>
              <a:rPr lang="en-US" sz="1600" b="1" dirty="0" smtClean="0"/>
              <a:t>Constraints to solve</a:t>
            </a:r>
            <a:r>
              <a:rPr lang="en-US" sz="1600" b="1" dirty="0" smtClean="0">
                <a:latin typeface="Lucida Console" pitchFamily="49" charset="0"/>
              </a:rPr>
              <a:t>           </a:t>
            </a:r>
          </a:p>
          <a:p>
            <a:pPr>
              <a:buNone/>
            </a:pPr>
            <a:endParaRPr lang="en-US" sz="800" dirty="0" smtClean="0">
              <a:latin typeface="Lucida Console" pitchFamily="49" charset="0"/>
            </a:endParaRP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a!=null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       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a!=null &amp;&amp;</a:t>
            </a:r>
          </a:p>
          <a:p>
            <a:pPr>
              <a:buNone/>
            </a:pPr>
            <a:r>
              <a:rPr lang="en-US" sz="1600" dirty="0" err="1" smtClean="0">
                <a:latin typeface="Lucida Console" pitchFamily="49" charset="0"/>
              </a:rPr>
              <a:t>a.Length</a:t>
            </a:r>
            <a:r>
              <a:rPr lang="en-US" sz="1600" dirty="0" smtClean="0">
                <a:latin typeface="Lucida Console" pitchFamily="49" charset="0"/>
              </a:rPr>
              <a:t>&gt;0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                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a!=null &amp;&amp;</a:t>
            </a:r>
          </a:p>
          <a:p>
            <a:pPr>
              <a:buNone/>
            </a:pPr>
            <a:r>
              <a:rPr lang="en-US" sz="1600" dirty="0" err="1" smtClean="0">
                <a:latin typeface="Lucida Console" pitchFamily="49" charset="0"/>
              </a:rPr>
              <a:t>a.Length</a:t>
            </a:r>
            <a:r>
              <a:rPr lang="en-US" sz="1600" dirty="0" smtClean="0">
                <a:latin typeface="Lucida Console" pitchFamily="49" charset="0"/>
              </a:rPr>
              <a:t>&gt;0 &amp;&amp;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a[0]==</a:t>
            </a:r>
            <a:r>
              <a:rPr lang="en-US" sz="1600" spc="-300" dirty="0" smtClean="0">
                <a:latin typeface="Lucida Console" pitchFamily="49" charset="0"/>
              </a:rPr>
              <a:t>1234567890</a:t>
            </a:r>
          </a:p>
        </p:txBody>
      </p:sp>
      <p:sp>
        <p:nvSpPr>
          <p:cNvPr id="8" name="TextBox 7"/>
          <p:cNvSpPr txBox="1"/>
          <p:nvPr/>
        </p:nvSpPr>
        <p:spPr bwMode="blackWhite">
          <a:xfrm>
            <a:off x="400050" y="2228830"/>
            <a:ext cx="3814763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Lucida Console" pitchFamily="49" charset="0"/>
              </a:rPr>
              <a:t>void </a:t>
            </a:r>
            <a:r>
              <a:rPr lang="en-US" dirty="0" err="1" smtClean="0">
                <a:solidFill>
                  <a:schemeClr val="tx1"/>
                </a:solidFill>
                <a:latin typeface="Lucida Console" pitchFamily="49" charset="0"/>
              </a:rPr>
              <a:t>CoverMe</a:t>
            </a:r>
            <a:r>
              <a:rPr lang="en-US" dirty="0" smtClean="0">
                <a:solidFill>
                  <a:schemeClr val="tx1"/>
                </a:solidFill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Lucida Console" pitchFamily="49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Lucida Console" pitchFamily="49" charset="0"/>
              </a:rPr>
              <a:t>[] a)</a:t>
            </a:r>
          </a:p>
          <a:p>
            <a:r>
              <a:rPr lang="en-US" dirty="0" smtClean="0">
                <a:solidFill>
                  <a:schemeClr val="tx1"/>
                </a:solidFill>
                <a:latin typeface="Lucida Console" pitchFamily="49" charset="0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Lucida Console" pitchFamily="49" charset="0"/>
              </a:rPr>
              <a:t>  if (a == null) return;</a:t>
            </a:r>
          </a:p>
          <a:p>
            <a:r>
              <a:rPr lang="en-US" dirty="0" smtClean="0">
                <a:solidFill>
                  <a:schemeClr val="tx1"/>
                </a:solidFill>
                <a:latin typeface="Lucida Console" pitchFamily="49" charset="0"/>
              </a:rPr>
              <a:t>  if (</a:t>
            </a:r>
            <a:r>
              <a:rPr lang="en-US" dirty="0" err="1" smtClean="0">
                <a:solidFill>
                  <a:schemeClr val="tx1"/>
                </a:solidFill>
                <a:latin typeface="Lucida Console" pitchFamily="49" charset="0"/>
              </a:rPr>
              <a:t>a.Length</a:t>
            </a:r>
            <a:r>
              <a:rPr lang="en-US" dirty="0" smtClean="0">
                <a:solidFill>
                  <a:schemeClr val="tx1"/>
                </a:solidFill>
                <a:latin typeface="Lucida Console" pitchFamily="49" charset="0"/>
              </a:rPr>
              <a:t> &gt; 0)</a:t>
            </a:r>
          </a:p>
          <a:p>
            <a:r>
              <a:rPr lang="en-US" dirty="0" smtClean="0">
                <a:solidFill>
                  <a:schemeClr val="tx1"/>
                </a:solidFill>
                <a:latin typeface="Lucida Console" pitchFamily="49" charset="0"/>
              </a:rPr>
              <a:t>    if (a[0] == </a:t>
            </a:r>
            <a:r>
              <a:rPr lang="en-US" spc="-150" dirty="0" smtClean="0">
                <a:solidFill>
                  <a:schemeClr val="tx1"/>
                </a:solidFill>
                <a:latin typeface="Lucida Console" pitchFamily="49" charset="0"/>
              </a:rPr>
              <a:t>1234567890</a:t>
            </a:r>
            <a:r>
              <a:rPr lang="en-US" dirty="0" smtClean="0">
                <a:solidFill>
                  <a:schemeClr val="tx1"/>
                </a:solidFill>
                <a:latin typeface="Lucida Console" pitchFamily="49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Lucida Console" pitchFamily="49" charset="0"/>
              </a:rPr>
              <a:t>      </a:t>
            </a:r>
            <a:r>
              <a:rPr lang="en-US" spc="-300" dirty="0" smtClean="0">
                <a:solidFill>
                  <a:schemeClr val="tx1"/>
                </a:solidFill>
                <a:latin typeface="Lucida Console" pitchFamily="49" charset="0"/>
              </a:rPr>
              <a:t>throw new Exception("bug");</a:t>
            </a:r>
          </a:p>
          <a:p>
            <a:r>
              <a:rPr lang="en-US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6930605" y="2360600"/>
            <a:ext cx="2213395" cy="3448636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>
              <a:buNone/>
            </a:pPr>
            <a:r>
              <a:rPr lang="en-US" sz="1600" b="1" dirty="0" smtClean="0"/>
              <a:t>Observed constraints</a:t>
            </a:r>
          </a:p>
          <a:p>
            <a:pPr>
              <a:buNone/>
            </a:pPr>
            <a:endParaRPr lang="en-US" sz="8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a==null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a!=null &amp;&amp;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!(</a:t>
            </a:r>
            <a:r>
              <a:rPr lang="en-US" sz="1600" dirty="0" err="1" smtClean="0">
                <a:latin typeface="Lucida Console" pitchFamily="49" charset="0"/>
              </a:rPr>
              <a:t>a.Length</a:t>
            </a:r>
            <a:r>
              <a:rPr lang="en-US" sz="1600" dirty="0" smtClean="0">
                <a:latin typeface="Lucida Console" pitchFamily="49" charset="0"/>
              </a:rPr>
              <a:t>&gt;0)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a!=null &amp;&amp;</a:t>
            </a:r>
          </a:p>
          <a:p>
            <a:pPr>
              <a:buNone/>
            </a:pPr>
            <a:r>
              <a:rPr lang="en-US" sz="1600" dirty="0" err="1" smtClean="0">
                <a:latin typeface="Lucida Console" pitchFamily="49" charset="0"/>
              </a:rPr>
              <a:t>a.Length</a:t>
            </a:r>
            <a:r>
              <a:rPr lang="en-US" sz="1600" dirty="0" smtClean="0">
                <a:latin typeface="Lucida Console" pitchFamily="49" charset="0"/>
              </a:rPr>
              <a:t>&gt;0 &amp;&amp;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a[0]!=</a:t>
            </a:r>
            <a:r>
              <a:rPr lang="en-US" sz="1600" spc="-300" dirty="0" smtClean="0">
                <a:latin typeface="Lucida Console" pitchFamily="49" charset="0"/>
              </a:rPr>
              <a:t>1234567890</a:t>
            </a: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a!=null &amp;&amp;</a:t>
            </a:r>
          </a:p>
          <a:p>
            <a:pPr>
              <a:buNone/>
            </a:pPr>
            <a:r>
              <a:rPr lang="en-US" sz="1600" dirty="0" err="1" smtClean="0">
                <a:latin typeface="Lucida Console" pitchFamily="49" charset="0"/>
              </a:rPr>
              <a:t>a.Length</a:t>
            </a:r>
            <a:r>
              <a:rPr lang="en-US" sz="1600" dirty="0" smtClean="0">
                <a:latin typeface="Lucida Console" pitchFamily="49" charset="0"/>
              </a:rPr>
              <a:t>&gt;0 &amp;&amp;</a:t>
            </a: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a[0]==</a:t>
            </a:r>
            <a:r>
              <a:rPr lang="en-US" sz="1600" spc="-300" dirty="0" smtClean="0">
                <a:latin typeface="Lucida Console" pitchFamily="49" charset="0"/>
              </a:rPr>
              <a:t>1234567890</a:t>
            </a:r>
          </a:p>
          <a:p>
            <a:pPr>
              <a:buNone/>
            </a:pPr>
            <a:endParaRPr lang="en-US" sz="1600" spc="-300" dirty="0" smtClean="0">
              <a:latin typeface="Lucida Console" pitchFamily="49" charset="0"/>
            </a:endParaRPr>
          </a:p>
        </p:txBody>
      </p:sp>
      <p:sp>
        <p:nvSpPr>
          <p:cNvPr id="10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6096000" y="2362200"/>
            <a:ext cx="840357" cy="3137114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>
              <a:buNone/>
            </a:pPr>
            <a:r>
              <a:rPr lang="en-US" sz="1600" b="1" dirty="0" smtClean="0"/>
              <a:t>Data</a:t>
            </a:r>
          </a:p>
          <a:p>
            <a:pPr>
              <a:buNone/>
            </a:pPr>
            <a:endParaRPr lang="en-US" sz="8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null</a:t>
            </a: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{}</a:t>
            </a: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Lucida Console" pitchFamily="49" charset="0"/>
              </a:rPr>
              <a:t>{0}</a:t>
            </a: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1600" spc="-300" dirty="0" smtClean="0">
                <a:latin typeface="Lucida Console" pitchFamily="49" charset="0"/>
              </a:rPr>
              <a:t>{123…}</a:t>
            </a: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243388" y="2676525"/>
            <a:ext cx="4900612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564855" y="3898101"/>
            <a:ext cx="3271846" cy="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238620" y="3057533"/>
            <a:ext cx="4900612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248140" y="3579812"/>
            <a:ext cx="4900612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46236" y="4495800"/>
            <a:ext cx="4900612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231623" y="3893333"/>
            <a:ext cx="3271846" cy="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60524" y="5524589"/>
            <a:ext cx="4900612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 bwMode="ltGray">
          <a:xfrm>
            <a:off x="2362200" y="4443411"/>
            <a:ext cx="1066800" cy="61436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z="1600" spc="-150" dirty="0" smtClean="0">
                <a:solidFill>
                  <a:schemeClr val="tx1"/>
                </a:solidFill>
                <a:latin typeface="Lucida Console" pitchFamily="49" charset="0"/>
              </a:rPr>
              <a:t>a==null</a:t>
            </a:r>
            <a:endParaRPr kumimoji="0" lang="en-US" sz="1600" b="0" i="0" u="none" strike="noStrike" cap="none" spc="-150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ltGray">
          <a:xfrm>
            <a:off x="1052533" y="5138734"/>
            <a:ext cx="1385867" cy="61436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z="1600" spc="-150" dirty="0" err="1" smtClean="0">
                <a:solidFill>
                  <a:schemeClr val="tx1"/>
                </a:solidFill>
                <a:latin typeface="Lucida Console" pitchFamily="49" charset="0"/>
              </a:rPr>
              <a:t>a.Length</a:t>
            </a:r>
            <a:r>
              <a:rPr lang="en-US" sz="1600" spc="-150" dirty="0" smtClean="0">
                <a:solidFill>
                  <a:schemeClr val="tx1"/>
                </a:solidFill>
                <a:latin typeface="Lucida Console" pitchFamily="49" charset="0"/>
              </a:rPr>
              <a:t>&gt;0</a:t>
            </a:r>
            <a:endParaRPr kumimoji="0" lang="en-US" sz="1600" b="0" i="0" u="none" strike="noStrike" cap="none" spc="-150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ltGray">
          <a:xfrm>
            <a:off x="2362200" y="5848350"/>
            <a:ext cx="1519236" cy="61436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z="1600" spc="-150" dirty="0" smtClean="0">
                <a:solidFill>
                  <a:schemeClr val="tx1"/>
                </a:solidFill>
                <a:latin typeface="Lucida Console" pitchFamily="49" charset="0"/>
              </a:rPr>
              <a:t>a[0]==123…</a:t>
            </a:r>
            <a:endParaRPr kumimoji="0" lang="en-US" sz="1600" b="0" i="0" u="none" strike="noStrike" cap="none" spc="-150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Lucida Console" pitchFamily="49" charset="0"/>
            </a:endParaRPr>
          </a:p>
        </p:txBody>
      </p:sp>
      <p:cxnSp>
        <p:nvCxnSpPr>
          <p:cNvPr id="22" name="Straight Arrow Connector 21"/>
          <p:cNvCxnSpPr>
            <a:stCxn id="19" idx="1"/>
            <a:endCxn id="20" idx="0"/>
          </p:cNvCxnSpPr>
          <p:nvPr/>
        </p:nvCxnSpPr>
        <p:spPr>
          <a:xfrm rot="10800000" flipV="1">
            <a:off x="1745468" y="4750592"/>
            <a:ext cx="616733" cy="3881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3"/>
          </p:cNvCxnSpPr>
          <p:nvPr/>
        </p:nvCxnSpPr>
        <p:spPr>
          <a:xfrm>
            <a:off x="2438400" y="5445916"/>
            <a:ext cx="764379" cy="4024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886200" y="6400800"/>
            <a:ext cx="700101" cy="1857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126214" y="6187558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T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35561" y="5334000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T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9600" y="5345668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F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654726" y="4744520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T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25939" y="6187558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F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05000" y="4659868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F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31" name="Straight Arrow Connector 30"/>
          <p:cNvCxnSpPr>
            <a:stCxn id="20" idx="1"/>
          </p:cNvCxnSpPr>
          <p:nvPr/>
        </p:nvCxnSpPr>
        <p:spPr>
          <a:xfrm rot="10800000" flipV="1">
            <a:off x="557235" y="5445915"/>
            <a:ext cx="495299" cy="4024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0800000" flipV="1">
            <a:off x="1928834" y="6400800"/>
            <a:ext cx="433367" cy="1619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 bwMode="auto">
          <a:xfrm>
            <a:off x="3886200" y="5181600"/>
            <a:ext cx="271462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00037" y="5824538"/>
            <a:ext cx="271462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1676401" y="6491291"/>
            <a:ext cx="271462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4600577" y="6515096"/>
            <a:ext cx="271462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37" name="Straight Arrow Connector 36"/>
          <p:cNvCxnSpPr>
            <a:stCxn id="19" idx="3"/>
            <a:endCxn id="33" idx="1"/>
          </p:cNvCxnSpPr>
          <p:nvPr/>
        </p:nvCxnSpPr>
        <p:spPr>
          <a:xfrm>
            <a:off x="3429000" y="4750593"/>
            <a:ext cx="496955" cy="4644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rved Down Arrow 37"/>
          <p:cNvSpPr/>
          <p:nvPr/>
        </p:nvSpPr>
        <p:spPr bwMode="auto">
          <a:xfrm>
            <a:off x="6598920" y="1859280"/>
            <a:ext cx="2225040" cy="396240"/>
          </a:xfrm>
          <a:prstGeom prst="curvedDownArrow">
            <a:avLst>
              <a:gd name="adj1" fmla="val 25000"/>
              <a:gd name="adj2" fmla="val 58640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-150" normalizeH="0" baseline="0" dirty="0" err="1" smtClean="0">
                <a:solidFill>
                  <a:schemeClr val="tx1"/>
                </a:solidFill>
                <a:latin typeface="Calibri" pitchFamily="34" charset="0"/>
              </a:rPr>
              <a:t>Exécuter&amp;Observer</a:t>
            </a:r>
            <a:endParaRPr kumimoji="0" lang="en-US" b="0" i="0" u="none" strike="noStrike" cap="none" spc="-150" normalizeH="0" baseline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" name="Curved Down Arrow 38"/>
          <p:cNvSpPr/>
          <p:nvPr/>
        </p:nvSpPr>
        <p:spPr bwMode="auto">
          <a:xfrm>
            <a:off x="5212080" y="1859280"/>
            <a:ext cx="1386840" cy="396240"/>
          </a:xfrm>
          <a:prstGeom prst="curvedDownArrow">
            <a:avLst>
              <a:gd name="adj1" fmla="val 25000"/>
              <a:gd name="adj2" fmla="val 58640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-150" normalizeH="0" baseline="0" dirty="0" err="1" smtClean="0">
                <a:solidFill>
                  <a:schemeClr val="tx1"/>
                </a:solidFill>
                <a:latin typeface="Calibri" pitchFamily="34" charset="0"/>
              </a:rPr>
              <a:t>Résoudre</a:t>
            </a:r>
            <a:endParaRPr kumimoji="0" lang="en-US" b="0" i="0" u="none" strike="noStrike" cap="none" spc="-150" normalizeH="0" baseline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" name="Curved Down Arrow 39"/>
          <p:cNvSpPr/>
          <p:nvPr/>
        </p:nvSpPr>
        <p:spPr bwMode="auto">
          <a:xfrm flipH="1">
            <a:off x="4541520" y="1417320"/>
            <a:ext cx="4480560" cy="640080"/>
          </a:xfrm>
          <a:prstGeom prst="curvedDownArrow">
            <a:avLst>
              <a:gd name="adj1" fmla="val 25000"/>
              <a:gd name="adj2" fmla="val 58640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Choiser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le prochain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chemin</a:t>
            </a:r>
            <a:endParaRPr kumimoji="0" lang="en-US" b="0" i="0" u="none" strike="noStrike" cap="none" normalizeH="0" baseline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94120" y="5562600"/>
            <a:ext cx="2786404" cy="36933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alibri" pitchFamily="34" charset="0"/>
              </a:rPr>
              <a:t>Done: There is no path left.</a:t>
            </a:r>
          </a:p>
        </p:txBody>
      </p:sp>
      <p:sp>
        <p:nvSpPr>
          <p:cNvPr id="42" name="Curved Right Arrow 41"/>
          <p:cNvSpPr/>
          <p:nvPr/>
        </p:nvSpPr>
        <p:spPr bwMode="auto">
          <a:xfrm>
            <a:off x="457200" y="2988860"/>
            <a:ext cx="228600" cy="265908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3" name="Curved Right Arrow 42"/>
          <p:cNvSpPr/>
          <p:nvPr/>
        </p:nvSpPr>
        <p:spPr bwMode="auto">
          <a:xfrm>
            <a:off x="457200" y="2660176"/>
            <a:ext cx="228600" cy="335280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4" name="Curved Right Arrow 43"/>
          <p:cNvSpPr/>
          <p:nvPr/>
        </p:nvSpPr>
        <p:spPr bwMode="auto">
          <a:xfrm>
            <a:off x="445824" y="3277740"/>
            <a:ext cx="228600" cy="265908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5" name="Curved Right Arrow 44"/>
          <p:cNvSpPr/>
          <p:nvPr/>
        </p:nvSpPr>
        <p:spPr bwMode="auto">
          <a:xfrm>
            <a:off x="441272" y="3559796"/>
            <a:ext cx="228600" cy="265908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934200" cy="1252728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Exécution</a:t>
            </a:r>
            <a:r>
              <a:rPr lang="en-US" sz="3600" dirty="0" smtClean="0"/>
              <a:t> </a:t>
            </a:r>
            <a:r>
              <a:rPr lang="en-US" sz="3600" dirty="0" err="1" smtClean="0"/>
              <a:t>dynamique</a:t>
            </a:r>
            <a:r>
              <a:rPr lang="en-US" sz="3600" dirty="0" smtClean="0"/>
              <a:t> </a:t>
            </a:r>
            <a:r>
              <a:rPr lang="en-US" sz="3600" dirty="0" err="1" smtClean="0"/>
              <a:t>symbolique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chemeClr val="bg1"/>
                </a:solidFill>
              </a:rPr>
              <a:t>Example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6" name="Picture 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5" grpId="0"/>
      <p:bldP spid="26" grpId="0"/>
      <p:bldP spid="27" grpId="0"/>
      <p:bldP spid="28" grpId="0"/>
      <p:bldP spid="29" grpId="0"/>
      <p:bldP spid="30" grpId="0"/>
      <p:bldP spid="33" grpId="0" animBg="1"/>
      <p:bldP spid="34" grpId="0" animBg="1"/>
      <p:bldP spid="35" grpId="0" animBg="1"/>
      <p:bldP spid="36" grpId="0" animBg="1"/>
      <p:bldP spid="38" grpId="0" animBg="1"/>
      <p:bldP spid="38" grpId="1" animBg="1"/>
      <p:bldP spid="38" grpId="2" animBg="1"/>
      <p:bldP spid="38" grpId="3" animBg="1"/>
      <p:bldP spid="38" grpId="4" animBg="1"/>
      <p:bldP spid="38" grpId="5" animBg="1"/>
      <p:bldP spid="38" grpId="6" animBg="1"/>
      <p:bldP spid="38" grpId="7" animBg="1"/>
      <p:bldP spid="39" grpId="0" animBg="1"/>
      <p:bldP spid="39" grpId="1" animBg="1"/>
      <p:bldP spid="39" grpId="2" animBg="1"/>
      <p:bldP spid="39" grpId="3" animBg="1"/>
      <p:bldP spid="39" grpId="4" animBg="1"/>
      <p:bldP spid="39" grpId="5" animBg="1"/>
      <p:bldP spid="40" grpId="0" animBg="1"/>
      <p:bldP spid="40" grpId="1" animBg="1"/>
      <p:bldP spid="40" grpId="2" animBg="1"/>
      <p:bldP spid="40" grpId="3" animBg="1"/>
      <p:bldP spid="40" grpId="4" animBg="1"/>
      <p:bldP spid="40" grpId="5" animBg="1"/>
      <p:bldP spid="41" grpId="0" animBg="1"/>
      <p:bldP spid="42" grpId="0" animBg="1"/>
      <p:bldP spid="42" grpId="1" animBg="1"/>
      <p:bldP spid="42" grpId="2" animBg="1"/>
      <p:bldP spid="42" grpId="3" animBg="1"/>
      <p:bldP spid="42" grpId="4" animBg="1"/>
      <p:bldP spid="42" grpId="5" animBg="1"/>
      <p:bldP spid="43" grpId="0" animBg="1"/>
      <p:bldP spid="43" grpId="1" animBg="1"/>
      <p:bldP spid="43" grpId="2" animBg="1"/>
      <p:bldP spid="43" grpId="3" animBg="1"/>
      <p:bldP spid="43" grpId="4" animBg="1"/>
      <p:bldP spid="43" grpId="5" animBg="1"/>
      <p:bldP spid="43" grpId="6" animBg="1"/>
      <p:bldP spid="43" grpId="7" animBg="1"/>
      <p:bldP spid="44" grpId="0" animBg="1"/>
      <p:bldP spid="44" grpId="1" animBg="1"/>
      <p:bldP spid="44" grpId="2" animBg="1"/>
      <p:bldP spid="44" grpId="3" animBg="1"/>
      <p:bldP spid="45" grpId="0" animBg="1"/>
      <p:bldP spid="45" grpId="1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114800" y="2365363"/>
            <a:ext cx="2066616" cy="3143938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>
              <a:buNone/>
            </a:pPr>
            <a:r>
              <a:rPr lang="en-US" sz="1600" b="1" dirty="0" smtClean="0"/>
              <a:t>Constraints to solve</a:t>
            </a:r>
            <a:r>
              <a:rPr lang="en-US" sz="1600" b="1" dirty="0" smtClean="0">
                <a:latin typeface="Lucida Console" pitchFamily="49" charset="0"/>
              </a:rPr>
              <a:t>           </a:t>
            </a:r>
          </a:p>
          <a:p>
            <a:pPr>
              <a:buNone/>
            </a:pPr>
            <a:endParaRPr lang="en-US" sz="800" dirty="0" smtClean="0">
              <a:latin typeface="Lucida Console" pitchFamily="49" charset="0"/>
            </a:endParaRP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  <a:p>
            <a:pPr>
              <a:buNone/>
            </a:pPr>
            <a:endParaRPr lang="en-US" sz="1600" dirty="0" smtClean="0">
              <a:latin typeface="Lucida Console" pitchFamily="49" charset="0"/>
            </a:endParaRPr>
          </a:p>
        </p:txBody>
      </p:sp>
      <p:sp>
        <p:nvSpPr>
          <p:cNvPr id="9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6930605" y="2360600"/>
            <a:ext cx="2213395" cy="3448636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>
              <a:buNone/>
            </a:pPr>
            <a:r>
              <a:rPr lang="en-US" sz="1600" b="1" dirty="0" smtClean="0"/>
              <a:t>Observed constraints</a:t>
            </a:r>
          </a:p>
          <a:p>
            <a:pPr>
              <a:buNone/>
            </a:pPr>
            <a:endParaRPr lang="en-US" sz="800" dirty="0" smtClean="0">
              <a:latin typeface="Lucida Console" pitchFamily="49" charset="0"/>
            </a:endParaRPr>
          </a:p>
        </p:txBody>
      </p:sp>
      <p:sp>
        <p:nvSpPr>
          <p:cNvPr id="10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6096000" y="2362200"/>
            <a:ext cx="840357" cy="3137114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>
              <a:buNone/>
            </a:pPr>
            <a:r>
              <a:rPr lang="en-US" sz="1600" b="1" dirty="0" smtClean="0"/>
              <a:t>Data</a:t>
            </a:r>
          </a:p>
          <a:p>
            <a:pPr>
              <a:buNone/>
            </a:pPr>
            <a:endParaRPr lang="en-US" sz="800" dirty="0" smtClean="0">
              <a:latin typeface="Lucida Console" pitchFamily="49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243388" y="2676525"/>
            <a:ext cx="4900612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564855" y="3898101"/>
            <a:ext cx="3271846" cy="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238620" y="3057533"/>
            <a:ext cx="4900612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248140" y="3579812"/>
            <a:ext cx="4900612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246236" y="4495800"/>
            <a:ext cx="4900612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231623" y="3893333"/>
            <a:ext cx="3271846" cy="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60524" y="5524589"/>
            <a:ext cx="4900612" cy="15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 bwMode="ltGray">
          <a:xfrm>
            <a:off x="2362200" y="4443411"/>
            <a:ext cx="1066800" cy="61436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endParaRPr kumimoji="0" lang="en-US" sz="1600" b="0" i="0" u="none" strike="noStrike" cap="none" spc="-150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ltGray">
          <a:xfrm>
            <a:off x="1052533" y="5138734"/>
            <a:ext cx="1385867" cy="61436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endParaRPr kumimoji="0" lang="en-US" sz="1600" b="0" i="0" u="none" strike="noStrike" cap="none" spc="-150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ltGray">
          <a:xfrm>
            <a:off x="2362200" y="5848350"/>
            <a:ext cx="1519236" cy="61436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endParaRPr kumimoji="0" lang="en-US" sz="1600" b="0" i="0" u="none" strike="noStrike" cap="none" spc="-150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Lucida Console" pitchFamily="49" charset="0"/>
            </a:endParaRPr>
          </a:p>
        </p:txBody>
      </p:sp>
      <p:cxnSp>
        <p:nvCxnSpPr>
          <p:cNvPr id="22" name="Straight Arrow Connector 21"/>
          <p:cNvCxnSpPr>
            <a:stCxn id="19" idx="1"/>
            <a:endCxn id="20" idx="0"/>
          </p:cNvCxnSpPr>
          <p:nvPr/>
        </p:nvCxnSpPr>
        <p:spPr>
          <a:xfrm rot="10800000" flipV="1">
            <a:off x="1745468" y="4750592"/>
            <a:ext cx="616733" cy="3881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3"/>
          </p:cNvCxnSpPr>
          <p:nvPr/>
        </p:nvCxnSpPr>
        <p:spPr>
          <a:xfrm>
            <a:off x="2438400" y="5445916"/>
            <a:ext cx="764379" cy="4024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886200" y="6400800"/>
            <a:ext cx="700101" cy="1857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126214" y="6187558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T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35561" y="5334000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T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9600" y="5345668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F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654726" y="4744520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T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25939" y="6187558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F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05000" y="4659868"/>
            <a:ext cx="285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en-US" spc="-300" dirty="0" smtClean="0">
                <a:latin typeface="Lucida Console" pitchFamily="49" charset="0"/>
              </a:rPr>
              <a:t>F</a:t>
            </a:r>
            <a:endParaRPr lang="en-US" spc="-300" dirty="0" smtClean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31" name="Straight Arrow Connector 30"/>
          <p:cNvCxnSpPr>
            <a:stCxn id="20" idx="1"/>
          </p:cNvCxnSpPr>
          <p:nvPr/>
        </p:nvCxnSpPr>
        <p:spPr>
          <a:xfrm rot="10800000" flipV="1">
            <a:off x="557235" y="5445915"/>
            <a:ext cx="495299" cy="4024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0800000" flipV="1">
            <a:off x="1928834" y="6400800"/>
            <a:ext cx="433367" cy="1619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 bwMode="auto">
          <a:xfrm>
            <a:off x="3886200" y="5181600"/>
            <a:ext cx="271462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00037" y="5824538"/>
            <a:ext cx="271462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1676401" y="6491291"/>
            <a:ext cx="271462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4600577" y="6515096"/>
            <a:ext cx="271462" cy="228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37" name="Straight Arrow Connector 36"/>
          <p:cNvCxnSpPr>
            <a:stCxn id="19" idx="3"/>
            <a:endCxn id="33" idx="1"/>
          </p:cNvCxnSpPr>
          <p:nvPr/>
        </p:nvCxnSpPr>
        <p:spPr>
          <a:xfrm>
            <a:off x="3429000" y="4750593"/>
            <a:ext cx="496955" cy="4644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rved Down Arrow 37"/>
          <p:cNvSpPr/>
          <p:nvPr/>
        </p:nvSpPr>
        <p:spPr bwMode="auto">
          <a:xfrm>
            <a:off x="6598920" y="1859280"/>
            <a:ext cx="2225040" cy="396240"/>
          </a:xfrm>
          <a:prstGeom prst="curvedDownArrow">
            <a:avLst>
              <a:gd name="adj1" fmla="val 25000"/>
              <a:gd name="adj2" fmla="val 58640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-150" normalizeH="0" baseline="0" dirty="0" err="1" smtClean="0">
                <a:solidFill>
                  <a:schemeClr val="tx1"/>
                </a:solidFill>
                <a:latin typeface="Calibri" pitchFamily="34" charset="0"/>
              </a:rPr>
              <a:t>Execute&amp;Monitor</a:t>
            </a:r>
            <a:endParaRPr kumimoji="0" lang="en-US" b="0" i="0" u="none" strike="noStrike" cap="none" spc="-150" normalizeH="0" baseline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" name="Curved Down Arrow 38"/>
          <p:cNvSpPr/>
          <p:nvPr/>
        </p:nvSpPr>
        <p:spPr bwMode="auto">
          <a:xfrm>
            <a:off x="5212080" y="1859280"/>
            <a:ext cx="1386840" cy="396240"/>
          </a:xfrm>
          <a:prstGeom prst="curvedDownArrow">
            <a:avLst>
              <a:gd name="adj1" fmla="val 25000"/>
              <a:gd name="adj2" fmla="val 58640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-150" normalizeH="0" baseline="0" dirty="0" smtClean="0">
                <a:solidFill>
                  <a:schemeClr val="tx1"/>
                </a:solidFill>
                <a:latin typeface="Calibri" pitchFamily="34" charset="0"/>
              </a:rPr>
              <a:t>Solve</a:t>
            </a:r>
          </a:p>
        </p:txBody>
      </p:sp>
      <p:sp>
        <p:nvSpPr>
          <p:cNvPr id="40" name="Curved Down Arrow 39"/>
          <p:cNvSpPr/>
          <p:nvPr/>
        </p:nvSpPr>
        <p:spPr bwMode="auto">
          <a:xfrm flipH="1">
            <a:off x="4541520" y="1524000"/>
            <a:ext cx="4480560" cy="640080"/>
          </a:xfrm>
          <a:prstGeom prst="curvedDownArrow">
            <a:avLst>
              <a:gd name="adj1" fmla="val 25000"/>
              <a:gd name="adj2" fmla="val 58640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Choose next path</a:t>
            </a:r>
          </a:p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4800" dirty="0" err="1"/>
              <a:t>Exécution</a:t>
            </a:r>
            <a:r>
              <a:rPr lang="en-US" sz="4800" dirty="0"/>
              <a:t> </a:t>
            </a:r>
            <a:r>
              <a:rPr lang="en-US" sz="4800" dirty="0" err="1"/>
              <a:t>dynamique</a:t>
            </a:r>
            <a:r>
              <a:rPr lang="en-US" sz="4800" dirty="0"/>
              <a:t> </a:t>
            </a:r>
            <a:r>
              <a:rPr lang="en-US" sz="4800" dirty="0" err="1"/>
              <a:t>symbolique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>
                <a:solidFill>
                  <a:schemeClr val="bg1"/>
                </a:solidFill>
              </a:rPr>
              <a:t>Example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6" name="Picture 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 Placeholder 4"/>
          <p:cNvSpPr txBox="1">
            <a:spLocks/>
          </p:cNvSpPr>
          <p:nvPr/>
        </p:nvSpPr>
        <p:spPr>
          <a:xfrm>
            <a:off x="228600" y="1524000"/>
            <a:ext cx="4114800" cy="69249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lang="en-US" sz="2200" b="1" dirty="0" err="1" smtClean="0"/>
              <a:t>Quels</a:t>
            </a:r>
            <a:r>
              <a:rPr lang="en-US" sz="2200" b="1" dirty="0" smtClean="0"/>
              <a:t>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tests Pex </a:t>
            </a: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générera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-t-</a:t>
            </a: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 bwMode="blackWhite">
          <a:xfrm>
            <a:off x="76200" y="2057400"/>
            <a:ext cx="4114800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void CoverMe2(</a:t>
            </a:r>
          </a:p>
          <a:p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Lucida Console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[] a, </a:t>
            </a:r>
            <a:r>
              <a:rPr lang="en-US" sz="2000" dirty="0" err="1" smtClean="0">
                <a:solidFill>
                  <a:schemeClr val="tx1"/>
                </a:solidFill>
                <a:latin typeface="Lucida Console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 index)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{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  if (a[index] == </a:t>
            </a:r>
          </a:p>
          <a:p>
            <a:r>
              <a:rPr lang="en-US" sz="2000" dirty="0">
                <a:solidFill>
                  <a:schemeClr val="tx1"/>
                </a:solidFill>
                <a:latin typeface="Lucida Console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     1 + a[index + 1])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    </a:t>
            </a:r>
            <a:r>
              <a:rPr lang="en-US" sz="2000" spc="-300" dirty="0" smtClean="0">
                <a:solidFill>
                  <a:schemeClr val="tx1"/>
                </a:solidFill>
                <a:latin typeface="Lucida Console" pitchFamily="49" charset="0"/>
              </a:rPr>
              <a:t>throw new Exception("bug");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31983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Quiz: </a:t>
            </a:r>
            <a:r>
              <a:rPr lang="en-US" sz="4800" dirty="0" err="1" smtClean="0"/>
              <a:t>Exécution</a:t>
            </a:r>
            <a:r>
              <a:rPr lang="en-US" sz="4800" dirty="0" smtClean="0"/>
              <a:t> </a:t>
            </a:r>
            <a:r>
              <a:rPr lang="en-US" sz="4800" dirty="0" err="1"/>
              <a:t>dynamique</a:t>
            </a:r>
            <a:r>
              <a:rPr lang="en-US" sz="4800" dirty="0"/>
              <a:t> </a:t>
            </a:r>
            <a:r>
              <a:rPr lang="en-US" sz="4800" dirty="0" err="1" smtClean="0"/>
              <a:t>symbolique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625609"/>
          </a:xfrm>
        </p:spPr>
        <p:txBody>
          <a:bodyPr numCol="1">
            <a:normAutofit/>
          </a:bodyPr>
          <a:lstStyle/>
          <a:p>
            <a:pPr lvl="0">
              <a:defRPr/>
            </a:pPr>
            <a:r>
              <a:rPr lang="en-US" sz="2800" b="1" dirty="0" err="1"/>
              <a:t>Quels</a:t>
            </a:r>
            <a:r>
              <a:rPr lang="en-US" sz="2800" b="1" dirty="0"/>
              <a:t> tests Pex </a:t>
            </a:r>
            <a:r>
              <a:rPr lang="en-US" sz="2800" b="1" dirty="0" err="1"/>
              <a:t>générera</a:t>
            </a:r>
            <a:r>
              <a:rPr lang="en-US" sz="2800" b="1" dirty="0"/>
              <a:t>-t-</a:t>
            </a:r>
            <a:r>
              <a:rPr lang="en-US" sz="2800" b="1" dirty="0" err="1"/>
              <a:t>il</a:t>
            </a:r>
            <a:r>
              <a:rPr lang="en-US" sz="2800" b="1" dirty="0"/>
              <a:t>?</a:t>
            </a:r>
          </a:p>
          <a:p>
            <a:endParaRPr lang="en-US" sz="2800" dirty="0">
              <a:latin typeface="Consolas" pitchFamily="49" charset="0"/>
              <a:cs typeface="Consolas" pitchFamily="49" charset="0"/>
            </a:endParaRPr>
          </a:p>
          <a:p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endParaRPr lang="en-US" sz="2800" dirty="0">
              <a:latin typeface="Consolas" pitchFamily="49" charset="0"/>
              <a:cs typeface="Consolas" pitchFamily="49" charset="0"/>
            </a:endParaRPr>
          </a:p>
          <a:p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(null, 0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),  ({0,1}, 0)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(null, 0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),  ({0,1}, 0),  ({0,1}, 1)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({},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),    ({0,0,0,0}, 3)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marL="925830" lvl="1" indent="-514350">
              <a:buFont typeface="+mj-lt"/>
              <a:buAutoNum type="arabicPeriod"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(null, 0),  ({}, 0),   ({0},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0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),  ({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0},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1), ({1}, 0),   ({0,0},0), ({0,1}, 0)</a:t>
            </a:r>
          </a:p>
          <a:p>
            <a:pPr marL="925830" lvl="1" indent="-514350">
              <a:buFont typeface="+mj-lt"/>
              <a:buAutoNum type="arabicPeriod"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marL="925830" lvl="1" indent="-514350">
              <a:buFont typeface="+mj-lt"/>
              <a:buAutoNum type="arabicPeriod"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 bwMode="blackWhite">
          <a:xfrm>
            <a:off x="400050" y="2362200"/>
            <a:ext cx="805815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Lucida Console" pitchFamily="49" charset="0"/>
              </a:rPr>
              <a:t>void CoverMe2(</a:t>
            </a:r>
            <a:r>
              <a:rPr lang="en-US" sz="2400" dirty="0" err="1" smtClean="0">
                <a:solidFill>
                  <a:schemeClr val="tx1"/>
                </a:solidFill>
                <a:latin typeface="Lucida Console" pitchFamily="49" charset="0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Lucida Console" pitchFamily="49" charset="0"/>
              </a:rPr>
              <a:t>[] a, </a:t>
            </a:r>
            <a:r>
              <a:rPr lang="en-US" sz="2400" dirty="0" err="1" smtClean="0">
                <a:solidFill>
                  <a:schemeClr val="tx1"/>
                </a:solidFill>
                <a:latin typeface="Lucida Console" pitchFamily="49" charset="0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Lucida Console" pitchFamily="49" charset="0"/>
              </a:rPr>
              <a:t> index) 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Lucida Console" pitchFamily="49" charset="0"/>
              </a:rPr>
              <a:t>  if (a[index] == 1 + a[index + 1]) </a:t>
            </a:r>
          </a:p>
          <a:p>
            <a:r>
              <a:rPr lang="en-US" sz="2400" spc="-300" dirty="0" smtClean="0">
                <a:solidFill>
                  <a:schemeClr val="tx1"/>
                </a:solidFill>
                <a:latin typeface="Lucida Console" pitchFamily="49" charset="0"/>
              </a:rPr>
              <a:t>        throw new Exception("bug");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Lucida Console" pitchFamily="49" charset="0"/>
              </a:rPr>
              <a:t>}</a:t>
            </a:r>
          </a:p>
        </p:txBody>
      </p:sp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Couverture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err="1" smtClean="0"/>
              <a:t>Combien</a:t>
            </a:r>
            <a:r>
              <a:rPr lang="en-US" dirty="0" smtClean="0"/>
              <a:t> de </a:t>
            </a:r>
            <a:r>
              <a:rPr lang="en-US" dirty="0" err="1" smtClean="0"/>
              <a:t>couverture</a:t>
            </a:r>
            <a:r>
              <a:rPr lang="en-US" dirty="0" smtClean="0"/>
              <a:t> de blocs a-t-on </a:t>
            </a:r>
            <a:r>
              <a:rPr lang="en-US" dirty="0" err="1" smtClean="0"/>
              <a:t>besoin</a:t>
            </a:r>
            <a:r>
              <a:rPr lang="en-US" dirty="0" smtClean="0"/>
              <a:t>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50%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80%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100%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La </a:t>
            </a:r>
            <a:r>
              <a:rPr lang="en-US" b="1" dirty="0" err="1" smtClean="0"/>
              <a:t>couverture</a:t>
            </a:r>
            <a:r>
              <a:rPr lang="en-US" b="1" dirty="0" smtClean="0"/>
              <a:t> de blocs </a:t>
            </a:r>
            <a:r>
              <a:rPr lang="en-US" b="1" dirty="0" err="1" smtClean="0"/>
              <a:t>n’est</a:t>
            </a:r>
            <a:r>
              <a:rPr lang="en-US" b="1" dirty="0" smtClean="0"/>
              <a:t> pas </a:t>
            </a:r>
            <a:r>
              <a:rPr lang="en-US" b="1" dirty="0" err="1" smtClean="0"/>
              <a:t>suffisante</a:t>
            </a:r>
            <a:endParaRPr lang="en-US" b="1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67263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5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Jusqu’ici</a:t>
            </a:r>
            <a:r>
              <a:rPr lang="en-US" dirty="0" smtClean="0"/>
              <a:t> on a </a:t>
            </a:r>
            <a:r>
              <a:rPr lang="en-US" dirty="0" err="1" smtClean="0">
                <a:solidFill>
                  <a:schemeClr val="bg1"/>
                </a:solidFill>
              </a:rPr>
              <a:t>appris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b="1" dirty="0" err="1" smtClean="0"/>
              <a:t>définition</a:t>
            </a:r>
            <a:r>
              <a:rPr lang="en-US" dirty="0" smtClean="0"/>
              <a:t> de tests </a:t>
            </a:r>
            <a:r>
              <a:rPr lang="en-US" dirty="0" err="1" smtClean="0"/>
              <a:t>unitaires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L’isolation</a:t>
            </a:r>
            <a:r>
              <a:rPr lang="en-US" dirty="0" smtClean="0"/>
              <a:t> de tests </a:t>
            </a:r>
            <a:r>
              <a:rPr lang="en-US" dirty="0" err="1" smtClean="0"/>
              <a:t>unitaires</a:t>
            </a:r>
            <a:r>
              <a:rPr lang="en-US" dirty="0" smtClean="0"/>
              <a:t> avec </a:t>
            </a:r>
            <a:r>
              <a:rPr lang="en-US" b="1" dirty="0" smtClean="0"/>
              <a:t>Moles</a:t>
            </a:r>
          </a:p>
          <a:p>
            <a:endParaRPr lang="en-US" dirty="0" smtClean="0"/>
          </a:p>
          <a:p>
            <a:r>
              <a:rPr lang="en-US" dirty="0" err="1"/>
              <a:t>L’isolation</a:t>
            </a:r>
            <a:r>
              <a:rPr lang="en-US" dirty="0"/>
              <a:t> de tests </a:t>
            </a:r>
            <a:r>
              <a:rPr lang="en-US" dirty="0" err="1"/>
              <a:t>unitaires</a:t>
            </a:r>
            <a:r>
              <a:rPr lang="en-US" dirty="0"/>
              <a:t> avec </a:t>
            </a:r>
            <a:r>
              <a:rPr lang="en-US" b="1" dirty="0" smtClean="0"/>
              <a:t>Stubs</a:t>
            </a:r>
          </a:p>
          <a:p>
            <a:endParaRPr lang="en-US" b="1" dirty="0"/>
          </a:p>
          <a:p>
            <a:r>
              <a:rPr lang="en-US" dirty="0" smtClean="0"/>
              <a:t>Test </a:t>
            </a:r>
            <a:r>
              <a:rPr lang="en-US" dirty="0" err="1" smtClean="0"/>
              <a:t>unitaires</a:t>
            </a:r>
            <a:r>
              <a:rPr lang="en-US" dirty="0" smtClean="0"/>
              <a:t> </a:t>
            </a:r>
            <a:r>
              <a:rPr lang="en-US" dirty="0" err="1" smtClean="0"/>
              <a:t>paramétrisés</a:t>
            </a:r>
            <a:r>
              <a:rPr lang="en-US" dirty="0" smtClean="0"/>
              <a:t> avec</a:t>
            </a:r>
            <a:r>
              <a:rPr lang="en-US" b="1" dirty="0" smtClean="0"/>
              <a:t> Pex</a:t>
            </a:r>
            <a:endParaRPr lang="en-US" b="1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1061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573024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Behaved Types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Tests à base de transition d’état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941" y="-1005821"/>
            <a:ext cx="5484059" cy="291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06452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Behaved 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file system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 bwMode="blackWhite">
          <a:xfrm>
            <a:off x="304800" y="1752600"/>
            <a:ext cx="86106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interface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IFileSystem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ReadAllLines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(string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 bwMode="blackWhite">
          <a:xfrm>
            <a:off x="304800" y="2895600"/>
            <a:ext cx="8610600" cy="36933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IFileSystem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SIFileSystem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BehavedDictionary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&lt;string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string[]&gt; files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public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BIFileSystem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this.files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new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BehavedDictionary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&lt;string, string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[]&gt;(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this,”Files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”);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this.ReadAllLinesString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=&gt;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string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[] lines;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if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(!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this.files.TryGetValue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out lines))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  throw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new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FileNotFoundException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return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(string[])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lines.Clone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};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6133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Behaved 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file system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 bwMode="blackWhite">
          <a:xfrm>
            <a:off x="304800" y="1752600"/>
            <a:ext cx="86106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interface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IFileSystem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ReadAllLines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(string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75191"/>
                <a:ext cx="8229600" cy="4625609"/>
              </a:xfrm>
            </p:spPr>
            <p:txBody>
              <a:bodyPr/>
              <a:lstStyle/>
              <a:p>
                <a:endParaRPr lang="fr-BE" dirty="0" smtClean="0"/>
              </a:p>
              <a:p>
                <a:endParaRPr lang="fr-BE" dirty="0"/>
              </a:p>
              <a:p>
                <a:endParaRPr lang="fr-BE" dirty="0" smtClean="0"/>
              </a:p>
              <a:p>
                <a:r>
                  <a:rPr lang="fr-BE" dirty="0" smtClean="0"/>
                  <a:t>On approxime le </a:t>
                </a:r>
                <a:r>
                  <a:rPr lang="fr-BE" dirty="0" err="1" smtClean="0"/>
                  <a:t>systême</a:t>
                </a:r>
                <a:r>
                  <a:rPr lang="fr-BE" dirty="0" smtClean="0"/>
                  <a:t> de fichiers par un dictionnaire </a:t>
                </a:r>
                <a14:m>
                  <m:oMath xmlns:m="http://schemas.openxmlformats.org/officeDocument/2006/math">
                    <m:r>
                      <a:rPr lang="fr-BE" i="1" dirty="0" smtClean="0">
                        <a:latin typeface="Cambria Math"/>
                        <a:ea typeface="Cambria Math"/>
                      </a:rPr>
                      <m:t>fileName</m:t>
                    </m:r>
                    <m:r>
                      <a:rPr lang="fr-BE" i="1" dirty="0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fr-BE" i="1" dirty="0" smtClean="0">
                        <a:latin typeface="Cambria Math"/>
                        <a:ea typeface="Cambria Math"/>
                      </a:rPr>
                      <m:t>lignes</m:t>
                    </m:r>
                  </m:oMath>
                </a14:m>
                <a:endParaRPr lang="fr-BE" dirty="0"/>
              </a:p>
            </p:txBody>
          </p:sp>
        </mc:Choice>
        <mc:Fallback xmlns=""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75191"/>
                <a:ext cx="8229600" cy="4625609"/>
              </a:xfrm>
              <a:blipFill rotWithShape="1">
                <a:blip r:embed="rId3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302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Behaved </a:t>
            </a:r>
            <a:r>
              <a:rPr lang="en-US" dirty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file system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 bwMode="blackWhite">
          <a:xfrm>
            <a:off x="304800" y="1752600"/>
            <a:ext cx="86106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interface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IFileSystem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string[]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ReadAllLines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(string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fileName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 bwMode="blackWhite">
          <a:xfrm>
            <a:off x="304800" y="2895600"/>
            <a:ext cx="8610600" cy="36933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IFileSystem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SIFileSystem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BehavedDictionary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&lt;string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, string[]&gt;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files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public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BIFileSystem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 {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this.files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new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BehavedDictionary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&lt;string, string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[]&gt;(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this,”Files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”);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this.ReadAllLinesString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=&gt;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string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[] lines;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if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(!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this.files.TryGetValue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out lines))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  throw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new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FileNotFoundException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fn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return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(string[])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lines.Clone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};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1905000" y="3581400"/>
            <a:ext cx="3124200" cy="2057400"/>
          </a:xfrm>
          <a:prstGeom prst="cloudCallout">
            <a:avLst>
              <a:gd name="adj1" fmla="val -29412"/>
              <a:gd name="adj2" fmla="val -4861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Undefined state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0694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Démo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0132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</a:t>
            </a:r>
            <a:r>
              <a:rPr lang="en-US" dirty="0" smtClean="0">
                <a:solidFill>
                  <a:schemeClr val="bg1"/>
                </a:solidFill>
              </a:rPr>
              <a:t>learned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so far</a:t>
            </a:r>
            <a:endParaRPr lang="en-US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Definition</a:t>
            </a:r>
            <a:r>
              <a:rPr lang="en-US" dirty="0" smtClean="0"/>
              <a:t> of Test </a:t>
            </a:r>
            <a:r>
              <a:rPr lang="en-US" dirty="0" err="1" smtClean="0"/>
              <a:t>Unitaire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Unit Test </a:t>
            </a:r>
            <a:r>
              <a:rPr lang="en-US" b="1" dirty="0" smtClean="0"/>
              <a:t>Isolation </a:t>
            </a:r>
            <a:r>
              <a:rPr lang="en-US" dirty="0" smtClean="0"/>
              <a:t>through </a:t>
            </a:r>
            <a:r>
              <a:rPr lang="en-US" b="1" dirty="0" smtClean="0"/>
              <a:t>Moles</a:t>
            </a:r>
          </a:p>
          <a:p>
            <a:endParaRPr lang="en-US" b="1" dirty="0"/>
          </a:p>
          <a:p>
            <a:r>
              <a:rPr lang="en-US" dirty="0" smtClean="0"/>
              <a:t>Unit Tests Isolation through </a:t>
            </a:r>
            <a:r>
              <a:rPr lang="en-US" b="1" dirty="0" smtClean="0"/>
              <a:t>Stubs</a:t>
            </a:r>
          </a:p>
          <a:p>
            <a:endParaRPr lang="en-US" b="1" dirty="0"/>
          </a:p>
          <a:p>
            <a:r>
              <a:rPr lang="en-US" dirty="0" smtClean="0"/>
              <a:t>Stated-based Unit Tests with </a:t>
            </a:r>
            <a:r>
              <a:rPr lang="en-US" b="1" dirty="0" smtClean="0"/>
              <a:t>Behaved Types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3392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4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Jusqu’ici</a:t>
            </a:r>
            <a:r>
              <a:rPr lang="en-US" dirty="0" smtClean="0"/>
              <a:t> on a </a:t>
            </a:r>
            <a:r>
              <a:rPr lang="en-US" dirty="0" err="1" smtClean="0">
                <a:solidFill>
                  <a:schemeClr val="bg1"/>
                </a:solidFill>
              </a:rPr>
              <a:t>appris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b="1" dirty="0" err="1" smtClean="0"/>
              <a:t>définition</a:t>
            </a:r>
            <a:r>
              <a:rPr lang="en-US" dirty="0" smtClean="0"/>
              <a:t> de tests </a:t>
            </a:r>
            <a:r>
              <a:rPr lang="en-US" dirty="0" err="1" smtClean="0"/>
              <a:t>unitaires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L’isolation</a:t>
            </a:r>
            <a:r>
              <a:rPr lang="en-US" dirty="0" smtClean="0"/>
              <a:t> de tests </a:t>
            </a:r>
            <a:r>
              <a:rPr lang="en-US" dirty="0" err="1" smtClean="0"/>
              <a:t>unitaires</a:t>
            </a:r>
            <a:r>
              <a:rPr lang="en-US" dirty="0" smtClean="0"/>
              <a:t> avec </a:t>
            </a:r>
            <a:r>
              <a:rPr lang="en-US" b="1" dirty="0" smtClean="0"/>
              <a:t>Moles</a:t>
            </a:r>
          </a:p>
          <a:p>
            <a:endParaRPr lang="en-US" dirty="0" smtClean="0"/>
          </a:p>
          <a:p>
            <a:r>
              <a:rPr lang="en-US" dirty="0" err="1"/>
              <a:t>L’isolation</a:t>
            </a:r>
            <a:r>
              <a:rPr lang="en-US" dirty="0"/>
              <a:t> de tests </a:t>
            </a:r>
            <a:r>
              <a:rPr lang="en-US" dirty="0" err="1"/>
              <a:t>unitaires</a:t>
            </a:r>
            <a:r>
              <a:rPr lang="en-US" dirty="0"/>
              <a:t> avec </a:t>
            </a:r>
            <a:r>
              <a:rPr lang="en-US" b="1" dirty="0" smtClean="0"/>
              <a:t>Stubs</a:t>
            </a:r>
          </a:p>
          <a:p>
            <a:endParaRPr lang="en-US" b="1" dirty="0"/>
          </a:p>
          <a:p>
            <a:r>
              <a:rPr lang="en-US" dirty="0" smtClean="0"/>
              <a:t>Test </a:t>
            </a:r>
            <a:r>
              <a:rPr lang="en-US" dirty="0" err="1" smtClean="0"/>
              <a:t>unitaires</a:t>
            </a:r>
            <a:r>
              <a:rPr lang="en-US" dirty="0" smtClean="0"/>
              <a:t> </a:t>
            </a:r>
            <a:r>
              <a:rPr lang="en-US" dirty="0" err="1" smtClean="0"/>
              <a:t>paramétrisés</a:t>
            </a:r>
            <a:r>
              <a:rPr lang="en-US" dirty="0" smtClean="0"/>
              <a:t> avec</a:t>
            </a:r>
            <a:r>
              <a:rPr lang="en-US" b="1" dirty="0" smtClean="0"/>
              <a:t> Pex</a:t>
            </a:r>
          </a:p>
          <a:p>
            <a:endParaRPr lang="en-US" b="1" dirty="0"/>
          </a:p>
          <a:p>
            <a:r>
              <a:rPr lang="en-US" dirty="0" smtClean="0"/>
              <a:t>Test à base de transition d’état avec </a:t>
            </a:r>
            <a:r>
              <a:rPr lang="en-US" b="1" dirty="0" smtClean="0"/>
              <a:t>Behaved Types</a:t>
            </a:r>
            <a:endParaRPr lang="en-US" b="1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8767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 err="1" smtClean="0">
                <a:solidFill>
                  <a:schemeClr val="bg1"/>
                </a:solidFill>
              </a:rPr>
              <a:t>Couverture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r>
              <a:rPr lang="en-US" dirty="0" err="1" smtClean="0"/>
              <a:t>Combien</a:t>
            </a:r>
            <a:r>
              <a:rPr lang="en-US" dirty="0" smtClean="0"/>
              <a:t> de tests pour 100%  de </a:t>
            </a:r>
            <a:r>
              <a:rPr lang="en-US" dirty="0" err="1" smtClean="0"/>
              <a:t>couverture</a:t>
            </a:r>
            <a:r>
              <a:rPr lang="en-US" dirty="0" smtClean="0"/>
              <a:t> de blocs?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1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2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3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10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1000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09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Pattern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/>
              <a:t>Normalized Roundtrip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044209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 an API </a:t>
            </a:r>
            <a:r>
              <a:rPr lang="en-US" sz="2800" i="1" dirty="0" smtClean="0"/>
              <a:t>f(x)</a:t>
            </a:r>
            <a:r>
              <a:rPr lang="en-US" sz="2800" dirty="0" smtClean="0"/>
              <a:t>,      </a:t>
            </a:r>
            <a:r>
              <a:rPr lang="en-US" sz="2800" i="1" dirty="0" smtClean="0"/>
              <a:t>f</a:t>
            </a:r>
            <a:r>
              <a:rPr lang="en-US" sz="2800" i="1" baseline="30000" dirty="0" smtClean="0"/>
              <a:t>-1</a:t>
            </a:r>
            <a:r>
              <a:rPr lang="en-US" sz="2800" i="1" dirty="0" smtClean="0"/>
              <a:t>(f(f</a:t>
            </a:r>
            <a:r>
              <a:rPr lang="en-US" sz="2800" i="1" baseline="30000" dirty="0" smtClean="0"/>
              <a:t>-1</a:t>
            </a:r>
            <a:r>
              <a:rPr lang="en-US" sz="2800" i="1" dirty="0" smtClean="0"/>
              <a:t>(x)) = f</a:t>
            </a:r>
            <a:r>
              <a:rPr lang="en-US" sz="2800" i="1" baseline="30000" dirty="0" smtClean="0"/>
              <a:t>-1</a:t>
            </a:r>
            <a:r>
              <a:rPr lang="en-US" sz="2800" i="1" dirty="0" smtClean="0"/>
              <a:t>(x)       for all x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 bwMode="blackWhite">
          <a:xfrm>
            <a:off x="381000" y="2667000"/>
            <a:ext cx="8229600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</a:rPr>
              <a:t>void </a:t>
            </a:r>
            <a:r>
              <a:rPr lang="en-US" sz="2400" dirty="0" err="1" smtClean="0">
                <a:latin typeface="Consolas" pitchFamily="49" charset="0"/>
              </a:rPr>
              <a:t>ParseToString</a:t>
            </a:r>
            <a:r>
              <a:rPr lang="en-US" sz="2400" dirty="0" smtClean="0">
                <a:latin typeface="Consolas" pitchFamily="49" charset="0"/>
              </a:rPr>
              <a:t>(string x) {</a:t>
            </a:r>
          </a:p>
          <a:p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b="1" dirty="0" smtClean="0">
                <a:latin typeface="Consolas" pitchFamily="49" charset="0"/>
              </a:rPr>
              <a:t>normalized</a:t>
            </a:r>
            <a:r>
              <a:rPr lang="en-US" sz="2400" dirty="0" smtClean="0">
                <a:latin typeface="Consolas" pitchFamily="49" charset="0"/>
              </a:rPr>
              <a:t> = </a:t>
            </a:r>
            <a:r>
              <a:rPr lang="en-US" sz="2400" dirty="0" err="1" smtClean="0">
                <a:latin typeface="Consolas" pitchFamily="49" charset="0"/>
              </a:rPr>
              <a:t>int.Parse</a:t>
            </a:r>
            <a:r>
              <a:rPr lang="en-US" sz="2400" dirty="0" smtClean="0">
                <a:latin typeface="Consolas" pitchFamily="49" charset="0"/>
              </a:rPr>
              <a:t>(x); </a:t>
            </a:r>
            <a:endParaRPr lang="en-US" sz="2400" i="1" dirty="0" smtClean="0"/>
          </a:p>
          <a:p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</a:rPr>
              <a:t> intermediate = </a:t>
            </a:r>
            <a:r>
              <a:rPr lang="en-US" sz="2400" dirty="0" err="1" smtClean="0">
                <a:latin typeface="Consolas" pitchFamily="49" charset="0"/>
              </a:rPr>
              <a:t>normalized.ToString</a:t>
            </a:r>
            <a:r>
              <a:rPr lang="en-US" sz="2400" dirty="0" smtClean="0">
                <a:latin typeface="Consolas" pitchFamily="49" charset="0"/>
              </a:rPr>
              <a:t>(); </a:t>
            </a:r>
          </a:p>
          <a:p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</a:rPr>
              <a:t>roundtripped</a:t>
            </a:r>
            <a:r>
              <a:rPr lang="en-US" sz="2400" dirty="0" smtClean="0">
                <a:latin typeface="Consolas" pitchFamily="49" charset="0"/>
              </a:rPr>
              <a:t> = </a:t>
            </a:r>
            <a:r>
              <a:rPr lang="en-US" sz="2400" dirty="0" err="1" smtClean="0">
                <a:latin typeface="Consolas" pitchFamily="49" charset="0"/>
              </a:rPr>
              <a:t>int.Parse</a:t>
            </a:r>
            <a:r>
              <a:rPr lang="en-US" sz="2400" dirty="0" smtClean="0">
                <a:latin typeface="Consolas" pitchFamily="49" charset="0"/>
              </a:rPr>
              <a:t>(intermediate);</a:t>
            </a:r>
          </a:p>
          <a:p>
            <a:endParaRPr lang="en-US" sz="2400" dirty="0" smtClean="0">
              <a:latin typeface="Consolas" pitchFamily="49" charset="0"/>
            </a:endParaRPr>
          </a:p>
          <a:p>
            <a:r>
              <a:rPr lang="en-US" sz="2400" dirty="0" smtClean="0">
                <a:latin typeface="Consolas" pitchFamily="49" charset="0"/>
              </a:rPr>
              <a:t>    // assert quiz</a:t>
            </a:r>
          </a:p>
          <a:p>
            <a:r>
              <a:rPr lang="en-US" sz="2400" dirty="0" smtClean="0">
                <a:latin typeface="Consolas" pitchFamily="49" charset="0"/>
              </a:rPr>
              <a:t>1.  Assert(x == intermediate);</a:t>
            </a:r>
          </a:p>
          <a:p>
            <a:r>
              <a:rPr lang="en-US" sz="2400" dirty="0" smtClean="0">
                <a:latin typeface="Consolas" pitchFamily="49" charset="0"/>
              </a:rPr>
              <a:t>2.  Assert(intermediate == </a:t>
            </a:r>
            <a:r>
              <a:rPr lang="en-US" sz="2400" dirty="0" err="1" smtClean="0">
                <a:latin typeface="Consolas" pitchFamily="49" charset="0"/>
              </a:rPr>
              <a:t>roundtripped</a:t>
            </a:r>
            <a:r>
              <a:rPr lang="en-US" sz="2400" dirty="0" smtClean="0">
                <a:latin typeface="Consolas" pitchFamily="49" charset="0"/>
              </a:rPr>
              <a:t>);</a:t>
            </a:r>
          </a:p>
          <a:p>
            <a:r>
              <a:rPr lang="en-US" sz="2400" dirty="0" smtClean="0">
                <a:latin typeface="Consolas" pitchFamily="49" charset="0"/>
              </a:rPr>
              <a:t>3.  Assert(normalized == </a:t>
            </a:r>
            <a:r>
              <a:rPr lang="en-US" sz="2400" dirty="0" err="1" smtClean="0">
                <a:latin typeface="Consolas" pitchFamily="49" charset="0"/>
              </a:rPr>
              <a:t>roundtripped</a:t>
            </a:r>
            <a:r>
              <a:rPr lang="en-US" sz="2400" dirty="0" smtClean="0">
                <a:latin typeface="Consolas" pitchFamily="49" charset="0"/>
              </a:rPr>
              <a:t>);</a:t>
            </a:r>
          </a:p>
          <a:p>
            <a:r>
              <a:rPr lang="en-US" sz="2400" dirty="0" smtClean="0">
                <a:latin typeface="Consolas" pitchFamily="49" charset="0"/>
              </a:rPr>
              <a:t>4.  Assert(x == </a:t>
            </a:r>
            <a:r>
              <a:rPr lang="en-US" sz="2400" dirty="0" err="1" smtClean="0">
                <a:latin typeface="Consolas" pitchFamily="49" charset="0"/>
              </a:rPr>
              <a:t>roundtripped</a:t>
            </a:r>
            <a:r>
              <a:rPr lang="en-US" sz="2400" dirty="0" smtClean="0">
                <a:latin typeface="Consolas" pitchFamily="49" charset="0"/>
              </a:rPr>
              <a:t>);    </a:t>
            </a:r>
          </a:p>
          <a:p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Pattern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/>
              <a:t>State Relation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044209"/>
          </a:xfrm>
        </p:spPr>
        <p:txBody>
          <a:bodyPr>
            <a:noAutofit/>
          </a:bodyPr>
          <a:lstStyle/>
          <a:p>
            <a:r>
              <a:rPr lang="en-US" sz="2800" dirty="0" smtClean="0"/>
              <a:t>Observe a state change</a:t>
            </a:r>
            <a:endParaRPr lang="en-US" sz="2800" i="1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 bwMode="blackWhite">
          <a:xfrm>
            <a:off x="381000" y="2667000"/>
            <a:ext cx="8229600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</a:rPr>
              <a:t>void </a:t>
            </a:r>
            <a:r>
              <a:rPr lang="en-US" sz="2400" dirty="0" err="1" smtClean="0">
                <a:latin typeface="Consolas" pitchFamily="49" charset="0"/>
              </a:rPr>
              <a:t>ContainedAfterAdd</a:t>
            </a:r>
            <a:r>
              <a:rPr lang="en-US" sz="2400" dirty="0" smtClean="0">
                <a:latin typeface="Consolas" pitchFamily="49" charset="0"/>
              </a:rPr>
              <a:t>(string value) {</a:t>
            </a:r>
          </a:p>
          <a:p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</a:rPr>
              <a:t> list = new List&lt;string&gt;();</a:t>
            </a:r>
          </a:p>
          <a:p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</a:rPr>
              <a:t>list.Add</a:t>
            </a:r>
            <a:r>
              <a:rPr lang="en-US" sz="2400" dirty="0" smtClean="0">
                <a:latin typeface="Consolas" pitchFamily="49" charset="0"/>
              </a:rPr>
              <a:t>(value);</a:t>
            </a:r>
          </a:p>
          <a:p>
            <a:endParaRPr lang="en-US" sz="2400" dirty="0" smtClean="0">
              <a:latin typeface="Consolas" pitchFamily="49" charset="0"/>
            </a:endParaRPr>
          </a:p>
          <a:p>
            <a:r>
              <a:rPr lang="en-US" sz="2400" dirty="0" smtClean="0">
                <a:latin typeface="Consolas" pitchFamily="49" charset="0"/>
              </a:rPr>
              <a:t>    // assert quiz</a:t>
            </a:r>
          </a:p>
          <a:p>
            <a:r>
              <a:rPr lang="en-US" sz="2400" dirty="0" smtClean="0">
                <a:latin typeface="Consolas" pitchFamily="49" charset="0"/>
              </a:rPr>
              <a:t>1.  Assert(value != null);</a:t>
            </a:r>
          </a:p>
          <a:p>
            <a:r>
              <a:rPr lang="en-US" sz="2400" dirty="0" smtClean="0">
                <a:latin typeface="Consolas" pitchFamily="49" charset="0"/>
              </a:rPr>
              <a:t>2.  Assert(</a:t>
            </a:r>
            <a:r>
              <a:rPr lang="en-US" sz="2400" dirty="0" err="1" smtClean="0">
                <a:latin typeface="Consolas" pitchFamily="49" charset="0"/>
              </a:rPr>
              <a:t>list.Contains</a:t>
            </a:r>
            <a:r>
              <a:rPr lang="en-US" sz="2400" dirty="0" smtClean="0">
                <a:latin typeface="Consolas" pitchFamily="49" charset="0"/>
              </a:rPr>
              <a:t>(value));</a:t>
            </a:r>
          </a:p>
          <a:p>
            <a:r>
              <a:rPr lang="en-US" sz="2400" dirty="0" smtClean="0">
                <a:latin typeface="Consolas" pitchFamily="49" charset="0"/>
              </a:rPr>
              <a:t>3.  Assert(</a:t>
            </a:r>
            <a:r>
              <a:rPr lang="en-US" sz="2400" dirty="0" err="1" smtClean="0">
                <a:latin typeface="Consolas" pitchFamily="49" charset="0"/>
              </a:rPr>
              <a:t>list.IndexOf</a:t>
            </a:r>
            <a:r>
              <a:rPr lang="en-US" sz="2400" dirty="0" smtClean="0">
                <a:latin typeface="Consolas" pitchFamily="49" charset="0"/>
              </a:rPr>
              <a:t>(value) &lt; 0);</a:t>
            </a:r>
          </a:p>
          <a:p>
            <a:r>
              <a:rPr lang="en-US" sz="2400" dirty="0" smtClean="0">
                <a:latin typeface="Consolas" pitchFamily="49" charset="0"/>
              </a:rPr>
              <a:t>4.  Assert(list[0] == value);</a:t>
            </a:r>
          </a:p>
          <a:p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Pattern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/>
              <a:t>Same Observable Behavior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1044209"/>
          </a:xfrm>
        </p:spPr>
        <p:txBody>
          <a:bodyPr>
            <a:noAutofit/>
          </a:bodyPr>
          <a:lstStyle/>
          <a:p>
            <a:r>
              <a:rPr lang="en-US" sz="2800" dirty="0" smtClean="0"/>
              <a:t>Given two methods 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 and 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), and a method </a:t>
            </a:r>
            <a:r>
              <a:rPr lang="en-US" sz="2800" i="1" dirty="0" smtClean="0"/>
              <a:t>b</a:t>
            </a:r>
            <a:r>
              <a:rPr lang="en-US" sz="2800" dirty="0" smtClean="0"/>
              <a:t>(</a:t>
            </a:r>
            <a:r>
              <a:rPr lang="en-US" sz="2800" i="1" dirty="0" smtClean="0"/>
              <a:t>y</a:t>
            </a:r>
            <a:r>
              <a:rPr lang="en-US" sz="2800" dirty="0" smtClean="0"/>
              <a:t>) that observes the result or the exception behavior of a method, assert that 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 and 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 have same observable behavior under b, i.e.   </a:t>
            </a:r>
            <a:r>
              <a:rPr lang="en-US" sz="2800" i="1" dirty="0" smtClean="0"/>
              <a:t>b</a:t>
            </a:r>
            <a:r>
              <a:rPr lang="en-US" sz="2800" dirty="0" smtClean="0"/>
              <a:t>(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)) = </a:t>
            </a:r>
            <a:r>
              <a:rPr lang="en-US" sz="2800" i="1" dirty="0" smtClean="0"/>
              <a:t>b</a:t>
            </a:r>
            <a:r>
              <a:rPr lang="en-US" sz="2800" dirty="0" smtClean="0"/>
              <a:t>(</a:t>
            </a:r>
            <a:r>
              <a:rPr lang="en-US" sz="2800" i="1" dirty="0" smtClean="0"/>
              <a:t>g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))   for all </a:t>
            </a:r>
            <a:r>
              <a:rPr lang="en-US" sz="2800" i="1" dirty="0" smtClean="0"/>
              <a:t>x</a:t>
            </a:r>
            <a:r>
              <a:rPr lang="en-US" sz="2800" dirty="0" smtClean="0"/>
              <a:t>.</a:t>
            </a:r>
            <a:endParaRPr lang="en-US" sz="2800" i="1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 bwMode="blackWhite">
          <a:xfrm>
            <a:off x="381000" y="3962400"/>
            <a:ext cx="8229600" cy="24622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>
                <a:latin typeface="Consolas" pitchFamily="49" charset="0"/>
              </a:rPr>
              <a:t>public void </a:t>
            </a:r>
            <a:r>
              <a:rPr lang="en-US" sz="2200" dirty="0" err="1" smtClean="0">
                <a:latin typeface="Consolas" pitchFamily="49" charset="0"/>
              </a:rPr>
              <a:t>ConcatsBehaveTheSame</a:t>
            </a:r>
            <a:r>
              <a:rPr lang="en-US" sz="2200" dirty="0" smtClean="0">
                <a:latin typeface="Consolas" pitchFamily="49" charset="0"/>
              </a:rPr>
              <a:t>(</a:t>
            </a:r>
          </a:p>
          <a:p>
            <a:r>
              <a:rPr lang="en-US" sz="2200" dirty="0" smtClean="0">
                <a:latin typeface="Consolas" pitchFamily="49" charset="0"/>
              </a:rPr>
              <a:t>  string left, string right) </a:t>
            </a:r>
          </a:p>
          <a:p>
            <a:r>
              <a:rPr lang="en-US" sz="2200" dirty="0" smtClean="0">
                <a:latin typeface="Consolas" pitchFamily="49" charset="0"/>
              </a:rPr>
              <a:t>{</a:t>
            </a:r>
          </a:p>
          <a:p>
            <a:r>
              <a:rPr lang="en-US" sz="2200" dirty="0" smtClean="0">
                <a:latin typeface="Consolas" pitchFamily="49" charset="0"/>
              </a:rPr>
              <a:t>  </a:t>
            </a:r>
            <a:r>
              <a:rPr lang="en-US" sz="2200" dirty="0" err="1" smtClean="0">
                <a:latin typeface="Consolas" pitchFamily="49" charset="0"/>
              </a:rPr>
              <a:t>PexAssert.AreBehaviorsEqual</a:t>
            </a:r>
            <a:r>
              <a:rPr lang="en-US" sz="2200" dirty="0" smtClean="0">
                <a:latin typeface="Consolas" pitchFamily="49" charset="0"/>
              </a:rPr>
              <a:t>(</a:t>
            </a:r>
          </a:p>
          <a:p>
            <a:r>
              <a:rPr lang="en-US" sz="2200" dirty="0" smtClean="0">
                <a:latin typeface="Consolas" pitchFamily="49" charset="0"/>
              </a:rPr>
              <a:t>    () =&gt; StringFormatter.ConcatV1(left, right),</a:t>
            </a:r>
          </a:p>
          <a:p>
            <a:r>
              <a:rPr lang="en-US" sz="2200" dirty="0" smtClean="0">
                <a:latin typeface="Consolas" pitchFamily="49" charset="0"/>
              </a:rPr>
              <a:t>    () =&gt; StringFormatter.ConcatV2(left, right));</a:t>
            </a:r>
          </a:p>
          <a:p>
            <a:r>
              <a:rPr lang="en-US" sz="2200" dirty="0" smtClean="0">
                <a:latin typeface="Consolas" pitchFamily="49" charset="0"/>
              </a:rPr>
              <a:t>}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Pattern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/>
              <a:t>Allowed Exception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044209"/>
          </a:xfrm>
        </p:spPr>
        <p:txBody>
          <a:bodyPr>
            <a:noAutofit/>
          </a:bodyPr>
          <a:lstStyle/>
          <a:p>
            <a:r>
              <a:rPr lang="en-US" sz="2800" dirty="0" smtClean="0"/>
              <a:t>Allowed exception -&gt; negative test case</a:t>
            </a:r>
          </a:p>
        </p:txBody>
      </p:sp>
      <p:sp>
        <p:nvSpPr>
          <p:cNvPr id="5" name="TextBox 4"/>
          <p:cNvSpPr txBox="1"/>
          <p:nvPr/>
        </p:nvSpPr>
        <p:spPr bwMode="blackWhite">
          <a:xfrm>
            <a:off x="419100" y="2514600"/>
            <a:ext cx="82677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nsolas" pitchFamily="49" charset="0"/>
              </a:rPr>
              <a:t>[</a:t>
            </a:r>
            <a:r>
              <a:rPr lang="en-US" sz="2400" b="1" dirty="0" err="1" smtClean="0">
                <a:latin typeface="Consolas" pitchFamily="49" charset="0"/>
              </a:rPr>
              <a:t>PexAllowedException</a:t>
            </a:r>
            <a:r>
              <a:rPr lang="en-US" sz="2400" b="1" dirty="0" smtClean="0">
                <a:latin typeface="Consolas" pitchFamily="49" charset="0"/>
              </a:rPr>
              <a:t>(</a:t>
            </a:r>
            <a:r>
              <a:rPr lang="en-US" sz="2400" b="1" dirty="0" err="1" smtClean="0">
                <a:latin typeface="Consolas" pitchFamily="49" charset="0"/>
              </a:rPr>
              <a:t>typeof</a:t>
            </a:r>
            <a:r>
              <a:rPr lang="en-US" sz="2400" b="1" dirty="0" smtClean="0">
                <a:latin typeface="Consolas" pitchFamily="49" charset="0"/>
              </a:rPr>
              <a:t>(</a:t>
            </a:r>
            <a:r>
              <a:rPr lang="en-US" sz="2400" b="1" dirty="0" err="1" smtClean="0">
                <a:latin typeface="Consolas" pitchFamily="49" charset="0"/>
              </a:rPr>
              <a:t>ArgumentException</a:t>
            </a:r>
            <a:r>
              <a:rPr lang="en-US" sz="2400" b="1" dirty="0" smtClean="0">
                <a:latin typeface="Consolas" pitchFamily="49" charset="0"/>
              </a:rPr>
              <a:t>))]</a:t>
            </a:r>
          </a:p>
          <a:p>
            <a:r>
              <a:rPr lang="en-US" sz="2400" dirty="0" smtClean="0">
                <a:latin typeface="Consolas" pitchFamily="49" charset="0"/>
              </a:rPr>
              <a:t>void Test(object item) {</a:t>
            </a:r>
          </a:p>
          <a:p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</a:rPr>
              <a:t>var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</a:rPr>
              <a:t> = new </a:t>
            </a:r>
            <a:r>
              <a:rPr lang="en-US" sz="2400" dirty="0" err="1" smtClean="0">
                <a:latin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</a:rPr>
              <a:t>(item) // validates item</a:t>
            </a:r>
          </a:p>
        </p:txBody>
      </p:sp>
      <p:sp>
        <p:nvSpPr>
          <p:cNvPr id="8" name="TextBox 7"/>
          <p:cNvSpPr txBox="1"/>
          <p:nvPr/>
        </p:nvSpPr>
        <p:spPr bwMode="blackWhite">
          <a:xfrm>
            <a:off x="457200" y="3810000"/>
            <a:ext cx="8229600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</a:rPr>
              <a:t>// generated test (C#)</a:t>
            </a:r>
            <a:br>
              <a:rPr lang="en-US" sz="2400" dirty="0" smtClean="0">
                <a:latin typeface="Consolas" pitchFamily="49" charset="0"/>
              </a:rPr>
            </a:br>
            <a:r>
              <a:rPr lang="en-US" sz="2400" dirty="0" smtClean="0">
                <a:latin typeface="Consolas" pitchFamily="49" charset="0"/>
              </a:rPr>
              <a:t>[</a:t>
            </a:r>
            <a:r>
              <a:rPr lang="en-US" sz="2400" dirty="0" err="1" smtClean="0">
                <a:latin typeface="Consolas" pitchFamily="49" charset="0"/>
              </a:rPr>
              <a:t>ExpectedException</a:t>
            </a:r>
            <a:r>
              <a:rPr lang="en-US" sz="2400" dirty="0" smtClean="0">
                <a:latin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</a:rPr>
              <a:t>typeof</a:t>
            </a:r>
            <a:r>
              <a:rPr lang="en-US" sz="2400" dirty="0" smtClean="0">
                <a:latin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</a:rPr>
              <a:t>ArgumentException</a:t>
            </a:r>
            <a:r>
              <a:rPr lang="en-US" sz="2400" dirty="0" smtClean="0">
                <a:latin typeface="Consolas" pitchFamily="49" charset="0"/>
              </a:rPr>
              <a:t>))]</a:t>
            </a:r>
            <a:br>
              <a:rPr lang="en-US" sz="2400" dirty="0" smtClean="0">
                <a:latin typeface="Consolas" pitchFamily="49" charset="0"/>
              </a:rPr>
            </a:br>
            <a:r>
              <a:rPr lang="en-US" sz="2400" dirty="0" smtClean="0">
                <a:latin typeface="Consolas" pitchFamily="49" charset="0"/>
              </a:rPr>
              <a:t>void Test01() {</a:t>
            </a:r>
            <a:br>
              <a:rPr lang="en-US" sz="2400" dirty="0" smtClean="0">
                <a:latin typeface="Consolas" pitchFamily="49" charset="0"/>
              </a:rPr>
            </a:br>
            <a:r>
              <a:rPr lang="en-US" sz="2400" dirty="0" smtClean="0">
                <a:latin typeface="Consolas" pitchFamily="49" charset="0"/>
              </a:rPr>
              <a:t>        Test(null); // argument check</a:t>
            </a:r>
          </a:p>
          <a:p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Pattern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err="1" smtClean="0"/>
              <a:t>Reachability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044209"/>
          </a:xfrm>
        </p:spPr>
        <p:txBody>
          <a:bodyPr>
            <a:noAutofit/>
          </a:bodyPr>
          <a:lstStyle/>
          <a:p>
            <a:r>
              <a:rPr lang="en-US" sz="2800" dirty="0" smtClean="0"/>
              <a:t>Indicate which portions of a PUT should be reachable.</a:t>
            </a:r>
          </a:p>
        </p:txBody>
      </p:sp>
      <p:sp>
        <p:nvSpPr>
          <p:cNvPr id="5" name="TextBox 4"/>
          <p:cNvSpPr txBox="1"/>
          <p:nvPr/>
        </p:nvSpPr>
        <p:spPr bwMode="blackWhite">
          <a:xfrm>
            <a:off x="419100" y="2914471"/>
            <a:ext cx="8267700" cy="21236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Consolas" pitchFamily="49" charset="0"/>
              </a:rPr>
              <a:t>[</a:t>
            </a:r>
            <a:r>
              <a:rPr lang="en-US" sz="2200" b="1" dirty="0" err="1" smtClean="0">
                <a:latin typeface="Consolas" pitchFamily="49" charset="0"/>
              </a:rPr>
              <a:t>PexAssertReachEventually</a:t>
            </a:r>
            <a:r>
              <a:rPr lang="en-US" sz="2200" b="1" dirty="0" smtClean="0">
                <a:latin typeface="Consolas" pitchFamily="49" charset="0"/>
              </a:rPr>
              <a:t>]</a:t>
            </a:r>
          </a:p>
          <a:p>
            <a:r>
              <a:rPr lang="en-US" sz="2200" dirty="0" smtClean="0">
                <a:latin typeface="Consolas" pitchFamily="49" charset="0"/>
              </a:rPr>
              <a:t>public void Constructor(object input)</a:t>
            </a:r>
          </a:p>
          <a:p>
            <a:r>
              <a:rPr lang="en-US" sz="2200" dirty="0" smtClean="0">
                <a:latin typeface="Consolas" pitchFamily="49" charset="0"/>
              </a:rPr>
              <a:t>{</a:t>
            </a:r>
          </a:p>
          <a:p>
            <a:r>
              <a:rPr lang="en-US" sz="2200" dirty="0">
                <a:latin typeface="Consolas" pitchFamily="49" charset="0"/>
              </a:rPr>
              <a:t> </a:t>
            </a:r>
            <a:r>
              <a:rPr lang="en-US" sz="2200" dirty="0" smtClean="0">
                <a:latin typeface="Consolas" pitchFamily="49" charset="0"/>
              </a:rPr>
              <a:t>  new Foo(input);</a:t>
            </a:r>
          </a:p>
          <a:p>
            <a:r>
              <a:rPr lang="en-US" sz="2200" b="1" dirty="0" smtClean="0">
                <a:latin typeface="Consolas" pitchFamily="49" charset="0"/>
              </a:rPr>
              <a:t>   </a:t>
            </a:r>
            <a:r>
              <a:rPr lang="en-US" sz="2200" b="1" dirty="0" err="1" smtClean="0">
                <a:latin typeface="Consolas" pitchFamily="49" charset="0"/>
              </a:rPr>
              <a:t>PexAssert.ReachEventually</a:t>
            </a:r>
            <a:r>
              <a:rPr lang="en-US" sz="2200" b="1" dirty="0" smtClean="0">
                <a:latin typeface="Consolas" pitchFamily="49" charset="0"/>
              </a:rPr>
              <a:t>();  </a:t>
            </a:r>
          </a:p>
          <a:p>
            <a:r>
              <a:rPr lang="en-US" sz="2200" dirty="0" smtClean="0">
                <a:latin typeface="Consolas" pitchFamily="49" charset="0"/>
              </a:rPr>
              <a:t>}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Pattern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/>
              <a:t>Regression Tests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044209"/>
          </a:xfrm>
        </p:spPr>
        <p:txBody>
          <a:bodyPr>
            <a:noAutofit/>
          </a:bodyPr>
          <a:lstStyle/>
          <a:p>
            <a:r>
              <a:rPr lang="en-US" sz="2800" dirty="0" smtClean="0"/>
              <a:t>Generated test asserts any observed value</a:t>
            </a:r>
          </a:p>
          <a:p>
            <a:pPr lvl="1"/>
            <a:r>
              <a:rPr lang="en-US" sz="2400" dirty="0" smtClean="0"/>
              <a:t>Return value, out parameters, </a:t>
            </a:r>
            <a:r>
              <a:rPr lang="en-US" sz="2400" dirty="0" err="1" smtClean="0"/>
              <a:t>PexGoal</a:t>
            </a:r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When code evolves, breaking changes in observable will be discovered</a:t>
            </a:r>
          </a:p>
        </p:txBody>
      </p:sp>
      <p:sp>
        <p:nvSpPr>
          <p:cNvPr id="5" name="TextBox 4"/>
          <p:cNvSpPr txBox="1"/>
          <p:nvPr/>
        </p:nvSpPr>
        <p:spPr bwMode="blackWhite">
          <a:xfrm>
            <a:off x="990600" y="2819400"/>
            <a:ext cx="6400800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 err="1" smtClean="0">
                <a:latin typeface="Consolas" pitchFamily="49" charset="0"/>
              </a:rPr>
              <a:t>AddTest</a:t>
            </a:r>
            <a:r>
              <a:rPr lang="en-US" sz="2800" dirty="0" smtClean="0">
                <a:latin typeface="Consolas" pitchFamily="49" charset="0"/>
              </a:rPr>
              <a:t>(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a, </a:t>
            </a:r>
            <a:r>
              <a:rPr lang="en-US" sz="2800" dirty="0" err="1" smtClean="0"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b) {</a:t>
            </a:r>
          </a:p>
          <a:p>
            <a:r>
              <a:rPr lang="en-US" sz="2800" dirty="0" smtClean="0">
                <a:latin typeface="Consolas" pitchFamily="49" charset="0"/>
              </a:rPr>
              <a:t>    return a + b; }</a:t>
            </a:r>
          </a:p>
        </p:txBody>
      </p:sp>
      <p:sp>
        <p:nvSpPr>
          <p:cNvPr id="7" name="TextBox 6"/>
          <p:cNvSpPr txBox="1"/>
          <p:nvPr/>
        </p:nvSpPr>
        <p:spPr bwMode="blackWhite">
          <a:xfrm>
            <a:off x="990600" y="4889718"/>
            <a:ext cx="6400800" cy="181588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latin typeface="Consolas" pitchFamily="49" charset="0"/>
              </a:rPr>
              <a:t>void AddTest01() {</a:t>
            </a:r>
          </a:p>
          <a:p>
            <a:r>
              <a:rPr lang="en-US" sz="2800" dirty="0" smtClean="0">
                <a:latin typeface="Consolas" pitchFamily="49" charset="0"/>
              </a:rPr>
              <a:t>    </a:t>
            </a:r>
            <a:r>
              <a:rPr lang="en-US" sz="2800" dirty="0" err="1" smtClean="0">
                <a:latin typeface="Consolas" pitchFamily="49" charset="0"/>
              </a:rPr>
              <a:t>var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b="1" dirty="0" smtClean="0">
                <a:latin typeface="Consolas" pitchFamily="49" charset="0"/>
              </a:rPr>
              <a:t>result</a:t>
            </a:r>
            <a:r>
              <a:rPr lang="en-US" sz="2800" dirty="0" smtClean="0">
                <a:latin typeface="Consolas" pitchFamily="49" charset="0"/>
              </a:rPr>
              <a:t> = </a:t>
            </a:r>
            <a:r>
              <a:rPr lang="en-US" sz="2800" dirty="0" err="1" smtClean="0">
                <a:latin typeface="Consolas" pitchFamily="49" charset="0"/>
              </a:rPr>
              <a:t>AddTest</a:t>
            </a:r>
            <a:r>
              <a:rPr lang="en-US" sz="2800" dirty="0" smtClean="0">
                <a:latin typeface="Consolas" pitchFamily="49" charset="0"/>
              </a:rPr>
              <a:t>(0, 0);</a:t>
            </a:r>
          </a:p>
          <a:p>
            <a:r>
              <a:rPr lang="en-US" sz="2800" dirty="0" smtClean="0">
                <a:latin typeface="Consolas" pitchFamily="49" charset="0"/>
              </a:rPr>
              <a:t>    </a:t>
            </a:r>
            <a:r>
              <a:rPr lang="en-US" sz="2800" dirty="0" err="1" smtClean="0">
                <a:latin typeface="Consolas" pitchFamily="49" charset="0"/>
              </a:rPr>
              <a:t>Assert.AreEqual</a:t>
            </a:r>
            <a:r>
              <a:rPr lang="en-US" sz="2800" dirty="0" smtClean="0">
                <a:latin typeface="Consolas" pitchFamily="49" charset="0"/>
              </a:rPr>
              <a:t>(0, </a:t>
            </a:r>
            <a:r>
              <a:rPr lang="en-US" sz="2800" b="1" dirty="0" smtClean="0">
                <a:latin typeface="Consolas" pitchFamily="49" charset="0"/>
              </a:rPr>
              <a:t>result</a:t>
            </a:r>
            <a:r>
              <a:rPr lang="en-US" sz="2800" dirty="0" smtClean="0">
                <a:latin typeface="Consolas" pitchFamily="49" charset="0"/>
              </a:rPr>
              <a:t>);</a:t>
            </a:r>
          </a:p>
          <a:p>
            <a:r>
              <a:rPr lang="en-US" sz="2800" dirty="0" smtClean="0">
                <a:latin typeface="Consolas" pitchFamily="49" charset="0"/>
              </a:rPr>
              <a:t>}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More</a:t>
            </a:r>
            <a:r>
              <a:rPr lang="en-US" dirty="0" smtClean="0"/>
              <a:t> Patterns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Read patterns paper:</a:t>
            </a:r>
            <a:br>
              <a:rPr lang="en-US" sz="3600" dirty="0" smtClean="0"/>
            </a:br>
            <a:r>
              <a:rPr lang="en-US" sz="3600" dirty="0" smtClean="0"/>
              <a:t>patterns.pdf</a:t>
            </a:r>
          </a:p>
          <a:p>
            <a:r>
              <a:rPr lang="en-US" sz="2800" dirty="0" smtClean="0">
                <a:hlinkClick r:id="rId3"/>
              </a:rPr>
              <a:t>http://research.microsoft.com/Pex/patterns.pdf</a:t>
            </a:r>
            <a:endParaRPr lang="en-US" sz="2800" dirty="0" smtClean="0"/>
          </a:p>
          <a:p>
            <a:endParaRPr lang="en-US" sz="36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/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br>
              <a:rPr lang="en-US" dirty="0" smtClean="0"/>
            </a:br>
            <a:r>
              <a:rPr lang="en-US" dirty="0" smtClean="0"/>
              <a:t>and other Details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7941" y="-1005821"/>
            <a:ext cx="5484059" cy="291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yellow event bar notifies about important events, including certain limitations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Bar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150" y="3414713"/>
            <a:ext cx="8979850" cy="344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 bwMode="ltGray">
          <a:xfrm>
            <a:off x="6858000" y="1828800"/>
            <a:ext cx="2057400" cy="1371600"/>
          </a:xfrm>
          <a:prstGeom prst="wedgeRoundRectCallout">
            <a:avLst>
              <a:gd name="adj1" fmla="val -61297"/>
              <a:gd name="adj2" fmla="val 13513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/>
              <a:t>Click on issue kind for more information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-624821"/>
            <a:ext cx="3330619" cy="1767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3|0.4|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5A6378" mc:Ignorable=""/>
      </a:dk2>
      <a:lt2>
        <a:srgbClr xmlns:mc="http://schemas.openxmlformats.org/markup-compatibility/2006" xmlns:a14="http://schemas.microsoft.com/office/drawing/2010/main" val="D4D4D6" mc:Ignorable=""/>
      </a:lt2>
      <a:accent1>
        <a:srgbClr xmlns:mc="http://schemas.openxmlformats.org/markup-compatibility/2006" xmlns:a14="http://schemas.microsoft.com/office/drawing/2010/main" val="F0AD00" mc:Ignorable=""/>
      </a:accent1>
      <a:accent2>
        <a:srgbClr xmlns:mc="http://schemas.openxmlformats.org/markup-compatibility/2006" xmlns:a14="http://schemas.microsoft.com/office/drawing/2010/main" val="60B5CC" mc:Ignorable=""/>
      </a:accent2>
      <a:accent3>
        <a:srgbClr xmlns:mc="http://schemas.openxmlformats.org/markup-compatibility/2006" xmlns:a14="http://schemas.microsoft.com/office/drawing/2010/main" val="E66C7D" mc:Ignorable=""/>
      </a:accent3>
      <a:accent4>
        <a:srgbClr xmlns:mc="http://schemas.openxmlformats.org/markup-compatibility/2006" xmlns:a14="http://schemas.microsoft.com/office/drawing/2010/main" val="6BB76D" mc:Ignorable=""/>
      </a:accent4>
      <a:accent5>
        <a:srgbClr xmlns:mc="http://schemas.openxmlformats.org/markup-compatibility/2006" xmlns:a14="http://schemas.microsoft.com/office/drawing/2010/main" val="E88651" mc:Ignorable=""/>
      </a:accent5>
      <a:accent6>
        <a:srgbClr xmlns:mc="http://schemas.openxmlformats.org/markup-compatibility/2006" xmlns:a14="http://schemas.microsoft.com/office/drawing/2010/main" val="C64847" mc:Ignorable=""/>
      </a:accent6>
      <a:hlink>
        <a:srgbClr xmlns:mc="http://schemas.openxmlformats.org/markup-compatibility/2006" xmlns:a14="http://schemas.microsoft.com/office/drawing/2010/main" val="168BBA" mc:Ignorable=""/>
      </a:hlink>
      <a:folHlink>
        <a:srgbClr xmlns:mc="http://schemas.openxmlformats.org/markup-compatibility/2006" xmlns:a14="http://schemas.microsoft.com/office/drawing/2010/main" val="680000" mc:Ignorable="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2010-01-13T07:55:47Z</outs:dateTime>
      <outs:isPinned>true</outs:isPinned>
    </outs:relatedDate>
    <outs:relatedDate>
      <outs:type>2</outs:type>
      <outs:displayName>Created</outs:displayName>
      <outs:dateTime>2009-02-12T16:21:04Z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Nikolai Tillmann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Nikolai Tillmann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79A0716A-53AE-4D5E-9164-E4C1EFB01E97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6892</TotalTime>
  <Words>3658</Words>
  <Application>Microsoft Office PowerPoint</Application>
  <PresentationFormat>On-screen Show (4:3)</PresentationFormat>
  <Paragraphs>983</Paragraphs>
  <Slides>111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2" baseType="lpstr">
      <vt:lpstr>Module</vt:lpstr>
      <vt:lpstr> Moles, Stubs et Pex Test Unitaires Isolés et Paramétrisés</vt:lpstr>
      <vt:lpstr>Objectifs de cette session A la fin de cette session, je saurai</vt:lpstr>
      <vt:lpstr>Test Unitaire</vt:lpstr>
      <vt:lpstr>Test Unitaire</vt:lpstr>
      <vt:lpstr>Quiz</vt:lpstr>
      <vt:lpstr>Le Code à Tester</vt:lpstr>
      <vt:lpstr>Quiz: Couverture</vt:lpstr>
      <vt:lpstr>Quiz: Couverture</vt:lpstr>
      <vt:lpstr>Quiz: Couverture</vt:lpstr>
      <vt:lpstr>Quiz: Couverture</vt:lpstr>
      <vt:lpstr>Quiz: Couverture</vt:lpstr>
      <vt:lpstr>Quiz: Couverture</vt:lpstr>
      <vt:lpstr>Quiz: Assertions</vt:lpstr>
      <vt:lpstr>Quiz: Assertions</vt:lpstr>
      <vt:lpstr>Quiz: Assertions</vt:lpstr>
      <vt:lpstr>Quiz: Assertions</vt:lpstr>
      <vt:lpstr>Quiz: Assertions</vt:lpstr>
      <vt:lpstr>Quiz: Assertions</vt:lpstr>
      <vt:lpstr>Quiz: Couverture + Assertions</vt:lpstr>
      <vt:lpstr>Quiz: Couverture + Assertions</vt:lpstr>
      <vt:lpstr>Quiz: Couverture + Assertions</vt:lpstr>
      <vt:lpstr>Quiz: Couverture + Assertions</vt:lpstr>
      <vt:lpstr>Quiz: Couverture + Assertions</vt:lpstr>
      <vt:lpstr>The Code à Tester</vt:lpstr>
      <vt:lpstr>Quiz: Isolation</vt:lpstr>
      <vt:lpstr>Quiz: Isolation</vt:lpstr>
      <vt:lpstr>Quiz: Isolation</vt:lpstr>
      <vt:lpstr>Quiz: Isolation</vt:lpstr>
      <vt:lpstr>Quiz: Isolation</vt:lpstr>
      <vt:lpstr>Quiz: Isolation</vt:lpstr>
      <vt:lpstr>Quiz: Isolation</vt:lpstr>
      <vt:lpstr>Quiz: Isolation</vt:lpstr>
      <vt:lpstr>Quiz: Isolation</vt:lpstr>
      <vt:lpstr>Quiz: Test Unitaire</vt:lpstr>
      <vt:lpstr>Quiz: Test Unitaire</vt:lpstr>
      <vt:lpstr>Quiz: La Définition d’un Test Unitaire</vt:lpstr>
      <vt:lpstr>Quiz: La Définition d’un Test Unitaire</vt:lpstr>
      <vt:lpstr>Isolation avec Moles</vt:lpstr>
      <vt:lpstr>Le casse tête du testeur</vt:lpstr>
      <vt:lpstr>Le casse tête du testeur</vt:lpstr>
      <vt:lpstr>Faisons un voeux</vt:lpstr>
      <vt:lpstr>Moler des méthodes</vt:lpstr>
      <vt:lpstr>Moler des méthodes</vt:lpstr>
      <vt:lpstr>Quiz: Func&lt;T&gt;</vt:lpstr>
      <vt:lpstr>Quiz: Func&lt;T&gt;</vt:lpstr>
      <vt:lpstr>C# 3.0 Lambdas</vt:lpstr>
      <vt:lpstr>C# 3.0 Lambdas</vt:lpstr>
      <vt:lpstr>C# 3.0 Lambdas</vt:lpstr>
      <vt:lpstr>C# 3.0 Lambdas</vt:lpstr>
      <vt:lpstr>Quiz: Lambdas</vt:lpstr>
      <vt:lpstr>Quiz: Lambdas</vt:lpstr>
      <vt:lpstr>Structure d’un Mole</vt:lpstr>
      <vt:lpstr>Quiz: Moles</vt:lpstr>
      <vt:lpstr>Quiz: Moles</vt:lpstr>
      <vt:lpstr>Détours Court circuit de méthodes</vt:lpstr>
      <vt:lpstr>Détours Court circuit de méthodes</vt:lpstr>
      <vt:lpstr>Détours Court circuit de méthodes</vt:lpstr>
      <vt:lpstr>Demo</vt:lpstr>
      <vt:lpstr>Moles en action</vt:lpstr>
      <vt:lpstr>Jusqu’ici on a appris</vt:lpstr>
      <vt:lpstr>Pause</vt:lpstr>
      <vt:lpstr>Isolation avec Stubs</vt:lpstr>
      <vt:lpstr>The Code à Tester</vt:lpstr>
      <vt:lpstr>Dependency Injection</vt:lpstr>
      <vt:lpstr>Structure d’un Stub</vt:lpstr>
      <vt:lpstr>Stub en action</vt:lpstr>
      <vt:lpstr>Jusqu’ici on a appris</vt:lpstr>
      <vt:lpstr>Stubs vs Moles</vt:lpstr>
      <vt:lpstr>Test Unitaire Paramétrisé </vt:lpstr>
      <vt:lpstr>The recette d’un Test Unitaire</vt:lpstr>
      <vt:lpstr>Quiz: stack.Push (???)</vt:lpstr>
      <vt:lpstr>Quiz: stack.Push (???)</vt:lpstr>
      <vt:lpstr>Test Unitaire Paramétrisé</vt:lpstr>
      <vt:lpstr>Test Unitaire Paramétrisé</vt:lpstr>
      <vt:lpstr>Génération de données avec l’exécution dynamique symbolique</vt:lpstr>
      <vt:lpstr>Le challenge  de la génération de données</vt:lpstr>
      <vt:lpstr>Exécution dynamique symbolique Example</vt:lpstr>
      <vt:lpstr>Exécution dynamique symbolique Example</vt:lpstr>
      <vt:lpstr>Quiz: Exécution dynamique symbolique</vt:lpstr>
      <vt:lpstr>Demo</vt:lpstr>
      <vt:lpstr>Jusqu’ici on a appris</vt:lpstr>
      <vt:lpstr>Behaved Types Tests à base de transition d’état</vt:lpstr>
      <vt:lpstr>Behaved file system</vt:lpstr>
      <vt:lpstr>Behaved file system</vt:lpstr>
      <vt:lpstr>Behaved file system</vt:lpstr>
      <vt:lpstr>Démo</vt:lpstr>
      <vt:lpstr>What you learned so far</vt:lpstr>
      <vt:lpstr>Break</vt:lpstr>
      <vt:lpstr>Jusqu’ici on a appris</vt:lpstr>
      <vt:lpstr>Patterns</vt:lpstr>
      <vt:lpstr>Pattern Normalized Roundtrip</vt:lpstr>
      <vt:lpstr>Pattern State Relation</vt:lpstr>
      <vt:lpstr>Pattern Same Observable Behavior</vt:lpstr>
      <vt:lpstr>Pattern Allowed Exception</vt:lpstr>
      <vt:lpstr>Pattern Reachability</vt:lpstr>
      <vt:lpstr>Pattern Regression Tests</vt:lpstr>
      <vt:lpstr>More Patterns</vt:lpstr>
      <vt:lpstr>Limitations and other Details</vt:lpstr>
      <vt:lpstr>Event Bar</vt:lpstr>
      <vt:lpstr>Events View</vt:lpstr>
      <vt:lpstr>Instrumenting more code</vt:lpstr>
      <vt:lpstr>Instrumenting more code</vt:lpstr>
      <vt:lpstr>Testability</vt:lpstr>
      <vt:lpstr>Hidden Complexity</vt:lpstr>
      <vt:lpstr>Exploration Boundaries</vt:lpstr>
      <vt:lpstr>Multi-threaded code</vt:lpstr>
      <vt:lpstr>Lack of  Test Oracle</vt:lpstr>
      <vt:lpstr>Exercise  Limitations</vt:lpstr>
      <vt:lpstr>Wrapping up</vt:lpstr>
      <vt:lpstr>What you learned so far</vt:lpstr>
      <vt:lpstr>Thank you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Parameterized Unit Testing</dc:title>
  <dc:creator>Nikolai Tillmann</dc:creator>
  <cp:lastModifiedBy>Peli de Halleux</cp:lastModifiedBy>
  <cp:revision>1056</cp:revision>
  <dcterms:created xsi:type="dcterms:W3CDTF">2009-02-12T16:21:04Z</dcterms:created>
  <dcterms:modified xsi:type="dcterms:W3CDTF">2010-01-25T17:38:25Z</dcterms:modified>
</cp:coreProperties>
</file>