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72" r:id="rId13"/>
    <p:sldId id="266" r:id="rId14"/>
    <p:sldId id="267" r:id="rId15"/>
    <p:sldId id="268" r:id="rId16"/>
    <p:sldId id="269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xmlns:mc="http://schemas.openxmlformats.org/markup-compatibility/2006" xmlns:a14="http://schemas.microsoft.com/office/drawing/2010/main" val="FFFFFF" mc:Ignorable="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Silverlight 4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Bases nécessaires aux développement d’une application d’entreprise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49122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Créer son propre </a:t>
            </a:r>
            <a:r>
              <a:rPr lang="fr-BE" dirty="0" err="1" smtClean="0"/>
              <a:t>Layout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Dériver d’un </a:t>
            </a:r>
            <a:r>
              <a:rPr lang="fr-BE" dirty="0"/>
              <a:t>Panel</a:t>
            </a:r>
          </a:p>
          <a:p>
            <a:r>
              <a:rPr lang="fr-BE" dirty="0" smtClean="0"/>
              <a:t>Surcharger les méthodes:</a:t>
            </a:r>
          </a:p>
          <a:p>
            <a:pPr lvl="1"/>
            <a:r>
              <a:rPr lang="fr-BE" dirty="0" err="1" smtClean="0"/>
              <a:t>MeasureOverride</a:t>
            </a:r>
            <a:r>
              <a:rPr lang="fr-BE" dirty="0" smtClean="0"/>
              <a:t> : calcule la taille désirée du </a:t>
            </a:r>
            <a:r>
              <a:rPr lang="fr-BE" dirty="0" err="1" smtClean="0"/>
              <a:t>layout</a:t>
            </a:r>
            <a:r>
              <a:rPr lang="fr-BE" dirty="0" smtClean="0"/>
              <a:t> et de chacun de ses enfants</a:t>
            </a:r>
            <a:endParaRPr lang="fr-BE" dirty="0"/>
          </a:p>
          <a:p>
            <a:pPr lvl="1"/>
            <a:r>
              <a:rPr lang="fr-BE" dirty="0" err="1" smtClean="0"/>
              <a:t>ArrangeOverride</a:t>
            </a:r>
            <a:r>
              <a:rPr lang="fr-BE" dirty="0"/>
              <a:t> </a:t>
            </a:r>
            <a:r>
              <a:rPr lang="fr-BE" dirty="0" smtClean="0"/>
              <a:t>: assigne une </a:t>
            </a:r>
            <a:r>
              <a:rPr lang="fr-BE" dirty="0" err="1" smtClean="0"/>
              <a:t>bounding</a:t>
            </a:r>
            <a:r>
              <a:rPr lang="fr-BE" dirty="0" smtClean="0"/>
              <a:t> box à chacun des enfant du panel dans laquelle il peut se dessiner.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45531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Binding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Fonctionnement</a:t>
            </a:r>
          </a:p>
          <a:p>
            <a:pPr lvl="1"/>
            <a:r>
              <a:rPr lang="fr-BE" dirty="0" err="1" smtClean="0"/>
              <a:t>DependencyObject</a:t>
            </a:r>
            <a:r>
              <a:rPr lang="fr-BE" dirty="0" smtClean="0"/>
              <a:t> et </a:t>
            </a:r>
            <a:r>
              <a:rPr lang="fr-BE" dirty="0" err="1" smtClean="0"/>
              <a:t>DependencyProperty</a:t>
            </a:r>
            <a:endParaRPr lang="fr-BE" dirty="0" smtClean="0"/>
          </a:p>
          <a:p>
            <a:pPr lvl="1"/>
            <a:r>
              <a:rPr lang="fr-BE" dirty="0" err="1" smtClean="0"/>
              <a:t>INotifyPropertyChanged</a:t>
            </a:r>
            <a:endParaRPr lang="fr-BE" dirty="0" smtClean="0"/>
          </a:p>
          <a:p>
            <a:pPr lvl="1"/>
            <a:r>
              <a:rPr lang="fr-BE" dirty="0" err="1" smtClean="0"/>
              <a:t>DataContext</a:t>
            </a:r>
            <a:endParaRPr lang="fr-BE" dirty="0" smtClean="0"/>
          </a:p>
          <a:p>
            <a:pPr lvl="1"/>
            <a:r>
              <a:rPr lang="fr-BE" dirty="0" err="1" smtClean="0"/>
              <a:t>Binding</a:t>
            </a:r>
            <a:r>
              <a:rPr lang="fr-BE" dirty="0"/>
              <a:t> </a:t>
            </a:r>
            <a:r>
              <a:rPr lang="fr-BE" dirty="0" smtClean="0"/>
              <a:t>Expression</a:t>
            </a:r>
          </a:p>
          <a:p>
            <a:pPr lvl="1"/>
            <a:r>
              <a:rPr lang="fr-BE" dirty="0" err="1" smtClean="0"/>
              <a:t>BindingMode</a:t>
            </a:r>
            <a:endParaRPr lang="fr-BE" dirty="0" smtClean="0"/>
          </a:p>
          <a:p>
            <a:pPr lvl="1"/>
            <a:r>
              <a:rPr lang="fr-BE" dirty="0" err="1" smtClean="0"/>
              <a:t>Converter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1197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990600"/>
            <a:ext cx="3886200" cy="1600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BE" dirty="0" err="1" smtClean="0"/>
              <a:t>Dependency</a:t>
            </a:r>
            <a:r>
              <a:rPr lang="fr-BE" dirty="0" smtClean="0"/>
              <a:t> Object</a:t>
            </a:r>
            <a:endParaRPr lang="fr-BE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1600200"/>
            <a:ext cx="3124200" cy="838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Dependency</a:t>
            </a:r>
            <a:r>
              <a:rPr lang="fr-BE" dirty="0" smtClean="0"/>
              <a:t> </a:t>
            </a:r>
            <a:r>
              <a:rPr lang="fr-BE" dirty="0" err="1" smtClean="0"/>
              <a:t>Property</a:t>
            </a:r>
            <a:endParaRPr lang="fr-BE" dirty="0"/>
          </a:p>
        </p:txBody>
      </p:sp>
      <p:sp>
        <p:nvSpPr>
          <p:cNvPr id="6" name="Rectangle 5"/>
          <p:cNvSpPr/>
          <p:nvPr/>
        </p:nvSpPr>
        <p:spPr>
          <a:xfrm>
            <a:off x="2552700" y="3276600"/>
            <a:ext cx="36957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Binding</a:t>
            </a:r>
            <a:r>
              <a:rPr lang="fr-BE" dirty="0" smtClean="0"/>
              <a:t> expression</a:t>
            </a:r>
            <a:endParaRPr lang="fr-BE" dirty="0"/>
          </a:p>
        </p:txBody>
      </p:sp>
      <p:sp>
        <p:nvSpPr>
          <p:cNvPr id="7" name="Rounded Rectangle 6"/>
          <p:cNvSpPr/>
          <p:nvPr/>
        </p:nvSpPr>
        <p:spPr>
          <a:xfrm>
            <a:off x="4114800" y="4572000"/>
            <a:ext cx="3886200" cy="1600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BE" dirty="0" err="1" smtClean="0"/>
              <a:t>INotifyPropertyChanged</a:t>
            </a:r>
            <a:r>
              <a:rPr lang="fr-BE" dirty="0" smtClean="0"/>
              <a:t> Object</a:t>
            </a:r>
            <a:endParaRPr lang="fr-BE" dirty="0"/>
          </a:p>
        </p:txBody>
      </p:sp>
      <p:cxnSp>
        <p:nvCxnSpPr>
          <p:cNvPr id="9" name="Elbow Connector 8"/>
          <p:cNvCxnSpPr/>
          <p:nvPr/>
        </p:nvCxnSpPr>
        <p:spPr>
          <a:xfrm rot="16200000" flipV="1">
            <a:off x="3028950" y="4286250"/>
            <a:ext cx="1333500" cy="838200"/>
          </a:xfrm>
          <a:prstGeom prst="bentConnector3">
            <a:avLst>
              <a:gd name="adj1" fmla="val 171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276600" y="2286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495800" y="5105400"/>
            <a:ext cx="3124200" cy="838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Property</a:t>
            </a:r>
            <a:endParaRPr lang="fr-BE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14478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Demo</a:t>
            </a:r>
            <a:r>
              <a:rPr lang="fr-BE" dirty="0" smtClean="0"/>
              <a:t> 2</a:t>
            </a:r>
            <a:endParaRPr lang="fr-BE" dirty="0"/>
          </a:p>
        </p:txBody>
      </p:sp>
      <p:sp>
        <p:nvSpPr>
          <p:cNvPr id="15" name="Block Arc 14"/>
          <p:cNvSpPr/>
          <p:nvPr/>
        </p:nvSpPr>
        <p:spPr>
          <a:xfrm>
            <a:off x="3048000" y="2705100"/>
            <a:ext cx="457200" cy="4191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6" name="Left Arrow Callout 15"/>
          <p:cNvSpPr/>
          <p:nvPr/>
        </p:nvSpPr>
        <p:spPr>
          <a:xfrm>
            <a:off x="3635599" y="2590800"/>
            <a:ext cx="2514600" cy="457200"/>
          </a:xfrm>
          <a:prstGeom prst="left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err="1" smtClean="0"/>
              <a:t>Converter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83959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UserControl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Accès par nom aux différentes parts du contrôle</a:t>
            </a:r>
          </a:p>
          <a:p>
            <a:r>
              <a:rPr lang="fr-BE" dirty="0" smtClean="0"/>
              <a:t>Gestion évènementielle possible en Xaml</a:t>
            </a:r>
          </a:p>
          <a:p>
            <a:endParaRPr lang="fr-BE" dirty="0"/>
          </a:p>
          <a:p>
            <a:r>
              <a:rPr lang="fr-BE" dirty="0" smtClean="0"/>
              <a:t>Voir </a:t>
            </a:r>
            <a:r>
              <a:rPr lang="fr-BE" dirty="0" err="1" smtClean="0"/>
              <a:t>MainPage</a:t>
            </a:r>
            <a:r>
              <a:rPr lang="fr-BE" dirty="0" smtClean="0"/>
              <a:t> démo précédente</a:t>
            </a:r>
          </a:p>
        </p:txBody>
      </p:sp>
    </p:spTree>
    <p:extLst>
      <p:ext uri="{BB962C8B-B14F-4D97-AF65-F5344CB8AC3E}">
        <p14:creationId xmlns:p14="http://schemas.microsoft.com/office/powerpoint/2010/main" val="181456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Templated Contrôle et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Séparation complète du visuel et du code</a:t>
            </a:r>
          </a:p>
          <a:p>
            <a:r>
              <a:rPr lang="fr-BE" dirty="0" err="1" smtClean="0"/>
              <a:t>TemplatePart</a:t>
            </a:r>
            <a:r>
              <a:rPr lang="fr-BE" dirty="0" smtClean="0"/>
              <a:t> pour accéder au visuel</a:t>
            </a:r>
          </a:p>
          <a:p>
            <a:r>
              <a:rPr lang="fr-BE" dirty="0" err="1" smtClean="0"/>
              <a:t>OnApplyTemplate</a:t>
            </a:r>
            <a:r>
              <a:rPr lang="fr-BE" dirty="0" smtClean="0"/>
              <a:t> pour attacher les évènement</a:t>
            </a:r>
          </a:p>
          <a:p>
            <a:pPr lvl="1"/>
            <a:r>
              <a:rPr lang="fr-BE" dirty="0" smtClean="0"/>
              <a:t>Ou utilisation des Commandes</a:t>
            </a:r>
          </a:p>
          <a:p>
            <a:r>
              <a:rPr lang="fr-BE" dirty="0" smtClean="0"/>
              <a:t>Le visuel est un Style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23677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Surcharger un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DefaultStyleKey</a:t>
            </a:r>
            <a:endParaRPr lang="fr-BE" dirty="0" smtClean="0"/>
          </a:p>
          <a:p>
            <a:r>
              <a:rPr lang="fr-BE" dirty="0" smtClean="0"/>
              <a:t>Style par </a:t>
            </a:r>
            <a:r>
              <a:rPr lang="fr-BE" dirty="0" err="1" smtClean="0"/>
              <a:t>défault</a:t>
            </a:r>
            <a:endParaRPr lang="fr-BE" dirty="0" smtClean="0"/>
          </a:p>
          <a:p>
            <a:r>
              <a:rPr lang="fr-BE" dirty="0" err="1" smtClean="0"/>
              <a:t>Theme</a:t>
            </a:r>
            <a:endParaRPr lang="fr-BE" dirty="0" smtClean="0"/>
          </a:p>
          <a:p>
            <a:endParaRPr lang="fr-BE" dirty="0"/>
          </a:p>
          <a:p>
            <a:r>
              <a:rPr lang="fr-BE" dirty="0" err="1" smtClean="0"/>
              <a:t>Demo</a:t>
            </a:r>
            <a:r>
              <a:rPr lang="fr-BE" dirty="0" smtClean="0"/>
              <a:t> 3</a:t>
            </a:r>
          </a:p>
          <a:p>
            <a:pPr lvl="1"/>
            <a:r>
              <a:rPr lang="fr-BE" dirty="0" smtClean="0"/>
              <a:t>Création d’un templated control</a:t>
            </a:r>
          </a:p>
          <a:p>
            <a:pPr lvl="1"/>
            <a:r>
              <a:rPr lang="fr-BE" dirty="0" err="1" smtClean="0"/>
              <a:t>TemplateBinding</a:t>
            </a:r>
            <a:r>
              <a:rPr lang="fr-BE" dirty="0" smtClean="0"/>
              <a:t> (! Pas de </a:t>
            </a:r>
            <a:r>
              <a:rPr lang="fr-BE" dirty="0" err="1" smtClean="0"/>
              <a:t>converter</a:t>
            </a:r>
            <a:r>
              <a:rPr lang="fr-BE" dirty="0" smtClean="0"/>
              <a:t> -&gt; </a:t>
            </a:r>
            <a:r>
              <a:rPr lang="fr-BE" dirty="0" err="1" smtClean="0"/>
              <a:t>RelativeSource</a:t>
            </a:r>
            <a:r>
              <a:rPr lang="fr-BE" dirty="0" smtClean="0"/>
              <a:t>)</a:t>
            </a:r>
          </a:p>
          <a:p>
            <a:pPr lvl="1"/>
            <a:r>
              <a:rPr lang="fr-BE" dirty="0" smtClean="0"/>
              <a:t>Ajout d’un style par </a:t>
            </a:r>
            <a:r>
              <a:rPr lang="fr-BE" dirty="0" err="1" smtClean="0"/>
              <a:t>défault</a:t>
            </a:r>
            <a:endParaRPr lang="fr-BE" dirty="0" smtClean="0"/>
          </a:p>
          <a:p>
            <a:pPr lvl="1"/>
            <a:r>
              <a:rPr lang="fr-BE" dirty="0" smtClean="0"/>
              <a:t>Surcharge de ce style</a:t>
            </a:r>
          </a:p>
          <a:p>
            <a:pPr lvl="1"/>
            <a:r>
              <a:rPr lang="fr-BE" dirty="0" smtClean="0"/>
              <a:t>Ajout de </a:t>
            </a:r>
            <a:r>
              <a:rPr lang="fr-BE" dirty="0" err="1" smtClean="0"/>
              <a:t>dependency</a:t>
            </a:r>
            <a:r>
              <a:rPr lang="fr-BE" dirty="0" smtClean="0"/>
              <a:t> </a:t>
            </a:r>
            <a:r>
              <a:rPr lang="fr-BE" dirty="0" err="1" smtClean="0"/>
              <a:t>property</a:t>
            </a: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323377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ItemsPresenter</a:t>
            </a:r>
            <a:r>
              <a:rPr lang="fr-BE" dirty="0" smtClean="0"/>
              <a:t> et </a:t>
            </a:r>
            <a:r>
              <a:rPr lang="fr-BE" dirty="0" err="1" smtClean="0"/>
              <a:t>DataTemplate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Demo</a:t>
            </a:r>
            <a:r>
              <a:rPr lang="fr-BE" dirty="0" smtClean="0"/>
              <a:t> 4</a:t>
            </a:r>
          </a:p>
          <a:p>
            <a:pPr lvl="1"/>
            <a:r>
              <a:rPr lang="fr-BE" dirty="0" smtClean="0"/>
              <a:t>Utilisation des </a:t>
            </a:r>
            <a:r>
              <a:rPr lang="fr-BE" dirty="0" err="1" smtClean="0"/>
              <a:t>listbox</a:t>
            </a:r>
            <a:r>
              <a:rPr lang="fr-BE" dirty="0" smtClean="0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517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Navigation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SEO compatibility</a:t>
            </a:r>
          </a:p>
          <a:p>
            <a:r>
              <a:rPr lang="fr-BE" dirty="0" smtClean="0"/>
              <a:t>URL navigation</a:t>
            </a:r>
          </a:p>
          <a:p>
            <a:r>
              <a:rPr lang="fr-BE" dirty="0" smtClean="0"/>
              <a:t>Modification de l’URI mapper</a:t>
            </a:r>
          </a:p>
          <a:p>
            <a:r>
              <a:rPr lang="fr-BE" dirty="0" smtClean="0"/>
              <a:t>Passage de paramètre par URL</a:t>
            </a:r>
          </a:p>
          <a:p>
            <a:endParaRPr lang="fr-BE" dirty="0"/>
          </a:p>
          <a:p>
            <a:r>
              <a:rPr lang="fr-BE" dirty="0" err="1" smtClean="0"/>
              <a:t>Demo</a:t>
            </a:r>
            <a:r>
              <a:rPr lang="fr-BE" dirty="0" smtClean="0"/>
              <a:t> 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4761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RIA Services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Demo</a:t>
            </a:r>
            <a:r>
              <a:rPr lang="fr-BE" dirty="0" smtClean="0"/>
              <a:t> 6</a:t>
            </a:r>
          </a:p>
          <a:p>
            <a:pPr lvl="1"/>
            <a:r>
              <a:rPr lang="fr-BE" dirty="0" smtClean="0"/>
              <a:t>Création et utilisation d’un Domain Services RIA pour ajouter, supprimer, et modifier des données</a:t>
            </a:r>
          </a:p>
          <a:p>
            <a:pPr lvl="1"/>
            <a:r>
              <a:rPr lang="fr-BE" dirty="0" smtClean="0"/>
              <a:t>Gestion des </a:t>
            </a:r>
            <a:r>
              <a:rPr lang="fr-BE" dirty="0" err="1" smtClean="0"/>
              <a:t>métadatas</a:t>
            </a:r>
            <a:endParaRPr lang="fr-BE" dirty="0" smtClean="0"/>
          </a:p>
          <a:p>
            <a:pPr lvl="1"/>
            <a:r>
              <a:rPr lang="fr-BE" dirty="0" smtClean="0"/>
              <a:t>Sécurité de base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08882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Q&amp;A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Avez-vous des questions?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3845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Qui sommes-nous?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9963" y="3352800"/>
            <a:ext cx="3505200" cy="3048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BE" dirty="0"/>
              <a:t>Simon </a:t>
            </a:r>
            <a:r>
              <a:rPr lang="fr-BE" dirty="0"/>
              <a:t>Boigelot</a:t>
            </a:r>
          </a:p>
        </p:txBody>
      </p:sp>
      <p:pic>
        <p:nvPicPr>
          <p:cNvPr id="4" name="Picture 2" descr="C:\Users\Loic\AppData\Local\Temp\Rar$DR30.545\photos_foncé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676400"/>
            <a:ext cx="1357322" cy="1541917"/>
          </a:xfrm>
          <a:prstGeom prst="rect">
            <a:avLst/>
          </a:prstGeom>
          <a:noFill/>
        </p:spPr>
      </p:pic>
      <p:pic>
        <p:nvPicPr>
          <p:cNvPr id="5" name="Picture 5" descr="C:\Users\Loic\AppData\Local\Temp\Rar$DR38.591\photos_foncé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424" y="1676400"/>
            <a:ext cx="1357322" cy="15419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32700" y="3353355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2200" dirty="0"/>
              <a:t>Loïc</a:t>
            </a:r>
            <a:r>
              <a:rPr lang="fr-BE" dirty="0" smtClean="0"/>
              <a:t> </a:t>
            </a:r>
            <a:r>
              <a:rPr lang="fr-BE" sz="2200" dirty="0"/>
              <a:t>Bar</a:t>
            </a:r>
            <a:endParaRPr lang="fr-BE" sz="2200" dirty="0"/>
          </a:p>
        </p:txBody>
      </p:sp>
    </p:spTree>
    <p:extLst>
      <p:ext uri="{BB962C8B-B14F-4D97-AF65-F5344CB8AC3E}">
        <p14:creationId xmlns:p14="http://schemas.microsoft.com/office/powerpoint/2010/main" val="315838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fr-BE" dirty="0" smtClean="0"/>
              <a:t>Index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fr-BE" dirty="0" smtClean="0"/>
              <a:t>Silverlight?</a:t>
            </a:r>
          </a:p>
          <a:p>
            <a:pPr lvl="1"/>
            <a:r>
              <a:rPr lang="fr-BE" dirty="0" smtClean="0"/>
              <a:t>Nouveautés de Silverlight 4</a:t>
            </a:r>
          </a:p>
          <a:p>
            <a:r>
              <a:rPr lang="fr-BE" dirty="0" smtClean="0"/>
              <a:t>Exemple tout en click</a:t>
            </a:r>
          </a:p>
          <a:p>
            <a:pPr lvl="1"/>
            <a:r>
              <a:rPr lang="fr-BE" dirty="0" smtClean="0"/>
              <a:t>L’importance du Xaml</a:t>
            </a:r>
          </a:p>
          <a:p>
            <a:r>
              <a:rPr lang="fr-BE" dirty="0" smtClean="0"/>
              <a:t>Concepts importants:</a:t>
            </a:r>
          </a:p>
          <a:p>
            <a:pPr lvl="1"/>
            <a:r>
              <a:rPr lang="fr-BE" dirty="0" err="1" smtClean="0"/>
              <a:t>Layout</a:t>
            </a:r>
            <a:endParaRPr lang="fr-BE" dirty="0" smtClean="0"/>
          </a:p>
          <a:p>
            <a:pPr lvl="1"/>
            <a:r>
              <a:rPr lang="fr-BE" dirty="0" err="1" smtClean="0"/>
              <a:t>Binding</a:t>
            </a:r>
            <a:endParaRPr lang="fr-BE" dirty="0" smtClean="0"/>
          </a:p>
          <a:p>
            <a:pPr lvl="1"/>
            <a:r>
              <a:rPr lang="fr-BE" dirty="0" err="1" smtClean="0"/>
              <a:t>UserControl</a:t>
            </a:r>
            <a:endParaRPr lang="fr-BE" dirty="0" smtClean="0"/>
          </a:p>
          <a:p>
            <a:pPr lvl="1"/>
            <a:r>
              <a:rPr lang="fr-BE" dirty="0" smtClean="0"/>
              <a:t>Templated Control et Style</a:t>
            </a:r>
          </a:p>
          <a:p>
            <a:pPr lvl="1"/>
            <a:r>
              <a:rPr lang="fr-BE" dirty="0" err="1" smtClean="0"/>
              <a:t>ItemsPresenter</a:t>
            </a:r>
            <a:r>
              <a:rPr lang="fr-BE" dirty="0" smtClean="0"/>
              <a:t> et </a:t>
            </a:r>
            <a:r>
              <a:rPr lang="fr-BE" dirty="0" err="1" smtClean="0"/>
              <a:t>DataTemplate</a:t>
            </a:r>
            <a:endParaRPr lang="fr-BE" dirty="0" smtClean="0"/>
          </a:p>
          <a:p>
            <a:pPr lvl="1"/>
            <a:r>
              <a:rPr lang="fr-BE" dirty="0" smtClean="0"/>
              <a:t>Navigation</a:t>
            </a:r>
          </a:p>
          <a:p>
            <a:r>
              <a:rPr lang="fr-BE" dirty="0" smtClean="0"/>
              <a:t>CRUD RIA Services</a:t>
            </a:r>
          </a:p>
          <a:p>
            <a:pPr lvl="1"/>
            <a:endParaRPr lang="fr-BE" dirty="0" smtClean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11142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Silverlight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Plugin pour navigateur web</a:t>
            </a:r>
          </a:p>
          <a:p>
            <a:r>
              <a:rPr lang="fr-BE" dirty="0" smtClean="0"/>
              <a:t>Transporte la puissance et de la facilité de développement des application .net de bureau au web</a:t>
            </a:r>
          </a:p>
          <a:p>
            <a:endParaRPr lang="fr-BE" dirty="0"/>
          </a:p>
          <a:p>
            <a:r>
              <a:rPr lang="fr-BE" dirty="0" smtClean="0"/>
              <a:t>Mais aussi :</a:t>
            </a:r>
          </a:p>
          <a:p>
            <a:pPr lvl="1"/>
            <a:r>
              <a:rPr lang="fr-BE" dirty="0" smtClean="0"/>
              <a:t>Une large communauté</a:t>
            </a:r>
          </a:p>
          <a:p>
            <a:pPr lvl="1"/>
            <a:r>
              <a:rPr lang="fr-BE" dirty="0" smtClean="0"/>
              <a:t>Une boite à outils très utile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98194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Nouveautés de la version 4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Plus de support de la souris (click droit, mollette)</a:t>
            </a:r>
          </a:p>
          <a:p>
            <a:r>
              <a:rPr lang="fr-BE" dirty="0" smtClean="0"/>
              <a:t>Impression, webcam, micro</a:t>
            </a:r>
          </a:p>
          <a:p>
            <a:r>
              <a:rPr lang="fr-BE" dirty="0" smtClean="0"/>
              <a:t>Style implicite</a:t>
            </a:r>
          </a:p>
          <a:p>
            <a:r>
              <a:rPr lang="fr-BE" dirty="0" smtClean="0"/>
              <a:t>Copier coller et </a:t>
            </a:r>
            <a:r>
              <a:rPr lang="fr-BE" dirty="0" err="1" smtClean="0"/>
              <a:t>RichTextArea</a:t>
            </a:r>
            <a:endParaRPr lang="fr-BE" dirty="0" smtClean="0"/>
          </a:p>
          <a:p>
            <a:r>
              <a:rPr lang="fr-BE" dirty="0" smtClean="0"/>
              <a:t>Amélioration du </a:t>
            </a:r>
            <a:r>
              <a:rPr lang="fr-BE" dirty="0" err="1" smtClean="0"/>
              <a:t>DataBinding</a:t>
            </a:r>
            <a:endParaRPr lang="fr-BE" dirty="0" smtClean="0"/>
          </a:p>
          <a:p>
            <a:r>
              <a:rPr lang="fr-BE" dirty="0" smtClean="0"/>
              <a:t>Authentification réseau</a:t>
            </a:r>
          </a:p>
          <a:p>
            <a:r>
              <a:rPr lang="fr-BE" dirty="0" smtClean="0"/>
              <a:t>Un modèle de commandes</a:t>
            </a:r>
          </a:p>
          <a:p>
            <a:r>
              <a:rPr lang="fr-BE" dirty="0" smtClean="0"/>
              <a:t>MEF</a:t>
            </a:r>
          </a:p>
          <a:p>
            <a:r>
              <a:rPr lang="fr-BE" dirty="0" smtClean="0"/>
              <a:t>…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6783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Exemple tout en click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Suivez la souris </a:t>
            </a:r>
            <a:r>
              <a:rPr lang="fr-BE" dirty="0" smtClean="0">
                <a:sym typeface="Wingdings" pitchFamily="2" charset="2"/>
              </a:rPr>
              <a:t></a:t>
            </a:r>
          </a:p>
          <a:p>
            <a:endParaRPr lang="fr-BE" dirty="0" smtClean="0">
              <a:sym typeface="Wingdings" pitchFamily="2" charset="2"/>
            </a:endParaRPr>
          </a:p>
          <a:p>
            <a:r>
              <a:rPr lang="fr-BE" dirty="0" err="1" smtClean="0">
                <a:sym typeface="Wingdings" pitchFamily="2" charset="2"/>
              </a:rPr>
              <a:t>Demo</a:t>
            </a:r>
            <a:r>
              <a:rPr lang="fr-BE" dirty="0" smtClean="0">
                <a:sym typeface="Wingdings" pitchFamily="2" charset="2"/>
              </a:rPr>
              <a:t> 0:</a:t>
            </a:r>
          </a:p>
          <a:p>
            <a:pPr lvl="1"/>
            <a:r>
              <a:rPr lang="fr-BE" dirty="0" smtClean="0"/>
              <a:t>Génération d’une application </a:t>
            </a:r>
            <a:r>
              <a:rPr lang="fr-BE" b="1" dirty="0" smtClean="0"/>
              <a:t>Business</a:t>
            </a:r>
            <a:r>
              <a:rPr lang="fr-BE" dirty="0" smtClean="0"/>
              <a:t> Silverlight</a:t>
            </a:r>
          </a:p>
          <a:p>
            <a:pPr lvl="1"/>
            <a:r>
              <a:rPr lang="fr-BE" dirty="0" smtClean="0"/>
              <a:t>Connexion à une base de données</a:t>
            </a:r>
          </a:p>
          <a:p>
            <a:pPr lvl="1"/>
            <a:r>
              <a:rPr lang="fr-BE" dirty="0" smtClean="0"/>
              <a:t>Récupération des données dans l’interface</a:t>
            </a:r>
          </a:p>
          <a:p>
            <a:pPr lvl="1"/>
            <a:r>
              <a:rPr lang="fr-BE" dirty="0" smtClean="0"/>
              <a:t>Recherche de données selon un critère</a:t>
            </a:r>
          </a:p>
          <a:p>
            <a:pPr lvl="1"/>
            <a:r>
              <a:rPr lang="fr-BE" dirty="0" smtClean="0"/>
              <a:t>Gestion du login et sécurité de base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00281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Importance du Xaml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eXtensible</a:t>
            </a:r>
            <a:r>
              <a:rPr lang="fr-BE" dirty="0" smtClean="0"/>
              <a:t> </a:t>
            </a:r>
            <a:r>
              <a:rPr lang="fr-BE" dirty="0"/>
              <a:t>Application </a:t>
            </a:r>
            <a:r>
              <a:rPr lang="fr-BE" dirty="0" err="1"/>
              <a:t>Markup</a:t>
            </a:r>
            <a:r>
              <a:rPr lang="fr-BE" dirty="0"/>
              <a:t> </a:t>
            </a:r>
            <a:r>
              <a:rPr lang="fr-BE" dirty="0" err="1" smtClean="0"/>
              <a:t>Language</a:t>
            </a:r>
            <a:endParaRPr lang="fr-BE" dirty="0" smtClean="0"/>
          </a:p>
          <a:p>
            <a:endParaRPr lang="fr-BE" dirty="0"/>
          </a:p>
          <a:p>
            <a:r>
              <a:rPr lang="fr-BE" dirty="0" smtClean="0"/>
              <a:t>Clarté du code</a:t>
            </a:r>
          </a:p>
          <a:p>
            <a:pPr lvl="1"/>
            <a:r>
              <a:rPr lang="fr-BE" dirty="0" smtClean="0"/>
              <a:t>Maintenabilité</a:t>
            </a:r>
          </a:p>
          <a:p>
            <a:pPr lvl="1"/>
            <a:r>
              <a:rPr lang="fr-BE" dirty="0" smtClean="0"/>
              <a:t>Extensibilité</a:t>
            </a:r>
          </a:p>
          <a:p>
            <a:pPr lvl="1"/>
            <a:endParaRPr lang="fr-BE" dirty="0" smtClean="0"/>
          </a:p>
          <a:p>
            <a:r>
              <a:rPr lang="fr-BE" dirty="0" smtClean="0"/>
              <a:t>Evitez l’utilisation des designers</a:t>
            </a:r>
          </a:p>
          <a:p>
            <a:pPr lvl="1"/>
            <a:r>
              <a:rPr lang="fr-BE" dirty="0" smtClean="0"/>
              <a:t>Sauf pour faire du design (et encore)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51254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Concepts </a:t>
            </a:r>
            <a:r>
              <a:rPr lang="fr-BE" dirty="0" smtClean="0"/>
              <a:t>importants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Layout</a:t>
            </a:r>
            <a:r>
              <a:rPr lang="fr-BE" dirty="0" smtClean="0"/>
              <a:t> et interface</a:t>
            </a:r>
            <a:endParaRPr lang="fr-BE" dirty="0"/>
          </a:p>
          <a:p>
            <a:r>
              <a:rPr lang="fr-BE" dirty="0" err="1"/>
              <a:t>Binding</a:t>
            </a:r>
            <a:endParaRPr lang="fr-BE" dirty="0"/>
          </a:p>
          <a:p>
            <a:r>
              <a:rPr lang="fr-BE" dirty="0" err="1"/>
              <a:t>UserControl</a:t>
            </a:r>
            <a:endParaRPr lang="fr-BE" dirty="0"/>
          </a:p>
          <a:p>
            <a:r>
              <a:rPr lang="fr-BE" dirty="0"/>
              <a:t>Templated Control et Style</a:t>
            </a:r>
          </a:p>
          <a:p>
            <a:r>
              <a:rPr lang="fr-BE" dirty="0" err="1"/>
              <a:t>DataTemplate</a:t>
            </a:r>
            <a:endParaRPr lang="fr-BE" dirty="0"/>
          </a:p>
          <a:p>
            <a:r>
              <a:rPr lang="fr-BE" dirty="0"/>
              <a:t>Navigation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05601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Layout</a:t>
            </a:r>
            <a:r>
              <a:rPr lang="fr-BE" dirty="0" smtClean="0"/>
              <a:t> et interface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Importance de l’interface par rapport au business</a:t>
            </a:r>
          </a:p>
          <a:p>
            <a:r>
              <a:rPr lang="fr-BE" dirty="0" smtClean="0"/>
              <a:t>Les différents </a:t>
            </a:r>
            <a:r>
              <a:rPr lang="fr-BE" dirty="0" err="1" smtClean="0"/>
              <a:t>layouts</a:t>
            </a:r>
            <a:r>
              <a:rPr lang="fr-BE" dirty="0" smtClean="0"/>
              <a:t> Silverlight de base</a:t>
            </a:r>
          </a:p>
          <a:p>
            <a:r>
              <a:rPr lang="fr-BE" dirty="0" smtClean="0"/>
              <a:t>Est-il possible de créer son propre </a:t>
            </a:r>
            <a:r>
              <a:rPr lang="fr-BE" dirty="0" err="1"/>
              <a:t>l</a:t>
            </a:r>
            <a:r>
              <a:rPr lang="fr-BE" dirty="0" err="1" smtClean="0"/>
              <a:t>ayout</a:t>
            </a:r>
            <a:r>
              <a:rPr lang="fr-BE" dirty="0" smtClean="0"/>
              <a:t>?</a:t>
            </a:r>
          </a:p>
          <a:p>
            <a:endParaRPr lang="fr-BE" dirty="0"/>
          </a:p>
          <a:p>
            <a:r>
              <a:rPr lang="fr-BE" dirty="0" err="1" smtClean="0"/>
              <a:t>Demo</a:t>
            </a:r>
            <a:r>
              <a:rPr lang="fr-BE" dirty="0" smtClean="0"/>
              <a:t> 1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8125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xmlns:mc="http://schemas.openxmlformats.org/markup-compatibility/2006" xmlns:a14="http://schemas.microsoft.com/office/drawing/2010/main" val="2F2B2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675E47" mc:Ignorable=""/>
      </a:dk2>
      <a:lt2>
        <a:srgbClr xmlns:mc="http://schemas.openxmlformats.org/markup-compatibility/2006" xmlns:a14="http://schemas.microsoft.com/office/drawing/2010/main" val="DFDCB7" mc:Ignorable=""/>
      </a:lt2>
      <a:accent1>
        <a:srgbClr xmlns:mc="http://schemas.openxmlformats.org/markup-compatibility/2006" xmlns:a14="http://schemas.microsoft.com/office/drawing/2010/main" val="A9A57C" mc:Ignorable=""/>
      </a:accent1>
      <a:accent2>
        <a:srgbClr xmlns:mc="http://schemas.openxmlformats.org/markup-compatibility/2006" xmlns:a14="http://schemas.microsoft.com/office/drawing/2010/main" val="9CBEBD" mc:Ignorable=""/>
      </a:accent2>
      <a:accent3>
        <a:srgbClr xmlns:mc="http://schemas.openxmlformats.org/markup-compatibility/2006" xmlns:a14="http://schemas.microsoft.com/office/drawing/2010/main" val="D2CB6C" mc:Ignorable=""/>
      </a:accent3>
      <a:accent4>
        <a:srgbClr xmlns:mc="http://schemas.openxmlformats.org/markup-compatibility/2006" xmlns:a14="http://schemas.microsoft.com/office/drawing/2010/main" val="95A39D" mc:Ignorable=""/>
      </a:accent4>
      <a:accent5>
        <a:srgbClr xmlns:mc="http://schemas.openxmlformats.org/markup-compatibility/2006" xmlns:a14="http://schemas.microsoft.com/office/drawing/2010/main" val="C89F5D" mc:Ignorable=""/>
      </a:accent5>
      <a:accent6>
        <a:srgbClr xmlns:mc="http://schemas.openxmlformats.org/markup-compatibility/2006" xmlns:a14="http://schemas.microsoft.com/office/drawing/2010/main" val="B1A089" mc:Ignorable=""/>
      </a:accent6>
      <a:hlink>
        <a:srgbClr xmlns:mc="http://schemas.openxmlformats.org/markup-compatibility/2006" xmlns:a14="http://schemas.microsoft.com/office/drawing/2010/main" val="D25814" mc:Ignorable=""/>
      </a:hlink>
      <a:folHlink>
        <a:srgbClr xmlns:mc="http://schemas.openxmlformats.org/markup-compatibility/2006" xmlns:a14="http://schemas.microsoft.com/office/drawing/2010/main" val="849A0A" mc:Ignorable="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429</Words>
  <Application>Microsoft Office PowerPoint</Application>
  <PresentationFormat>On-screen Show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Silverlight 4</vt:lpstr>
      <vt:lpstr>Qui sommes-nous?</vt:lpstr>
      <vt:lpstr>Index</vt:lpstr>
      <vt:lpstr>Silverlight</vt:lpstr>
      <vt:lpstr>Nouveautés de la version 4</vt:lpstr>
      <vt:lpstr>Exemple tout en click</vt:lpstr>
      <vt:lpstr>Importance du Xaml</vt:lpstr>
      <vt:lpstr>Concepts importants</vt:lpstr>
      <vt:lpstr>Layout et interface</vt:lpstr>
      <vt:lpstr>Créer son propre Layout</vt:lpstr>
      <vt:lpstr>Binding</vt:lpstr>
      <vt:lpstr>PowerPoint Presentation</vt:lpstr>
      <vt:lpstr>UserControl</vt:lpstr>
      <vt:lpstr>Templated Contrôle et Style</vt:lpstr>
      <vt:lpstr>Surcharger un Style</vt:lpstr>
      <vt:lpstr>ItemsPresenter et DataTemplate</vt:lpstr>
      <vt:lpstr>Navigation</vt:lpstr>
      <vt:lpstr>RIA Services</vt:lpstr>
      <vt:lpstr>Q&amp;A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Silverlight 4</dc:title>
  <dc:creator>Simon Boigelot</dc:creator>
  <cp:lastModifiedBy>Simon Boigelot</cp:lastModifiedBy>
  <cp:revision>18</cp:revision>
  <dcterms:created xsi:type="dcterms:W3CDTF">2006-08-16T00:00:00Z</dcterms:created>
  <dcterms:modified xsi:type="dcterms:W3CDTF">2010-10-06T18:50:20Z</dcterms:modified>
</cp:coreProperties>
</file>